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63" r:id="rId4"/>
    <p:sldId id="264" r:id="rId5"/>
    <p:sldId id="265" r:id="rId6"/>
    <p:sldId id="266" r:id="rId7"/>
    <p:sldId id="267" r:id="rId8"/>
    <p:sldId id="268" r:id="rId9"/>
    <p:sldId id="259" r:id="rId10"/>
    <p:sldId id="257" r:id="rId11"/>
    <p:sldId id="260" r:id="rId12"/>
    <p:sldId id="261" r:id="rId13"/>
    <p:sldId id="271" r:id="rId14"/>
    <p:sldId id="262" r:id="rId15"/>
    <p:sldId id="274" r:id="rId16"/>
    <p:sldId id="270" r:id="rId17"/>
    <p:sldId id="272" r:id="rId18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969E"/>
    <a:srgbClr val="F5B5E3"/>
    <a:srgbClr val="B48C70"/>
    <a:srgbClr val="587790"/>
    <a:srgbClr val="3D5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7" autoAdjust="0"/>
    <p:restoredTop sz="95827"/>
  </p:normalViewPr>
  <p:slideViewPr>
    <p:cSldViewPr snapToGrid="0" snapToObjects="1">
      <p:cViewPr varScale="1">
        <p:scale>
          <a:sx n="88" d="100"/>
          <a:sy n="88" d="100"/>
        </p:scale>
        <p:origin x="37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AD91E-24CB-A64B-8EDB-87B658C18E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3BA512-4816-B142-AAC8-CA68BE3F9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1926F-0B11-DE4E-803D-80AA84F1D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8F3A2-8511-A346-B802-294517B60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6BEE3-1017-124B-9535-181DB5F5F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EB7BAA-C1E1-A343-93BA-7386666161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3E7ABC1-8AF5-074E-8D5E-B807517AF0D2}"/>
              </a:ext>
            </a:extLst>
          </p:cNvPr>
          <p:cNvSpPr/>
          <p:nvPr userDrawn="1"/>
        </p:nvSpPr>
        <p:spPr>
          <a:xfrm>
            <a:off x="2028701" y="1821821"/>
            <a:ext cx="8134598" cy="3111335"/>
          </a:xfrm>
          <a:prstGeom prst="roundRect">
            <a:avLst>
              <a:gd name="adj" fmla="val 9033"/>
            </a:avLst>
          </a:prstGeom>
          <a:gradFill flip="none" rotWithShape="1">
            <a:gsLst>
              <a:gs pos="0">
                <a:srgbClr val="C6969E"/>
              </a:gs>
              <a:gs pos="100000">
                <a:srgbClr val="B48C70"/>
              </a:gs>
            </a:gsLst>
            <a:lin ang="13500000" scaled="1"/>
            <a:tileRect/>
          </a:gradFill>
          <a:ln w="38100">
            <a:solidFill>
              <a:srgbClr val="587790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10664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93F27-98D2-2448-8E09-B3CBA18E2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2A33B-D078-6340-BA81-2FFB020C9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E6F43-D35A-3447-A5BF-F5F471DDA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A4B20-616B-4047-BFFA-91FA764D0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F95EB-3154-694A-950C-158FD5FBF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366593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16A7CD-8B61-5749-91F5-84CF1D4E8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B5CF7E-C246-5640-B642-20B1628A29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607E1-3A53-9649-B805-3CEF7D14E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1C21E-EDB3-9B4D-91CA-37E189D4A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844D7-A3B3-DD40-ADB7-CAB0410DC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8606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5D522-5C18-3744-BD1F-9795D61DC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876328-2620-5E41-9622-2515BAA0F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CBBC6-F924-5940-B171-F2305B769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38D0D-479F-5344-9CBE-E1F3A4B9A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A8A66-73BC-AC40-BB7E-56BCF6D3D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58064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CA0B1-F822-DD41-9DA4-21AD02387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0B8D6D-6037-2444-8106-4D06BFBF5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D62C8C-90FA-6846-8D1C-AB14D2569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05609-7C36-0045-B5B8-5EC0559C1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323D8-CD3B-5347-AEE9-B387AC24C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412185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31536-1EA3-464E-A21C-F51F2C251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C96F7-4797-5D4A-BCD1-48804CE3D1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9010CF-7C8D-4E4F-9176-B8DE86712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3C5E8-445D-2747-BFC9-FAA5AE2C8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EC9DAF-B248-444F-A944-BE81CD9A7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3D44DA-BDB6-1E45-9D7E-EBFA30CBE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674301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120AB-7C40-1840-9295-F8F18C00D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606F6-AFB0-414F-98E4-765F1DF78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91330-E856-7B4A-B9B5-8992724C7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FF1B09-1D9A-2B42-BF3E-552A056D11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0F4D83-4C54-8343-8FF5-00C785E535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C8AF76-5C47-6045-A8D7-AFDB5766C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4A72F9-9822-1C4D-A239-DEDEC89CE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F9287F-2190-9742-A485-1823B7D0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898851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0FD9C-AA58-EE46-A368-EC8FC3453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152804-6593-184D-8056-57BD3498A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47F66B-7BF8-274B-992A-3CC7C2CEB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9375D-7635-9B4A-BBE5-CDA2D29F8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679111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A9D3E3-4A78-AD42-B521-5B6CFCF9E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134B79-1C27-B54B-B6AA-D8AFC34A1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7C7B1-1BDD-9A45-ADC7-CAF341BF9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7075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59CF9-6C89-324B-AD32-17F0C1FB9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00B4A4-91B7-8146-8F7F-D70782E38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EEA8D-9248-6742-A23A-B6740D6B9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25532B-A8A0-5F44-B0D8-A3F34BF57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AE01D6-EBFB-C148-98BC-178943B79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AC120-41C2-4A4E-B2E2-430689791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70662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A2645-9361-BE4C-BF73-920D00D357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7967006-1F5F-9146-AB79-EA5C5A425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EDD1B8-DF97-5A42-BA5F-E61A4B6E7D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C0542-C768-E046-B417-CE9292581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672671-D848-AE4C-B31A-A04437AFC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68CD82-6A0E-B241-AAEC-BFC830C0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3656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CE2F319-5EB0-A74B-A7F6-B33404572DF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125A1D-8792-B044-9FCB-DA9381058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2C93DC-509F-2F44-8CAB-F423F9CE7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D5AC4-62C3-7142-B24A-B5E4E14956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1A737-D167-7F4E-B806-C490B6EB443C}" type="datetimeFigureOut">
              <a:rPr lang="en-UA" smtClean="0"/>
              <a:t>03/24/2024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F719D-A176-474D-A80D-70E17280F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F3CDE1-B3F1-3B48-83A7-5233F2B98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52DA7-A355-6443-8C7C-D2BA51A24267}" type="slidenum">
              <a:rPr lang="en-UA" smtClean="0"/>
              <a:t>‹#›</a:t>
            </a:fld>
            <a:endParaRPr lang="en-UA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027165E-7D54-DA48-A1D7-AD5938A18BA3}"/>
              </a:ext>
            </a:extLst>
          </p:cNvPr>
          <p:cNvSpPr/>
          <p:nvPr userDrawn="1"/>
        </p:nvSpPr>
        <p:spPr>
          <a:xfrm>
            <a:off x="374814" y="341395"/>
            <a:ext cx="11442371" cy="6175210"/>
          </a:xfrm>
          <a:prstGeom prst="roundRect">
            <a:avLst>
              <a:gd name="adj" fmla="val 4033"/>
            </a:avLst>
          </a:prstGeom>
          <a:gradFill flip="none" rotWithShape="1">
            <a:gsLst>
              <a:gs pos="0">
                <a:srgbClr val="C6969E"/>
              </a:gs>
              <a:gs pos="100000">
                <a:srgbClr val="B48C70"/>
              </a:gs>
            </a:gsLst>
            <a:lin ang="13500000" scaled="1"/>
            <a:tileRect/>
          </a:gradFill>
          <a:ln w="38100">
            <a:solidFill>
              <a:srgbClr val="587790"/>
            </a:solidFill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650647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3D5F9-7ED7-E541-9ED0-2F6C1A1135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799" y="2230328"/>
            <a:ext cx="8551817" cy="2387600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ravek" panose="020B0503040000020004" pitchFamily="34" charset="0"/>
              </a:rPr>
              <a:t>Вязаные изделия </a:t>
            </a:r>
            <a:b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ravek" panose="020B0503040000020004" pitchFamily="34" charset="0"/>
              </a:rPr>
            </a:br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ravek" panose="020B0503040000020004" pitchFamily="34" charset="0"/>
              </a:rPr>
              <a:t>из плюшевой </a:t>
            </a:r>
            <a:b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ravek" panose="020B0503040000020004" pitchFamily="34" charset="0"/>
              </a:rPr>
            </a:br>
            <a:r>
              <a:rPr lang="ru-RU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ravek" panose="020B0503040000020004" pitchFamily="34" charset="0"/>
              </a:rPr>
              <a:t>пряжи</a:t>
            </a:r>
            <a:endParaRPr lang="en-UA" sz="6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ravek" panose="020B05030400000200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6C1FB-39DF-E241-A117-B043EB5287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93280" y="5081451"/>
            <a:ext cx="4428307" cy="1672046"/>
          </a:xfrm>
        </p:spPr>
        <p:txBody>
          <a:bodyPr>
            <a:noAutofit/>
          </a:bodyPr>
          <a:lstStyle/>
          <a:p>
            <a:pPr algn="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Алексеева Д.А.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ученица 7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«Г»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класса</a:t>
            </a:r>
          </a:p>
          <a:p>
            <a:pPr algn="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Руководитель: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Мордасова В.Р.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технологии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33302" y="450558"/>
            <a:ext cx="85256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ТУЧКОВСКАЯ СРЕДНЯЯ ОБЩЕОБРАЗОВАТЕЛЬНАЯ ШКОЛА №</a:t>
            </a: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УГЛУБЛЕННЫМ ИЗУЧЕНИЕМ ОТДЕЛЬНЫХ ПРЕДМЕТОВ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44268" y="6183085"/>
            <a:ext cx="1949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.Тучково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2024г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138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F102-B500-044D-B150-F1882D7D6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 и инструменты</a:t>
            </a:r>
            <a:endParaRPr lang="en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1B06D1-9D27-414C-BECF-B02CC58E3BDC}"/>
              </a:ext>
            </a:extLst>
          </p:cNvPr>
          <p:cNvGrpSpPr/>
          <p:nvPr/>
        </p:nvGrpSpPr>
        <p:grpSpPr>
          <a:xfrm>
            <a:off x="1355717" y="1822753"/>
            <a:ext cx="1049867" cy="1049867"/>
            <a:chOff x="4343400" y="1854885"/>
            <a:chExt cx="457200" cy="45720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19DD0E3-D548-E14F-B423-C017ED644577}"/>
                </a:ext>
              </a:extLst>
            </p:cNvPr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7AB0B8D-8596-A546-9F1A-D41182FA0740}"/>
                </a:ext>
              </a:extLst>
            </p:cNvPr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1680980-D510-A845-B3FC-D53E82094021}"/>
              </a:ext>
            </a:extLst>
          </p:cNvPr>
          <p:cNvSpPr>
            <a:spLocks/>
          </p:cNvSpPr>
          <p:nvPr/>
        </p:nvSpPr>
        <p:spPr bwMode="auto">
          <a:xfrm>
            <a:off x="1107021" y="2847220"/>
            <a:ext cx="1547259" cy="194996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E27608FE-8EC0-D347-97FA-58D507E9F943}"/>
              </a:ext>
            </a:extLst>
          </p:cNvPr>
          <p:cNvGrpSpPr/>
          <p:nvPr/>
        </p:nvGrpSpPr>
        <p:grpSpPr>
          <a:xfrm>
            <a:off x="3463392" y="1822753"/>
            <a:ext cx="1049867" cy="1049867"/>
            <a:chOff x="4343400" y="1854885"/>
            <a:chExt cx="457200" cy="457200"/>
          </a:xfrm>
        </p:grpSpPr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EAA7841C-7AA8-4243-B3BE-55D29526B254}"/>
                </a:ext>
              </a:extLst>
            </p:cNvPr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85CD68A4-0C3C-824F-A6FA-AB20F163BD02}"/>
                </a:ext>
              </a:extLst>
            </p:cNvPr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CA3F21DF-DE44-D64A-829B-CFD6B26BD38C}"/>
              </a:ext>
            </a:extLst>
          </p:cNvPr>
          <p:cNvGrpSpPr/>
          <p:nvPr/>
        </p:nvGrpSpPr>
        <p:grpSpPr>
          <a:xfrm>
            <a:off x="3214696" y="2847220"/>
            <a:ext cx="1547259" cy="1949967"/>
            <a:chOff x="1388111" y="2459015"/>
            <a:chExt cx="1219200" cy="1536522"/>
          </a:xfrm>
        </p:grpSpPr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id="{8A785149-2749-5641-A210-DDE343C72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2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Freeform: Shape 19">
              <a:extLst>
                <a:ext uri="{FF2B5EF4-FFF2-40B4-BE49-F238E27FC236}">
                  <a16:creationId xmlns:a16="http://schemas.microsoft.com/office/drawing/2014/main" id="{6AE558C0-34E8-C847-9B2E-6909A08F1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id="{B0FBDEA9-9723-5946-8C32-D2266FA37501}"/>
              </a:ext>
            </a:extLst>
          </p:cNvPr>
          <p:cNvGrpSpPr/>
          <p:nvPr/>
        </p:nvGrpSpPr>
        <p:grpSpPr>
          <a:xfrm>
            <a:off x="5571067" y="1822753"/>
            <a:ext cx="1049867" cy="1049867"/>
            <a:chOff x="4178300" y="1689100"/>
            <a:chExt cx="787400" cy="787400"/>
          </a:xfrm>
        </p:grpSpPr>
        <p:grpSp>
          <p:nvGrpSpPr>
            <p:cNvPr id="21" name="Group 22">
              <a:extLst>
                <a:ext uri="{FF2B5EF4-FFF2-40B4-BE49-F238E27FC236}">
                  <a16:creationId xmlns:a16="http://schemas.microsoft.com/office/drawing/2014/main" id="{AE067047-17ED-0042-B3CD-4755C1B36047}"/>
                </a:ext>
              </a:extLst>
            </p:cNvPr>
            <p:cNvGrpSpPr/>
            <p:nvPr/>
          </p:nvGrpSpPr>
          <p:grpSpPr>
            <a:xfrm>
              <a:off x="4178300" y="1689100"/>
              <a:ext cx="787400" cy="787400"/>
              <a:chOff x="4343400" y="1854885"/>
              <a:chExt cx="457200" cy="457200"/>
            </a:xfrm>
          </p:grpSpPr>
          <p:sp>
            <p:nvSpPr>
              <p:cNvPr id="23" name="Oval 24">
                <a:extLst>
                  <a:ext uri="{FF2B5EF4-FFF2-40B4-BE49-F238E27FC236}">
                    <a16:creationId xmlns:a16="http://schemas.microsoft.com/office/drawing/2014/main" id="{4A2A5270-29A5-2D4C-A1D7-1C41B419E977}"/>
                  </a:ext>
                </a:extLst>
              </p:cNvPr>
              <p:cNvSpPr/>
              <p:nvPr/>
            </p:nvSpPr>
            <p:spPr>
              <a:xfrm>
                <a:off x="4343400" y="1854885"/>
                <a:ext cx="457200" cy="4572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Oval 25">
                <a:extLst>
                  <a:ext uri="{FF2B5EF4-FFF2-40B4-BE49-F238E27FC236}">
                    <a16:creationId xmlns:a16="http://schemas.microsoft.com/office/drawing/2014/main" id="{4D0E82FC-FDAA-5D4B-8E33-4F761C2A0DE1}"/>
                  </a:ext>
                </a:extLst>
              </p:cNvPr>
              <p:cNvSpPr/>
              <p:nvPr/>
            </p:nvSpPr>
            <p:spPr>
              <a:xfrm>
                <a:off x="4408030" y="1919516"/>
                <a:ext cx="327939" cy="32793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Freeform: Shape 23">
              <a:extLst>
                <a:ext uri="{FF2B5EF4-FFF2-40B4-BE49-F238E27FC236}">
                  <a16:creationId xmlns:a16="http://schemas.microsoft.com/office/drawing/2014/main" id="{02282448-A85A-9940-A4D3-13BC01695E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954" y="1979868"/>
              <a:ext cx="284092" cy="205864"/>
            </a:xfrm>
            <a:prstGeom prst="heart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Group 26">
            <a:extLst>
              <a:ext uri="{FF2B5EF4-FFF2-40B4-BE49-F238E27FC236}">
                <a16:creationId xmlns:a16="http://schemas.microsoft.com/office/drawing/2014/main" id="{AA51DE34-B574-204E-A4F5-DF0421DDFD28}"/>
              </a:ext>
            </a:extLst>
          </p:cNvPr>
          <p:cNvGrpSpPr/>
          <p:nvPr/>
        </p:nvGrpSpPr>
        <p:grpSpPr>
          <a:xfrm>
            <a:off x="5322370" y="2847220"/>
            <a:ext cx="1547259" cy="1949967"/>
            <a:chOff x="1388111" y="2459015"/>
            <a:chExt cx="1219200" cy="1536522"/>
          </a:xfrm>
        </p:grpSpPr>
        <p:sp>
          <p:nvSpPr>
            <p:cNvPr id="26" name="Freeform: Shape 27">
              <a:extLst>
                <a:ext uri="{FF2B5EF4-FFF2-40B4-BE49-F238E27FC236}">
                  <a16:creationId xmlns:a16="http://schemas.microsoft.com/office/drawing/2014/main" id="{F3DF0746-20EF-E149-AC81-64E68D383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111" y="2459015"/>
              <a:ext cx="1219200" cy="1536522"/>
            </a:xfrm>
            <a:custGeom>
              <a:avLst/>
              <a:gdLst>
                <a:gd name="T0" fmla="*/ 3360 w 3360"/>
                <a:gd name="T1" fmla="*/ 2115 h 2115"/>
                <a:gd name="T2" fmla="*/ 1680 w 3360"/>
                <a:gd name="T3" fmla="*/ 0 h 2115"/>
                <a:gd name="T4" fmla="*/ 0 w 3360"/>
                <a:gd name="T5" fmla="*/ 2115 h 2115"/>
                <a:gd name="T6" fmla="*/ 3360 w 3360"/>
                <a:gd name="T7" fmla="*/ 2115 h 2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0" h="2115">
                  <a:moveTo>
                    <a:pt x="3360" y="2115"/>
                  </a:moveTo>
                  <a:cubicBezTo>
                    <a:pt x="3360" y="2115"/>
                    <a:pt x="1956" y="1734"/>
                    <a:pt x="1680" y="0"/>
                  </a:cubicBezTo>
                  <a:cubicBezTo>
                    <a:pt x="1404" y="1734"/>
                    <a:pt x="0" y="2115"/>
                    <a:pt x="0" y="2115"/>
                  </a:cubicBezTo>
                  <a:lnTo>
                    <a:pt x="3360" y="2115"/>
                  </a:ln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227E1181-394E-B348-B948-D79DB9383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030" y="3714750"/>
              <a:ext cx="233363" cy="180975"/>
            </a:xfrm>
            <a:custGeom>
              <a:avLst/>
              <a:gdLst/>
              <a:ahLst/>
              <a:cxnLst>
                <a:cxn ang="0">
                  <a:pos x="68" y="51"/>
                </a:cxn>
                <a:cxn ang="0">
                  <a:pos x="66" y="53"/>
                </a:cxn>
                <a:cxn ang="0">
                  <a:pos x="3" y="53"/>
                </a:cxn>
                <a:cxn ang="0">
                  <a:pos x="0" y="51"/>
                </a:cxn>
                <a:cxn ang="0">
                  <a:pos x="0" y="46"/>
                </a:cxn>
                <a:cxn ang="0">
                  <a:pos x="3" y="43"/>
                </a:cxn>
                <a:cxn ang="0">
                  <a:pos x="66" y="43"/>
                </a:cxn>
                <a:cxn ang="0">
                  <a:pos x="68" y="46"/>
                </a:cxn>
                <a:cxn ang="0">
                  <a:pos x="68" y="51"/>
                </a:cxn>
                <a:cxn ang="0">
                  <a:pos x="64" y="21"/>
                </a:cxn>
                <a:cxn ang="0">
                  <a:pos x="61" y="24"/>
                </a:cxn>
                <a:cxn ang="0">
                  <a:pos x="8" y="24"/>
                </a:cxn>
                <a:cxn ang="0">
                  <a:pos x="5" y="21"/>
                </a:cxn>
                <a:cxn ang="0">
                  <a:pos x="5" y="17"/>
                </a:cxn>
                <a:cxn ang="0">
                  <a:pos x="8" y="14"/>
                </a:cxn>
                <a:cxn ang="0">
                  <a:pos x="61" y="14"/>
                </a:cxn>
                <a:cxn ang="0">
                  <a:pos x="64" y="17"/>
                </a:cxn>
                <a:cxn ang="0">
                  <a:pos x="64" y="21"/>
                </a:cxn>
                <a:cxn ang="0">
                  <a:pos x="54" y="36"/>
                </a:cxn>
                <a:cxn ang="0">
                  <a:pos x="51" y="38"/>
                </a:cxn>
                <a:cxn ang="0">
                  <a:pos x="17" y="38"/>
                </a:cxn>
                <a:cxn ang="0">
                  <a:pos x="15" y="36"/>
                </a:cxn>
                <a:cxn ang="0">
                  <a:pos x="15" y="31"/>
                </a:cxn>
                <a:cxn ang="0">
                  <a:pos x="17" y="29"/>
                </a:cxn>
                <a:cxn ang="0">
                  <a:pos x="51" y="29"/>
                </a:cxn>
                <a:cxn ang="0">
                  <a:pos x="54" y="31"/>
                </a:cxn>
                <a:cxn ang="0">
                  <a:pos x="54" y="36"/>
                </a:cxn>
                <a:cxn ang="0">
                  <a:pos x="49" y="7"/>
                </a:cxn>
                <a:cxn ang="0">
                  <a:pos x="47" y="9"/>
                </a:cxn>
                <a:cxn ang="0">
                  <a:pos x="22" y="9"/>
                </a:cxn>
                <a:cxn ang="0">
                  <a:pos x="20" y="7"/>
                </a:cxn>
                <a:cxn ang="0">
                  <a:pos x="20" y="2"/>
                </a:cxn>
                <a:cxn ang="0">
                  <a:pos x="22" y="0"/>
                </a:cxn>
                <a:cxn ang="0">
                  <a:pos x="47" y="0"/>
                </a:cxn>
                <a:cxn ang="0">
                  <a:pos x="49" y="2"/>
                </a:cxn>
                <a:cxn ang="0">
                  <a:pos x="49" y="7"/>
                </a:cxn>
              </a:cxnLst>
              <a:rect l="0" t="0" r="r" b="b"/>
              <a:pathLst>
                <a:path w="68" h="53">
                  <a:moveTo>
                    <a:pt x="68" y="51"/>
                  </a:moveTo>
                  <a:cubicBezTo>
                    <a:pt x="68" y="52"/>
                    <a:pt x="67" y="53"/>
                    <a:pt x="66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2" y="43"/>
                    <a:pt x="3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7" y="43"/>
                    <a:pt x="68" y="44"/>
                    <a:pt x="68" y="46"/>
                  </a:cubicBezTo>
                  <a:lnTo>
                    <a:pt x="68" y="51"/>
                  </a:lnTo>
                  <a:close/>
                  <a:moveTo>
                    <a:pt x="64" y="21"/>
                  </a:moveTo>
                  <a:cubicBezTo>
                    <a:pt x="64" y="23"/>
                    <a:pt x="63" y="24"/>
                    <a:pt x="61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6" y="24"/>
                    <a:pt x="5" y="23"/>
                    <a:pt x="5" y="2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5"/>
                    <a:pt x="6" y="14"/>
                    <a:pt x="8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3" y="14"/>
                    <a:pt x="64" y="15"/>
                    <a:pt x="64" y="17"/>
                  </a:cubicBezTo>
                  <a:lnTo>
                    <a:pt x="64" y="21"/>
                  </a:lnTo>
                  <a:close/>
                  <a:moveTo>
                    <a:pt x="54" y="36"/>
                  </a:moveTo>
                  <a:cubicBezTo>
                    <a:pt x="54" y="37"/>
                    <a:pt x="53" y="38"/>
                    <a:pt x="51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0"/>
                    <a:pt x="16" y="29"/>
                    <a:pt x="17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3" y="29"/>
                    <a:pt x="54" y="30"/>
                    <a:pt x="54" y="31"/>
                  </a:cubicBezTo>
                  <a:lnTo>
                    <a:pt x="54" y="36"/>
                  </a:lnTo>
                  <a:close/>
                  <a:moveTo>
                    <a:pt x="49" y="7"/>
                  </a:moveTo>
                  <a:cubicBezTo>
                    <a:pt x="49" y="8"/>
                    <a:pt x="48" y="9"/>
                    <a:pt x="47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9"/>
                    <a:pt x="20" y="8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lnTo>
                    <a:pt x="49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9" name="Group 31">
            <a:extLst>
              <a:ext uri="{FF2B5EF4-FFF2-40B4-BE49-F238E27FC236}">
                <a16:creationId xmlns:a16="http://schemas.microsoft.com/office/drawing/2014/main" id="{118E5217-E072-2C4C-AD2C-3D4AB135F5CA}"/>
              </a:ext>
            </a:extLst>
          </p:cNvPr>
          <p:cNvGrpSpPr/>
          <p:nvPr/>
        </p:nvGrpSpPr>
        <p:grpSpPr>
          <a:xfrm>
            <a:off x="7678741" y="1822753"/>
            <a:ext cx="1049867" cy="1049867"/>
            <a:chOff x="4343400" y="1854885"/>
            <a:chExt cx="457200" cy="457200"/>
          </a:xfrm>
        </p:grpSpPr>
        <p:sp>
          <p:nvSpPr>
            <p:cNvPr id="31" name="Oval 33">
              <a:extLst>
                <a:ext uri="{FF2B5EF4-FFF2-40B4-BE49-F238E27FC236}">
                  <a16:creationId xmlns:a16="http://schemas.microsoft.com/office/drawing/2014/main" id="{DC91552F-6EE7-7740-9AD6-26F10564EB4A}"/>
                </a:ext>
              </a:extLst>
            </p:cNvPr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Oval 34">
              <a:extLst>
                <a:ext uri="{FF2B5EF4-FFF2-40B4-BE49-F238E27FC236}">
                  <a16:creationId xmlns:a16="http://schemas.microsoft.com/office/drawing/2014/main" id="{61BF5840-CEC1-A445-8403-669B37DA9F6B}"/>
                </a:ext>
              </a:extLst>
            </p:cNvPr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4" name="Freeform: Shape 36">
            <a:extLst>
              <a:ext uri="{FF2B5EF4-FFF2-40B4-BE49-F238E27FC236}">
                <a16:creationId xmlns:a16="http://schemas.microsoft.com/office/drawing/2014/main" id="{5EC93C6A-B1DE-6649-A624-2C5A85FB1264}"/>
              </a:ext>
            </a:extLst>
          </p:cNvPr>
          <p:cNvSpPr>
            <a:spLocks/>
          </p:cNvSpPr>
          <p:nvPr/>
        </p:nvSpPr>
        <p:spPr bwMode="auto">
          <a:xfrm flipH="1">
            <a:off x="7430045" y="2847220"/>
            <a:ext cx="1547259" cy="194996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7" name="Group 40">
            <a:extLst>
              <a:ext uri="{FF2B5EF4-FFF2-40B4-BE49-F238E27FC236}">
                <a16:creationId xmlns:a16="http://schemas.microsoft.com/office/drawing/2014/main" id="{DF529922-157C-714D-81DA-84EA4FCB762D}"/>
              </a:ext>
            </a:extLst>
          </p:cNvPr>
          <p:cNvGrpSpPr/>
          <p:nvPr/>
        </p:nvGrpSpPr>
        <p:grpSpPr>
          <a:xfrm>
            <a:off x="9786416" y="1822753"/>
            <a:ext cx="1049867" cy="1049867"/>
            <a:chOff x="4343400" y="1854885"/>
            <a:chExt cx="457200" cy="457200"/>
          </a:xfrm>
        </p:grpSpPr>
        <p:sp>
          <p:nvSpPr>
            <p:cNvPr id="39" name="Oval 42">
              <a:extLst>
                <a:ext uri="{FF2B5EF4-FFF2-40B4-BE49-F238E27FC236}">
                  <a16:creationId xmlns:a16="http://schemas.microsoft.com/office/drawing/2014/main" id="{A25B7585-9597-604D-8F24-83EE257D15C1}"/>
                </a:ext>
              </a:extLst>
            </p:cNvPr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Oval 43">
              <a:extLst>
                <a:ext uri="{FF2B5EF4-FFF2-40B4-BE49-F238E27FC236}">
                  <a16:creationId xmlns:a16="http://schemas.microsoft.com/office/drawing/2014/main" id="{1BE87A02-F9A0-C049-8D7B-6729B8C2262E}"/>
                </a:ext>
              </a:extLst>
            </p:cNvPr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Freeform: Shape 45">
            <a:extLst>
              <a:ext uri="{FF2B5EF4-FFF2-40B4-BE49-F238E27FC236}">
                <a16:creationId xmlns:a16="http://schemas.microsoft.com/office/drawing/2014/main" id="{D9CB586B-89BF-F04B-99E9-F07007216E6C}"/>
              </a:ext>
            </a:extLst>
          </p:cNvPr>
          <p:cNvSpPr>
            <a:spLocks/>
          </p:cNvSpPr>
          <p:nvPr/>
        </p:nvSpPr>
        <p:spPr bwMode="auto">
          <a:xfrm flipH="1">
            <a:off x="9537731" y="2847225"/>
            <a:ext cx="1547256" cy="1949970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TextBox 49">
            <a:extLst>
              <a:ext uri="{FF2B5EF4-FFF2-40B4-BE49-F238E27FC236}">
                <a16:creationId xmlns:a16="http://schemas.microsoft.com/office/drawing/2014/main" id="{108ECC95-6066-4747-B120-A12EC72C6F10}"/>
              </a:ext>
            </a:extLst>
          </p:cNvPr>
          <p:cNvSpPr txBox="1"/>
          <p:nvPr/>
        </p:nvSpPr>
        <p:spPr>
          <a:xfrm>
            <a:off x="1064335" y="4797187"/>
            <a:ext cx="1632628" cy="467931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ru-RU" altLang="zh-CN" dirty="0" smtClean="0">
                <a:solidFill>
                  <a:schemeClr val="accent1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САНТИМЕТРОВАЯ</a:t>
            </a:r>
            <a:r>
              <a:rPr lang="ru-RU" altLang="zh-CN" b="1" dirty="0" smtClean="0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rPr>
              <a:t> </a:t>
            </a:r>
            <a:r>
              <a:rPr lang="ru-RU" altLang="zh-CN" dirty="0" smtClean="0">
                <a:solidFill>
                  <a:schemeClr val="accent1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ЛЕНТА</a:t>
            </a:r>
            <a:endParaRPr lang="zh-CN" altLang="en-US" dirty="0">
              <a:solidFill>
                <a:schemeClr val="accent1">
                  <a:lumMod val="1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8" name="TextBox 52">
            <a:extLst>
              <a:ext uri="{FF2B5EF4-FFF2-40B4-BE49-F238E27FC236}">
                <a16:creationId xmlns:a16="http://schemas.microsoft.com/office/drawing/2014/main" id="{C7F2AE0E-136B-DB49-981C-B5DAA42D8145}"/>
              </a:ext>
            </a:extLst>
          </p:cNvPr>
          <p:cNvSpPr txBox="1"/>
          <p:nvPr/>
        </p:nvSpPr>
        <p:spPr>
          <a:xfrm>
            <a:off x="3202101" y="4769832"/>
            <a:ext cx="1632628" cy="467931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ru-RU" altLang="zh-CN" b="1" dirty="0" smtClean="0">
                <a:solidFill>
                  <a:schemeClr val="accent2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КРЮЧКИ</a:t>
            </a:r>
            <a:endParaRPr lang="zh-CN" altLang="en-US" b="1" dirty="0">
              <a:solidFill>
                <a:schemeClr val="accent2">
                  <a:lumMod val="1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9" name="TextBox 53">
            <a:extLst>
              <a:ext uri="{FF2B5EF4-FFF2-40B4-BE49-F238E27FC236}">
                <a16:creationId xmlns:a16="http://schemas.microsoft.com/office/drawing/2014/main" id="{6F5DD0EB-05AA-934E-A5D1-7B81C5B3F078}"/>
              </a:ext>
            </a:extLst>
          </p:cNvPr>
          <p:cNvSpPr txBox="1">
            <a:spLocks/>
          </p:cNvSpPr>
          <p:nvPr/>
        </p:nvSpPr>
        <p:spPr>
          <a:xfrm>
            <a:off x="3184605" y="5398150"/>
            <a:ext cx="1620033" cy="586008"/>
          </a:xfrm>
          <a:prstGeom prst="rect">
            <a:avLst/>
          </a:prstGeom>
        </p:spPr>
        <p:txBody>
          <a:bodyPr vert="horz" wrap="square" lIns="0" tIns="0" rIns="0" bIns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Я РЕШИЛА ВЯЗАТЬ НА ПАЛЬЦАХ</a:t>
            </a: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55">
            <a:extLst>
              <a:ext uri="{FF2B5EF4-FFF2-40B4-BE49-F238E27FC236}">
                <a16:creationId xmlns:a16="http://schemas.microsoft.com/office/drawing/2014/main" id="{08524556-A9A8-D142-A96A-DAFF189696AF}"/>
              </a:ext>
            </a:extLst>
          </p:cNvPr>
          <p:cNvSpPr txBox="1"/>
          <p:nvPr/>
        </p:nvSpPr>
        <p:spPr>
          <a:xfrm>
            <a:off x="5279684" y="4797187"/>
            <a:ext cx="1704589" cy="467931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ru-RU" altLang="zh-CN" dirty="0" smtClean="0">
                <a:solidFill>
                  <a:schemeClr val="accent3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ПРЯЖА </a:t>
            </a:r>
            <a:r>
              <a:rPr lang="en-US" altLang="zh-CN" dirty="0" smtClean="0">
                <a:solidFill>
                  <a:schemeClr val="accent3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Alize </a:t>
            </a:r>
            <a:r>
              <a:rPr lang="en-US" altLang="zh-CN" dirty="0">
                <a:solidFill>
                  <a:schemeClr val="accent3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Puffy</a:t>
            </a:r>
            <a:endParaRPr lang="zh-CN" altLang="en-US" dirty="0">
              <a:solidFill>
                <a:schemeClr val="accent3">
                  <a:lumMod val="1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TextBox 56">
            <a:extLst>
              <a:ext uri="{FF2B5EF4-FFF2-40B4-BE49-F238E27FC236}">
                <a16:creationId xmlns:a16="http://schemas.microsoft.com/office/drawing/2014/main" id="{72C33E5D-0FB5-C34F-8C2B-111D8A825F55}"/>
              </a:ext>
            </a:extLst>
          </p:cNvPr>
          <p:cNvSpPr txBox="1">
            <a:spLocks/>
          </p:cNvSpPr>
          <p:nvPr/>
        </p:nvSpPr>
        <p:spPr>
          <a:xfrm>
            <a:off x="5041442" y="5558121"/>
            <a:ext cx="2102097" cy="586008"/>
          </a:xfrm>
          <a:prstGeom prst="rect">
            <a:avLst/>
          </a:prstGeom>
        </p:spPr>
        <p:txBody>
          <a:bodyPr vert="horz" wrap="square" lIns="0" tIns="0" rIns="0" bIns="0" anchor="ctr" anchorCtr="1">
            <a:noAutofit/>
          </a:bodyPr>
          <a:lstStyle/>
          <a:p>
            <a:pPr algn="ctr">
              <a:lnSpc>
                <a:spcPct val="120000"/>
              </a:lnSpc>
            </a:pPr>
            <a:r>
              <a:rPr lang="ru-RU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Я ПРИОБРЕЛА САЛАТОВУЮ И РАЗНОЦВЕТНУЮ (САЛАТОВО-ЛИЛОВУЮ)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TextBox 58">
            <a:extLst>
              <a:ext uri="{FF2B5EF4-FFF2-40B4-BE49-F238E27FC236}">
                <a16:creationId xmlns:a16="http://schemas.microsoft.com/office/drawing/2014/main" id="{6A3C9776-F048-A347-8734-ACABE80368DE}"/>
              </a:ext>
            </a:extLst>
          </p:cNvPr>
          <p:cNvSpPr txBox="1"/>
          <p:nvPr/>
        </p:nvSpPr>
        <p:spPr>
          <a:xfrm>
            <a:off x="7374765" y="4797187"/>
            <a:ext cx="1632628" cy="467931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ru-RU" altLang="zh-CN" b="1" dirty="0" smtClean="0">
                <a:solidFill>
                  <a:schemeClr val="accent4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НОЖНИЦЫ</a:t>
            </a:r>
            <a:endParaRPr lang="zh-CN" altLang="en-US" b="1" dirty="0">
              <a:solidFill>
                <a:schemeClr val="accent4">
                  <a:lumMod val="1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7" name="TextBox 61">
            <a:extLst>
              <a:ext uri="{FF2B5EF4-FFF2-40B4-BE49-F238E27FC236}">
                <a16:creationId xmlns:a16="http://schemas.microsoft.com/office/drawing/2014/main" id="{6376FAB9-E5FA-8349-B718-276D0FF70620}"/>
              </a:ext>
            </a:extLst>
          </p:cNvPr>
          <p:cNvSpPr txBox="1"/>
          <p:nvPr/>
        </p:nvSpPr>
        <p:spPr>
          <a:xfrm>
            <a:off x="9495034" y="4797187"/>
            <a:ext cx="1632628" cy="467931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ru-RU" altLang="zh-CN" b="1" dirty="0" smtClean="0">
                <a:solidFill>
                  <a:schemeClr val="accent5">
                    <a:lumMod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ИГЛА И НИТКИ</a:t>
            </a:r>
            <a:endParaRPr lang="zh-CN" altLang="en-US" b="1" dirty="0">
              <a:solidFill>
                <a:schemeClr val="accent5">
                  <a:lumMod val="10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8" name="TextBox 62">
            <a:extLst>
              <a:ext uri="{FF2B5EF4-FFF2-40B4-BE49-F238E27FC236}">
                <a16:creationId xmlns:a16="http://schemas.microsoft.com/office/drawing/2014/main" id="{C2F93BB6-35BE-B24B-BC2B-AD8D7F53E6E7}"/>
              </a:ext>
            </a:extLst>
          </p:cNvPr>
          <p:cNvSpPr txBox="1">
            <a:spLocks/>
          </p:cNvSpPr>
          <p:nvPr/>
        </p:nvSpPr>
        <p:spPr>
          <a:xfrm>
            <a:off x="9495034" y="5265117"/>
            <a:ext cx="1620033" cy="586008"/>
          </a:xfrm>
          <a:prstGeom prst="rect">
            <a:avLst/>
          </a:prstGeom>
        </p:spPr>
        <p:txBody>
          <a:bodyPr vert="horz" wrap="square" lIns="0" tIns="0" rIns="0" bIns="0" anchor="ctr" anchorCtr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/>
            </a:r>
            <a:b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</a:br>
            <a:endParaRPr lang="zh-CN" alt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Freeform: Shape 28">
            <a:extLst>
              <a:ext uri="{FF2B5EF4-FFF2-40B4-BE49-F238E27FC236}">
                <a16:creationId xmlns:a16="http://schemas.microsoft.com/office/drawing/2014/main" id="{227E1181-394E-B348-B948-D79DB9383885}"/>
              </a:ext>
            </a:extLst>
          </p:cNvPr>
          <p:cNvSpPr>
            <a:spLocks/>
          </p:cNvSpPr>
          <p:nvPr/>
        </p:nvSpPr>
        <p:spPr bwMode="auto">
          <a:xfrm>
            <a:off x="1726273" y="4440845"/>
            <a:ext cx="296156" cy="229671"/>
          </a:xfrm>
          <a:custGeom>
            <a:avLst/>
            <a:gdLst/>
            <a:ahLst/>
            <a:cxnLst>
              <a:cxn ang="0">
                <a:pos x="68" y="51"/>
              </a:cxn>
              <a:cxn ang="0">
                <a:pos x="66" y="53"/>
              </a:cxn>
              <a:cxn ang="0">
                <a:pos x="3" y="53"/>
              </a:cxn>
              <a:cxn ang="0">
                <a:pos x="0" y="51"/>
              </a:cxn>
              <a:cxn ang="0">
                <a:pos x="0" y="46"/>
              </a:cxn>
              <a:cxn ang="0">
                <a:pos x="3" y="43"/>
              </a:cxn>
              <a:cxn ang="0">
                <a:pos x="66" y="43"/>
              </a:cxn>
              <a:cxn ang="0">
                <a:pos x="68" y="46"/>
              </a:cxn>
              <a:cxn ang="0">
                <a:pos x="68" y="51"/>
              </a:cxn>
              <a:cxn ang="0">
                <a:pos x="64" y="21"/>
              </a:cxn>
              <a:cxn ang="0">
                <a:pos x="61" y="24"/>
              </a:cxn>
              <a:cxn ang="0">
                <a:pos x="8" y="24"/>
              </a:cxn>
              <a:cxn ang="0">
                <a:pos x="5" y="21"/>
              </a:cxn>
              <a:cxn ang="0">
                <a:pos x="5" y="17"/>
              </a:cxn>
              <a:cxn ang="0">
                <a:pos x="8" y="14"/>
              </a:cxn>
              <a:cxn ang="0">
                <a:pos x="61" y="14"/>
              </a:cxn>
              <a:cxn ang="0">
                <a:pos x="64" y="17"/>
              </a:cxn>
              <a:cxn ang="0">
                <a:pos x="64" y="21"/>
              </a:cxn>
              <a:cxn ang="0">
                <a:pos x="54" y="36"/>
              </a:cxn>
              <a:cxn ang="0">
                <a:pos x="51" y="38"/>
              </a:cxn>
              <a:cxn ang="0">
                <a:pos x="17" y="38"/>
              </a:cxn>
              <a:cxn ang="0">
                <a:pos x="15" y="36"/>
              </a:cxn>
              <a:cxn ang="0">
                <a:pos x="15" y="31"/>
              </a:cxn>
              <a:cxn ang="0">
                <a:pos x="17" y="29"/>
              </a:cxn>
              <a:cxn ang="0">
                <a:pos x="51" y="29"/>
              </a:cxn>
              <a:cxn ang="0">
                <a:pos x="54" y="31"/>
              </a:cxn>
              <a:cxn ang="0">
                <a:pos x="54" y="36"/>
              </a:cxn>
              <a:cxn ang="0">
                <a:pos x="49" y="7"/>
              </a:cxn>
              <a:cxn ang="0">
                <a:pos x="47" y="9"/>
              </a:cxn>
              <a:cxn ang="0">
                <a:pos x="22" y="9"/>
              </a:cxn>
              <a:cxn ang="0">
                <a:pos x="20" y="7"/>
              </a:cxn>
              <a:cxn ang="0">
                <a:pos x="20" y="2"/>
              </a:cxn>
              <a:cxn ang="0">
                <a:pos x="22" y="0"/>
              </a:cxn>
              <a:cxn ang="0">
                <a:pos x="47" y="0"/>
              </a:cxn>
              <a:cxn ang="0">
                <a:pos x="49" y="2"/>
              </a:cxn>
              <a:cxn ang="0">
                <a:pos x="49" y="7"/>
              </a:cxn>
            </a:cxnLst>
            <a:rect l="0" t="0" r="r" b="b"/>
            <a:pathLst>
              <a:path w="68" h="53">
                <a:moveTo>
                  <a:pt x="68" y="51"/>
                </a:moveTo>
                <a:cubicBezTo>
                  <a:pt x="68" y="52"/>
                  <a:pt x="67" y="53"/>
                  <a:pt x="66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0" y="52"/>
                  <a:pt x="0" y="5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3"/>
                  <a:pt x="3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4"/>
                  <a:pt x="68" y="46"/>
                </a:cubicBezTo>
                <a:lnTo>
                  <a:pt x="68" y="51"/>
                </a:lnTo>
                <a:close/>
                <a:moveTo>
                  <a:pt x="64" y="21"/>
                </a:moveTo>
                <a:cubicBezTo>
                  <a:pt x="64" y="23"/>
                  <a:pt x="63" y="24"/>
                  <a:pt x="61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5" y="23"/>
                  <a:pt x="5" y="21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5"/>
                  <a:pt x="6" y="14"/>
                  <a:pt x="8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4" y="15"/>
                  <a:pt x="64" y="17"/>
                </a:cubicBezTo>
                <a:lnTo>
                  <a:pt x="64" y="21"/>
                </a:lnTo>
                <a:close/>
                <a:moveTo>
                  <a:pt x="54" y="36"/>
                </a:moveTo>
                <a:cubicBezTo>
                  <a:pt x="54" y="37"/>
                  <a:pt x="53" y="38"/>
                  <a:pt x="51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5" y="37"/>
                  <a:pt x="15" y="36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0"/>
                  <a:pt x="16" y="29"/>
                  <a:pt x="17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30"/>
                  <a:pt x="54" y="31"/>
                </a:cubicBezTo>
                <a:lnTo>
                  <a:pt x="54" y="36"/>
                </a:lnTo>
                <a:close/>
                <a:moveTo>
                  <a:pt x="49" y="7"/>
                </a:moveTo>
                <a:cubicBezTo>
                  <a:pt x="49" y="8"/>
                  <a:pt x="48" y="9"/>
                  <a:pt x="47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9"/>
                  <a:pt x="20" y="8"/>
                  <a:pt x="20" y="7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1" y="0"/>
                  <a:pt x="2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9" y="1"/>
                  <a:pt x="49" y="2"/>
                </a:cubicBezTo>
                <a:lnTo>
                  <a:pt x="49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6" name="Freeform: Shape 28">
            <a:extLst>
              <a:ext uri="{FF2B5EF4-FFF2-40B4-BE49-F238E27FC236}">
                <a16:creationId xmlns:a16="http://schemas.microsoft.com/office/drawing/2014/main" id="{227E1181-394E-B348-B948-D79DB9383885}"/>
              </a:ext>
            </a:extLst>
          </p:cNvPr>
          <p:cNvSpPr>
            <a:spLocks/>
          </p:cNvSpPr>
          <p:nvPr/>
        </p:nvSpPr>
        <p:spPr bwMode="auto">
          <a:xfrm>
            <a:off x="10156972" y="4440846"/>
            <a:ext cx="296156" cy="229671"/>
          </a:xfrm>
          <a:custGeom>
            <a:avLst/>
            <a:gdLst/>
            <a:ahLst/>
            <a:cxnLst>
              <a:cxn ang="0">
                <a:pos x="68" y="51"/>
              </a:cxn>
              <a:cxn ang="0">
                <a:pos x="66" y="53"/>
              </a:cxn>
              <a:cxn ang="0">
                <a:pos x="3" y="53"/>
              </a:cxn>
              <a:cxn ang="0">
                <a:pos x="0" y="51"/>
              </a:cxn>
              <a:cxn ang="0">
                <a:pos x="0" y="46"/>
              </a:cxn>
              <a:cxn ang="0">
                <a:pos x="3" y="43"/>
              </a:cxn>
              <a:cxn ang="0">
                <a:pos x="66" y="43"/>
              </a:cxn>
              <a:cxn ang="0">
                <a:pos x="68" y="46"/>
              </a:cxn>
              <a:cxn ang="0">
                <a:pos x="68" y="51"/>
              </a:cxn>
              <a:cxn ang="0">
                <a:pos x="64" y="21"/>
              </a:cxn>
              <a:cxn ang="0">
                <a:pos x="61" y="24"/>
              </a:cxn>
              <a:cxn ang="0">
                <a:pos x="8" y="24"/>
              </a:cxn>
              <a:cxn ang="0">
                <a:pos x="5" y="21"/>
              </a:cxn>
              <a:cxn ang="0">
                <a:pos x="5" y="17"/>
              </a:cxn>
              <a:cxn ang="0">
                <a:pos x="8" y="14"/>
              </a:cxn>
              <a:cxn ang="0">
                <a:pos x="61" y="14"/>
              </a:cxn>
              <a:cxn ang="0">
                <a:pos x="64" y="17"/>
              </a:cxn>
              <a:cxn ang="0">
                <a:pos x="64" y="21"/>
              </a:cxn>
              <a:cxn ang="0">
                <a:pos x="54" y="36"/>
              </a:cxn>
              <a:cxn ang="0">
                <a:pos x="51" y="38"/>
              </a:cxn>
              <a:cxn ang="0">
                <a:pos x="17" y="38"/>
              </a:cxn>
              <a:cxn ang="0">
                <a:pos x="15" y="36"/>
              </a:cxn>
              <a:cxn ang="0">
                <a:pos x="15" y="31"/>
              </a:cxn>
              <a:cxn ang="0">
                <a:pos x="17" y="29"/>
              </a:cxn>
              <a:cxn ang="0">
                <a:pos x="51" y="29"/>
              </a:cxn>
              <a:cxn ang="0">
                <a:pos x="54" y="31"/>
              </a:cxn>
              <a:cxn ang="0">
                <a:pos x="54" y="36"/>
              </a:cxn>
              <a:cxn ang="0">
                <a:pos x="49" y="7"/>
              </a:cxn>
              <a:cxn ang="0">
                <a:pos x="47" y="9"/>
              </a:cxn>
              <a:cxn ang="0">
                <a:pos x="22" y="9"/>
              </a:cxn>
              <a:cxn ang="0">
                <a:pos x="20" y="7"/>
              </a:cxn>
              <a:cxn ang="0">
                <a:pos x="20" y="2"/>
              </a:cxn>
              <a:cxn ang="0">
                <a:pos x="22" y="0"/>
              </a:cxn>
              <a:cxn ang="0">
                <a:pos x="47" y="0"/>
              </a:cxn>
              <a:cxn ang="0">
                <a:pos x="49" y="2"/>
              </a:cxn>
              <a:cxn ang="0">
                <a:pos x="49" y="7"/>
              </a:cxn>
            </a:cxnLst>
            <a:rect l="0" t="0" r="r" b="b"/>
            <a:pathLst>
              <a:path w="68" h="53">
                <a:moveTo>
                  <a:pt x="68" y="51"/>
                </a:moveTo>
                <a:cubicBezTo>
                  <a:pt x="68" y="52"/>
                  <a:pt x="67" y="53"/>
                  <a:pt x="66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0" y="52"/>
                  <a:pt x="0" y="5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3"/>
                  <a:pt x="3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4"/>
                  <a:pt x="68" y="46"/>
                </a:cubicBezTo>
                <a:lnTo>
                  <a:pt x="68" y="51"/>
                </a:lnTo>
                <a:close/>
                <a:moveTo>
                  <a:pt x="64" y="21"/>
                </a:moveTo>
                <a:cubicBezTo>
                  <a:pt x="64" y="23"/>
                  <a:pt x="63" y="24"/>
                  <a:pt x="61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5" y="23"/>
                  <a:pt x="5" y="21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5"/>
                  <a:pt x="6" y="14"/>
                  <a:pt x="8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4" y="15"/>
                  <a:pt x="64" y="17"/>
                </a:cubicBezTo>
                <a:lnTo>
                  <a:pt x="64" y="21"/>
                </a:lnTo>
                <a:close/>
                <a:moveTo>
                  <a:pt x="54" y="36"/>
                </a:moveTo>
                <a:cubicBezTo>
                  <a:pt x="54" y="37"/>
                  <a:pt x="53" y="38"/>
                  <a:pt x="51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5" y="37"/>
                  <a:pt x="15" y="36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0"/>
                  <a:pt x="16" y="29"/>
                  <a:pt x="17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30"/>
                  <a:pt x="54" y="31"/>
                </a:cubicBezTo>
                <a:lnTo>
                  <a:pt x="54" y="36"/>
                </a:lnTo>
                <a:close/>
                <a:moveTo>
                  <a:pt x="49" y="7"/>
                </a:moveTo>
                <a:cubicBezTo>
                  <a:pt x="49" y="8"/>
                  <a:pt x="48" y="9"/>
                  <a:pt x="47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9"/>
                  <a:pt x="20" y="8"/>
                  <a:pt x="20" y="7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1" y="0"/>
                  <a:pt x="2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9" y="1"/>
                  <a:pt x="49" y="2"/>
                </a:cubicBezTo>
                <a:lnTo>
                  <a:pt x="49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9" name="Freeform: Shape 28">
            <a:extLst>
              <a:ext uri="{FF2B5EF4-FFF2-40B4-BE49-F238E27FC236}">
                <a16:creationId xmlns:a16="http://schemas.microsoft.com/office/drawing/2014/main" id="{227E1181-394E-B348-B948-D79DB9383885}"/>
              </a:ext>
            </a:extLst>
          </p:cNvPr>
          <p:cNvSpPr>
            <a:spLocks/>
          </p:cNvSpPr>
          <p:nvPr/>
        </p:nvSpPr>
        <p:spPr bwMode="auto">
          <a:xfrm>
            <a:off x="8055595" y="4440846"/>
            <a:ext cx="296156" cy="229671"/>
          </a:xfrm>
          <a:custGeom>
            <a:avLst/>
            <a:gdLst/>
            <a:ahLst/>
            <a:cxnLst>
              <a:cxn ang="0">
                <a:pos x="68" y="51"/>
              </a:cxn>
              <a:cxn ang="0">
                <a:pos x="66" y="53"/>
              </a:cxn>
              <a:cxn ang="0">
                <a:pos x="3" y="53"/>
              </a:cxn>
              <a:cxn ang="0">
                <a:pos x="0" y="51"/>
              </a:cxn>
              <a:cxn ang="0">
                <a:pos x="0" y="46"/>
              </a:cxn>
              <a:cxn ang="0">
                <a:pos x="3" y="43"/>
              </a:cxn>
              <a:cxn ang="0">
                <a:pos x="66" y="43"/>
              </a:cxn>
              <a:cxn ang="0">
                <a:pos x="68" y="46"/>
              </a:cxn>
              <a:cxn ang="0">
                <a:pos x="68" y="51"/>
              </a:cxn>
              <a:cxn ang="0">
                <a:pos x="64" y="21"/>
              </a:cxn>
              <a:cxn ang="0">
                <a:pos x="61" y="24"/>
              </a:cxn>
              <a:cxn ang="0">
                <a:pos x="8" y="24"/>
              </a:cxn>
              <a:cxn ang="0">
                <a:pos x="5" y="21"/>
              </a:cxn>
              <a:cxn ang="0">
                <a:pos x="5" y="17"/>
              </a:cxn>
              <a:cxn ang="0">
                <a:pos x="8" y="14"/>
              </a:cxn>
              <a:cxn ang="0">
                <a:pos x="61" y="14"/>
              </a:cxn>
              <a:cxn ang="0">
                <a:pos x="64" y="17"/>
              </a:cxn>
              <a:cxn ang="0">
                <a:pos x="64" y="21"/>
              </a:cxn>
              <a:cxn ang="0">
                <a:pos x="54" y="36"/>
              </a:cxn>
              <a:cxn ang="0">
                <a:pos x="51" y="38"/>
              </a:cxn>
              <a:cxn ang="0">
                <a:pos x="17" y="38"/>
              </a:cxn>
              <a:cxn ang="0">
                <a:pos x="15" y="36"/>
              </a:cxn>
              <a:cxn ang="0">
                <a:pos x="15" y="31"/>
              </a:cxn>
              <a:cxn ang="0">
                <a:pos x="17" y="29"/>
              </a:cxn>
              <a:cxn ang="0">
                <a:pos x="51" y="29"/>
              </a:cxn>
              <a:cxn ang="0">
                <a:pos x="54" y="31"/>
              </a:cxn>
              <a:cxn ang="0">
                <a:pos x="54" y="36"/>
              </a:cxn>
              <a:cxn ang="0">
                <a:pos x="49" y="7"/>
              </a:cxn>
              <a:cxn ang="0">
                <a:pos x="47" y="9"/>
              </a:cxn>
              <a:cxn ang="0">
                <a:pos x="22" y="9"/>
              </a:cxn>
              <a:cxn ang="0">
                <a:pos x="20" y="7"/>
              </a:cxn>
              <a:cxn ang="0">
                <a:pos x="20" y="2"/>
              </a:cxn>
              <a:cxn ang="0">
                <a:pos x="22" y="0"/>
              </a:cxn>
              <a:cxn ang="0">
                <a:pos x="47" y="0"/>
              </a:cxn>
              <a:cxn ang="0">
                <a:pos x="49" y="2"/>
              </a:cxn>
              <a:cxn ang="0">
                <a:pos x="49" y="7"/>
              </a:cxn>
            </a:cxnLst>
            <a:rect l="0" t="0" r="r" b="b"/>
            <a:pathLst>
              <a:path w="68" h="53">
                <a:moveTo>
                  <a:pt x="68" y="51"/>
                </a:moveTo>
                <a:cubicBezTo>
                  <a:pt x="68" y="52"/>
                  <a:pt x="67" y="53"/>
                  <a:pt x="66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0" y="52"/>
                  <a:pt x="0" y="51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2" y="43"/>
                  <a:pt x="3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8" y="44"/>
                  <a:pt x="68" y="46"/>
                </a:cubicBezTo>
                <a:lnTo>
                  <a:pt x="68" y="51"/>
                </a:lnTo>
                <a:close/>
                <a:moveTo>
                  <a:pt x="64" y="21"/>
                </a:moveTo>
                <a:cubicBezTo>
                  <a:pt x="64" y="23"/>
                  <a:pt x="63" y="24"/>
                  <a:pt x="61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6" y="24"/>
                  <a:pt x="5" y="23"/>
                  <a:pt x="5" y="21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5"/>
                  <a:pt x="6" y="14"/>
                  <a:pt x="8" y="14"/>
                </a:cubicBezTo>
                <a:cubicBezTo>
                  <a:pt x="61" y="14"/>
                  <a:pt x="61" y="14"/>
                  <a:pt x="61" y="14"/>
                </a:cubicBezTo>
                <a:cubicBezTo>
                  <a:pt x="63" y="14"/>
                  <a:pt x="64" y="15"/>
                  <a:pt x="64" y="17"/>
                </a:cubicBezTo>
                <a:lnTo>
                  <a:pt x="64" y="21"/>
                </a:lnTo>
                <a:close/>
                <a:moveTo>
                  <a:pt x="54" y="36"/>
                </a:moveTo>
                <a:cubicBezTo>
                  <a:pt x="54" y="37"/>
                  <a:pt x="53" y="38"/>
                  <a:pt x="51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5" y="37"/>
                  <a:pt x="15" y="36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0"/>
                  <a:pt x="16" y="29"/>
                  <a:pt x="17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3" y="29"/>
                  <a:pt x="54" y="30"/>
                  <a:pt x="54" y="31"/>
                </a:cubicBezTo>
                <a:lnTo>
                  <a:pt x="54" y="36"/>
                </a:lnTo>
                <a:close/>
                <a:moveTo>
                  <a:pt x="49" y="7"/>
                </a:moveTo>
                <a:cubicBezTo>
                  <a:pt x="49" y="8"/>
                  <a:pt x="48" y="9"/>
                  <a:pt x="47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9"/>
                  <a:pt x="20" y="8"/>
                  <a:pt x="20" y="7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21" y="0"/>
                  <a:pt x="2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9" y="1"/>
                  <a:pt x="49" y="2"/>
                </a:cubicBezTo>
                <a:lnTo>
                  <a:pt x="49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0" name="Freeform: Shape 23">
            <a:extLst>
              <a:ext uri="{FF2B5EF4-FFF2-40B4-BE49-F238E27FC236}">
                <a16:creationId xmlns:a16="http://schemas.microsoft.com/office/drawing/2014/main" id="{02282448-A85A-9940-A4D3-13BC01695EC7}"/>
              </a:ext>
            </a:extLst>
          </p:cNvPr>
          <p:cNvSpPr>
            <a:spLocks/>
          </p:cNvSpPr>
          <p:nvPr/>
        </p:nvSpPr>
        <p:spPr bwMode="auto">
          <a:xfrm>
            <a:off x="3829020" y="2210444"/>
            <a:ext cx="378789" cy="274485"/>
          </a:xfrm>
          <a:prstGeom prst="hear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1" name="Freeform: Shape 23">
            <a:extLst>
              <a:ext uri="{FF2B5EF4-FFF2-40B4-BE49-F238E27FC236}">
                <a16:creationId xmlns:a16="http://schemas.microsoft.com/office/drawing/2014/main" id="{02282448-A85A-9940-A4D3-13BC01695EC7}"/>
              </a:ext>
            </a:extLst>
          </p:cNvPr>
          <p:cNvSpPr>
            <a:spLocks/>
          </p:cNvSpPr>
          <p:nvPr/>
        </p:nvSpPr>
        <p:spPr bwMode="auto">
          <a:xfrm>
            <a:off x="1684956" y="2205272"/>
            <a:ext cx="378789" cy="274485"/>
          </a:xfrm>
          <a:prstGeom prst="hear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2" name="Freeform: Shape 23">
            <a:extLst>
              <a:ext uri="{FF2B5EF4-FFF2-40B4-BE49-F238E27FC236}">
                <a16:creationId xmlns:a16="http://schemas.microsoft.com/office/drawing/2014/main" id="{02282448-A85A-9940-A4D3-13BC01695EC7}"/>
              </a:ext>
            </a:extLst>
          </p:cNvPr>
          <p:cNvSpPr>
            <a:spLocks/>
          </p:cNvSpPr>
          <p:nvPr/>
        </p:nvSpPr>
        <p:spPr bwMode="auto">
          <a:xfrm>
            <a:off x="8001684" y="2225601"/>
            <a:ext cx="378789" cy="274485"/>
          </a:xfrm>
          <a:prstGeom prst="hear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3" name="Freeform: Shape 23">
            <a:extLst>
              <a:ext uri="{FF2B5EF4-FFF2-40B4-BE49-F238E27FC236}">
                <a16:creationId xmlns:a16="http://schemas.microsoft.com/office/drawing/2014/main" id="{02282448-A85A-9940-A4D3-13BC01695EC7}"/>
              </a:ext>
            </a:extLst>
          </p:cNvPr>
          <p:cNvSpPr>
            <a:spLocks/>
          </p:cNvSpPr>
          <p:nvPr/>
        </p:nvSpPr>
        <p:spPr bwMode="auto">
          <a:xfrm>
            <a:off x="10115655" y="2197747"/>
            <a:ext cx="378789" cy="274485"/>
          </a:xfrm>
          <a:prstGeom prst="hear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902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9445" y="189910"/>
            <a:ext cx="4680152" cy="1325563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 вязания </a:t>
            </a:r>
            <a:endParaRPr lang="en-UA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1">
            <a:extLst>
              <a:ext uri="{FF2B5EF4-FFF2-40B4-BE49-F238E27FC236}">
                <a16:creationId xmlns:a16="http://schemas.microsoft.com/office/drawing/2014/main" id="{2CF13DF9-9D71-FE42-AF70-897C1C1DDA1C}"/>
              </a:ext>
            </a:extLst>
          </p:cNvPr>
          <p:cNvGrpSpPr/>
          <p:nvPr/>
        </p:nvGrpSpPr>
        <p:grpSpPr>
          <a:xfrm>
            <a:off x="5186310" y="1734460"/>
            <a:ext cx="1819380" cy="3776112"/>
            <a:chOff x="4923304" y="1684213"/>
            <a:chExt cx="2229277" cy="4626854"/>
          </a:xfrm>
        </p:grpSpPr>
        <p:sp>
          <p:nvSpPr>
            <p:cNvPr id="5" name="Freeform 4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71CEFFB3-47C7-9F42-940E-4532F34282FE}"/>
                </a:ext>
              </a:extLst>
            </p:cNvPr>
            <p:cNvSpPr/>
            <p:nvPr/>
          </p:nvSpPr>
          <p:spPr>
            <a:xfrm>
              <a:off x="5793154" y="2315778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6" name="Freeform 5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4923B1A9-4BDE-6945-AA3B-2466172733B1}"/>
                </a:ext>
              </a:extLst>
            </p:cNvPr>
            <p:cNvSpPr/>
            <p:nvPr/>
          </p:nvSpPr>
          <p:spPr>
            <a:xfrm>
              <a:off x="5306522" y="3320269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sp>
          <p:nvSpPr>
            <p:cNvPr id="7" name="Freeform 6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874660-1513-6B4C-A80F-AD05AC09EF91}"/>
                </a:ext>
              </a:extLst>
            </p:cNvPr>
            <p:cNvSpPr/>
            <p:nvPr/>
          </p:nvSpPr>
          <p:spPr>
            <a:xfrm>
              <a:off x="5793154" y="4299283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100" b="1" kern="1200">
                <a:solidFill>
                  <a:srgbClr val="595959">
                    <a:hueOff val="0"/>
                    <a:satOff val="0"/>
                    <a:lumOff val="0"/>
                    <a:alphaOff val="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8" name="Freeform 7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3508B5E7-F1C4-5840-B4ED-8A32086E06B6}"/>
                </a:ext>
              </a:extLst>
            </p:cNvPr>
            <p:cNvSpPr/>
            <p:nvPr/>
          </p:nvSpPr>
          <p:spPr>
            <a:xfrm>
              <a:off x="5306522" y="5329250"/>
              <a:ext cx="973591" cy="486745"/>
            </a:xfrm>
            <a:custGeom>
              <a:avLst/>
              <a:gdLst>
                <a:gd name="connsiteX0" fmla="*/ 0 w 973591"/>
                <a:gd name="connsiteY0" fmla="*/ 0 h 486745"/>
                <a:gd name="connsiteX1" fmla="*/ 973591 w 973591"/>
                <a:gd name="connsiteY1" fmla="*/ 0 h 486745"/>
                <a:gd name="connsiteX2" fmla="*/ 973591 w 973591"/>
                <a:gd name="connsiteY2" fmla="*/ 486745 h 486745"/>
                <a:gd name="connsiteX3" fmla="*/ 0 w 973591"/>
                <a:gd name="connsiteY3" fmla="*/ 486745 h 486745"/>
                <a:gd name="connsiteX4" fmla="*/ 0 w 973591"/>
                <a:gd name="connsiteY4" fmla="*/ 0 h 486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3591" h="486745">
                  <a:moveTo>
                    <a:pt x="0" y="0"/>
                  </a:moveTo>
                  <a:lnTo>
                    <a:pt x="973591" y="0"/>
                  </a:lnTo>
                  <a:lnTo>
                    <a:pt x="973591" y="486745"/>
                  </a:lnTo>
                  <a:lnTo>
                    <a:pt x="0" y="48674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685" tIns="19685" rIns="19685" bIns="19685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100" b="1" kern="1200" dirty="0">
                  <a:solidFill>
                    <a:srgbClr val="595959">
                      <a:hueOff val="0"/>
                      <a:satOff val="0"/>
                      <a:lumOff val="0"/>
                      <a:alphaOff val="0"/>
                    </a:srgbClr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</a:t>
              </a:r>
            </a:p>
          </p:txBody>
        </p:sp>
        <p:grpSp>
          <p:nvGrpSpPr>
            <p:cNvPr id="9" name="Group 8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6078E9E7-6F42-AA41-B27E-49151C597E61}"/>
                </a:ext>
              </a:extLst>
            </p:cNvPr>
            <p:cNvGrpSpPr/>
            <p:nvPr/>
          </p:nvGrpSpPr>
          <p:grpSpPr>
            <a:xfrm>
              <a:off x="5407972" y="3693193"/>
              <a:ext cx="1744609" cy="1744787"/>
              <a:chOff x="5466028" y="3573608"/>
              <a:chExt cx="1744609" cy="1744787"/>
            </a:xfrm>
          </p:grpSpPr>
          <p:sp>
            <p:nvSpPr>
              <p:cNvPr id="19" name="Circular Arrow 18">
                <a:extLst>
                  <a:ext uri="{FF2B5EF4-FFF2-40B4-BE49-F238E27FC236}">
                    <a16:creationId xmlns:a16="http://schemas.microsoft.com/office/drawing/2014/main" id="{5902EFAC-1100-0B4D-B407-081ABAE3A1BA}"/>
                  </a:ext>
                </a:extLst>
              </p:cNvPr>
              <p:cNvSpPr/>
              <p:nvPr/>
            </p:nvSpPr>
            <p:spPr>
              <a:xfrm>
                <a:off x="5466028" y="357360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3500000"/>
                  <a:gd name="adj5" fmla="val 12500"/>
                </a:avLst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71EED87-77EF-6F44-B9CE-7EA034B2AE80}"/>
                  </a:ext>
                </a:extLst>
              </p:cNvPr>
              <p:cNvSpPr/>
              <p:nvPr/>
            </p:nvSpPr>
            <p:spPr>
              <a:xfrm>
                <a:off x="6018081" y="4121528"/>
                <a:ext cx="584388" cy="584388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C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0" name="Group 9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EC07C967-B5E6-C74E-AD2A-BD40C8779A11}"/>
                </a:ext>
              </a:extLst>
            </p:cNvPr>
            <p:cNvGrpSpPr/>
            <p:nvPr/>
          </p:nvGrpSpPr>
          <p:grpSpPr>
            <a:xfrm>
              <a:off x="5047662" y="4811504"/>
              <a:ext cx="1498839" cy="1499563"/>
              <a:chOff x="5105718" y="4691919"/>
              <a:chExt cx="1498839" cy="1499563"/>
            </a:xfrm>
          </p:grpSpPr>
          <p:sp>
            <p:nvSpPr>
              <p:cNvPr id="17" name="Block Arc 16">
                <a:extLst>
                  <a:ext uri="{FF2B5EF4-FFF2-40B4-BE49-F238E27FC236}">
                    <a16:creationId xmlns:a16="http://schemas.microsoft.com/office/drawing/2014/main" id="{08140BC7-A757-D249-BBA3-C76DDE88ECC3}"/>
                  </a:ext>
                </a:extLst>
              </p:cNvPr>
              <p:cNvSpPr/>
              <p:nvPr/>
            </p:nvSpPr>
            <p:spPr>
              <a:xfrm>
                <a:off x="5105718" y="4691919"/>
                <a:ext cx="1498839" cy="1499563"/>
              </a:xfrm>
              <a:prstGeom prst="blockArc">
                <a:avLst>
                  <a:gd name="adj1" fmla="val 0"/>
                  <a:gd name="adj2" fmla="val 18900000"/>
                  <a:gd name="adj3" fmla="val 12740"/>
                </a:avLst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86143A44-E28B-A447-93A8-496C9D0434CE}"/>
                  </a:ext>
                </a:extLst>
              </p:cNvPr>
              <p:cNvSpPr/>
              <p:nvPr/>
            </p:nvSpPr>
            <p:spPr>
              <a:xfrm>
                <a:off x="5576543" y="5163711"/>
                <a:ext cx="584388" cy="584388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D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1" name="Group 10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BF41C622-7D5B-1F47-A66C-11A27984D68B}"/>
                </a:ext>
              </a:extLst>
            </p:cNvPr>
            <p:cNvGrpSpPr/>
            <p:nvPr/>
          </p:nvGrpSpPr>
          <p:grpSpPr>
            <a:xfrm>
              <a:off x="4923304" y="2686852"/>
              <a:ext cx="1744609" cy="1744787"/>
              <a:chOff x="4981360" y="2567267"/>
              <a:chExt cx="1744609" cy="1744787"/>
            </a:xfrm>
          </p:grpSpPr>
          <p:sp>
            <p:nvSpPr>
              <p:cNvPr id="15" name="Shape 14">
                <a:extLst>
                  <a:ext uri="{FF2B5EF4-FFF2-40B4-BE49-F238E27FC236}">
                    <a16:creationId xmlns:a16="http://schemas.microsoft.com/office/drawing/2014/main" id="{E6D6344C-31DC-3946-8046-46F889444BA7}"/>
                  </a:ext>
                </a:extLst>
              </p:cNvPr>
              <p:cNvSpPr/>
              <p:nvPr/>
            </p:nvSpPr>
            <p:spPr>
              <a:xfrm>
                <a:off x="4981360" y="2567267"/>
                <a:ext cx="1744609" cy="1744787"/>
              </a:xfrm>
              <a:prstGeom prst="leftCircularArrow">
                <a:avLst>
                  <a:gd name="adj1" fmla="val 10980"/>
                  <a:gd name="adj2" fmla="val 1142322"/>
                  <a:gd name="adj3" fmla="val 6300000"/>
                  <a:gd name="adj4" fmla="val 18900000"/>
                  <a:gd name="adj5" fmla="val 12500"/>
                </a:avLst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BAE6471-CFF3-B945-8CF5-5C02EB1795E7}"/>
                  </a:ext>
                </a:extLst>
              </p:cNvPr>
              <p:cNvSpPr/>
              <p:nvPr/>
            </p:nvSpPr>
            <p:spPr>
              <a:xfrm>
                <a:off x="5576543" y="3163803"/>
                <a:ext cx="584388" cy="584388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B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  <p:grpSp>
          <p:nvGrpSpPr>
            <p:cNvPr id="12" name="Group 11" descr="e7d195523061f1c0f55f9af68525816972d868573ada39bc763F3977967589A5F92C178830C92595A6CE4D0132F8C206B2B04C416AAA86B7FD80AB023F78DAEB544E2F013E11B2B95AD21703D1C90034A379EC9026EFAAF5D8D3F6EDD7215B015B463D656B0929A814A5414683A393A7CC9BB506C975E20AD17C211CA623623BC48209FD1E344B18C2900D8641C9B362">
              <a:extLst>
                <a:ext uri="{FF2B5EF4-FFF2-40B4-BE49-F238E27FC236}">
                  <a16:creationId xmlns:a16="http://schemas.microsoft.com/office/drawing/2014/main" id="{163EDCB4-DCC1-3045-92AB-BF51E47552F4}"/>
                </a:ext>
              </a:extLst>
            </p:cNvPr>
            <p:cNvGrpSpPr/>
            <p:nvPr/>
          </p:nvGrpSpPr>
          <p:grpSpPr>
            <a:xfrm>
              <a:off x="5407972" y="1684213"/>
              <a:ext cx="1744609" cy="1744787"/>
              <a:chOff x="5466028" y="1564628"/>
              <a:chExt cx="1744609" cy="1744787"/>
            </a:xfrm>
          </p:grpSpPr>
          <p:sp>
            <p:nvSpPr>
              <p:cNvPr id="13" name="Circular Arrow 12">
                <a:extLst>
                  <a:ext uri="{FF2B5EF4-FFF2-40B4-BE49-F238E27FC236}">
                    <a16:creationId xmlns:a16="http://schemas.microsoft.com/office/drawing/2014/main" id="{83C2A2E4-05E2-EB4D-8DD5-4DC8E18C862B}"/>
                  </a:ext>
                </a:extLst>
              </p:cNvPr>
              <p:cNvSpPr/>
              <p:nvPr/>
            </p:nvSpPr>
            <p:spPr>
              <a:xfrm>
                <a:off x="5466028" y="1564628"/>
                <a:ext cx="1744609" cy="1744787"/>
              </a:xfrm>
              <a:prstGeom prst="circularArrow">
                <a:avLst>
                  <a:gd name="adj1" fmla="val 10980"/>
                  <a:gd name="adj2" fmla="val 1142322"/>
                  <a:gd name="adj3" fmla="val 4500000"/>
                  <a:gd name="adj4" fmla="val 10800000"/>
                  <a:gd name="adj5" fmla="val 12500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C595AE00-7FD9-3E42-893F-83785B60F62B}"/>
                  </a:ext>
                </a:extLst>
              </p:cNvPr>
              <p:cNvSpPr/>
              <p:nvPr/>
            </p:nvSpPr>
            <p:spPr>
              <a:xfrm>
                <a:off x="6050547" y="2147096"/>
                <a:ext cx="584388" cy="584388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d-ID" sz="200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inpin heiti" panose="00000500000000000000" pitchFamily="2" charset="-122"/>
                    <a:ea typeface="inpin heiti" panose="00000500000000000000" pitchFamily="2" charset="-122"/>
                    <a:sym typeface="inpin heiti" panose="00000500000000000000" pitchFamily="2" charset="-122"/>
                  </a:rPr>
                  <a:t>A</a:t>
                </a:r>
                <a:endParaRPr kumimoji="0" lang="en-US" sz="20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endParaRPr>
              </a:p>
            </p:txBody>
          </p:sp>
        </p:grpSp>
      </p:grpSp>
      <p:sp>
        <p:nvSpPr>
          <p:cNvPr id="23" name="矩形 35">
            <a:extLst>
              <a:ext uri="{FF2B5EF4-FFF2-40B4-BE49-F238E27FC236}">
                <a16:creationId xmlns:a16="http://schemas.microsoft.com/office/drawing/2014/main" id="{39A755D7-D049-4F44-8DD1-7C70AB604316}"/>
              </a:ext>
            </a:extLst>
          </p:cNvPr>
          <p:cNvSpPr/>
          <p:nvPr/>
        </p:nvSpPr>
        <p:spPr>
          <a:xfrm>
            <a:off x="7150971" y="1917459"/>
            <a:ext cx="2241974" cy="5170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ru-RU" altLang="zh-CN" sz="2400" b="1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КОСИЧКА</a:t>
            </a:r>
            <a:endParaRPr lang="zh-CN" altLang="en-US" b="1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grpSp>
        <p:nvGrpSpPr>
          <p:cNvPr id="24" name="组合 36">
            <a:extLst>
              <a:ext uri="{FF2B5EF4-FFF2-40B4-BE49-F238E27FC236}">
                <a16:creationId xmlns:a16="http://schemas.microsoft.com/office/drawing/2014/main" id="{FCC9E676-400C-884C-BF17-B262D0222AF0}"/>
              </a:ext>
            </a:extLst>
          </p:cNvPr>
          <p:cNvGrpSpPr/>
          <p:nvPr/>
        </p:nvGrpSpPr>
        <p:grpSpPr>
          <a:xfrm>
            <a:off x="7150971" y="3615083"/>
            <a:ext cx="2717425" cy="653520"/>
            <a:chOff x="874713" y="3451823"/>
            <a:chExt cx="2717425" cy="653520"/>
          </a:xfrm>
        </p:grpSpPr>
        <p:sp>
          <p:nvSpPr>
            <p:cNvPr id="25" name="矩形 40">
              <a:extLst>
                <a:ext uri="{FF2B5EF4-FFF2-40B4-BE49-F238E27FC236}">
                  <a16:creationId xmlns:a16="http://schemas.microsoft.com/office/drawing/2014/main" id="{417635EC-A970-BA42-9075-98EA3A76F4B2}"/>
                </a:ext>
              </a:extLst>
            </p:cNvPr>
            <p:cNvSpPr/>
            <p:nvPr/>
          </p:nvSpPr>
          <p:spPr>
            <a:xfrm>
              <a:off x="874713" y="3800644"/>
              <a:ext cx="2717425" cy="30469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12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sp>
          <p:nvSpPr>
            <p:cNvPr id="26" name="矩形 41">
              <a:extLst>
                <a:ext uri="{FF2B5EF4-FFF2-40B4-BE49-F238E27FC236}">
                  <a16:creationId xmlns:a16="http://schemas.microsoft.com/office/drawing/2014/main" id="{45901CF8-3E82-2249-A55F-E65587DB8B94}"/>
                </a:ext>
              </a:extLst>
            </p:cNvPr>
            <p:cNvSpPr/>
            <p:nvPr/>
          </p:nvSpPr>
          <p:spPr>
            <a:xfrm>
              <a:off x="874713" y="3451823"/>
              <a:ext cx="2241974" cy="5170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ru-RU" altLang="zh-CN" sz="2400" b="1" dirty="0" smtClean="0">
                  <a:solidFill>
                    <a:schemeClr val="bg1"/>
                  </a:solidFill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ПЛЕТЕНКА</a:t>
              </a:r>
              <a:endParaRPr lang="zh-CN" altLang="en-US" sz="2400" b="1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sp>
        <p:nvSpPr>
          <p:cNvPr id="29" name="矩形 44">
            <a:extLst>
              <a:ext uri="{FF2B5EF4-FFF2-40B4-BE49-F238E27FC236}">
                <a16:creationId xmlns:a16="http://schemas.microsoft.com/office/drawing/2014/main" id="{5F473D60-3840-964A-AE77-4B3A3E9A8C54}"/>
              </a:ext>
            </a:extLst>
          </p:cNvPr>
          <p:cNvSpPr/>
          <p:nvPr/>
        </p:nvSpPr>
        <p:spPr>
          <a:xfrm>
            <a:off x="2778067" y="2676705"/>
            <a:ext cx="2241974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ru-RU" altLang="zh-CN" sz="2400" b="1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ЧУЛОЧНАЯ</a:t>
            </a:r>
          </a:p>
          <a:p>
            <a:pPr algn="r">
              <a:lnSpc>
                <a:spcPct val="120000"/>
              </a:lnSpc>
            </a:pPr>
            <a:r>
              <a:rPr lang="ru-RU" altLang="zh-CN" b="1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Ее и выбрала</a:t>
            </a:r>
            <a:endParaRPr lang="zh-CN" altLang="en-US" b="1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矩形 47">
            <a:extLst>
              <a:ext uri="{FF2B5EF4-FFF2-40B4-BE49-F238E27FC236}">
                <a16:creationId xmlns:a16="http://schemas.microsoft.com/office/drawing/2014/main" id="{B87F231D-97BD-884B-99C6-7D2EE964690C}"/>
              </a:ext>
            </a:extLst>
          </p:cNvPr>
          <p:cNvSpPr/>
          <p:nvPr/>
        </p:nvSpPr>
        <p:spPr>
          <a:xfrm>
            <a:off x="1054009" y="4516355"/>
            <a:ext cx="3892731" cy="5355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ru-RU" altLang="zh-CN" sz="2400" b="1" dirty="0" smtClean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ЧУЛОЧНАЯ С РЕЛЬЕФОМ</a:t>
            </a:r>
            <a:endParaRPr lang="zh-CN" altLang="en-US" sz="2400" b="1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72" y="1175312"/>
            <a:ext cx="2511779" cy="158421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554" y="5051886"/>
            <a:ext cx="2424587" cy="116749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934" y="1175312"/>
            <a:ext cx="2196298" cy="165202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1683" y="4236964"/>
            <a:ext cx="2410225" cy="167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34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4D46C-1D23-8547-BB33-F0756F889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008" y="365125"/>
            <a:ext cx="10201792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</a:t>
            </a:r>
            <a:endParaRPr lang="en-UA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id="{34253427-EFD1-6E43-AFAF-052371FB986E}"/>
              </a:ext>
            </a:extLst>
          </p:cNvPr>
          <p:cNvSpPr>
            <a:spLocks/>
          </p:cNvSpPr>
          <p:nvPr/>
        </p:nvSpPr>
        <p:spPr bwMode="auto">
          <a:xfrm>
            <a:off x="5481340" y="220535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id="{F8B45CE9-9445-1140-997E-16D8262D8437}"/>
              </a:ext>
            </a:extLst>
          </p:cNvPr>
          <p:cNvSpPr>
            <a:spLocks/>
          </p:cNvSpPr>
          <p:nvPr/>
        </p:nvSpPr>
        <p:spPr bwMode="auto">
          <a:xfrm>
            <a:off x="5068039" y="346771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id="{0F9AA6C4-8DF3-3A40-AF39-6C9D57957940}"/>
              </a:ext>
            </a:extLst>
          </p:cNvPr>
          <p:cNvSpPr>
            <a:spLocks/>
          </p:cNvSpPr>
          <p:nvPr/>
        </p:nvSpPr>
        <p:spPr bwMode="auto">
          <a:xfrm>
            <a:off x="4659232" y="4171669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779E0FA4-476E-4748-828E-888EEF69081C}"/>
              </a:ext>
            </a:extLst>
          </p:cNvPr>
          <p:cNvSpPr>
            <a:spLocks/>
          </p:cNvSpPr>
          <p:nvPr/>
        </p:nvSpPr>
        <p:spPr bwMode="auto">
          <a:xfrm>
            <a:off x="4039283" y="4891802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7" name="Freeform 10">
            <a:extLst>
              <a:ext uri="{FF2B5EF4-FFF2-40B4-BE49-F238E27FC236}">
                <a16:creationId xmlns:a16="http://schemas.microsoft.com/office/drawing/2014/main" id="{887C9421-1E38-E449-833B-544C7EC7AE5D}"/>
              </a:ext>
            </a:extLst>
          </p:cNvPr>
          <p:cNvSpPr>
            <a:spLocks/>
          </p:cNvSpPr>
          <p:nvPr/>
        </p:nvSpPr>
        <p:spPr bwMode="auto">
          <a:xfrm>
            <a:off x="5481339" y="3247589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Freeform 11">
            <a:extLst>
              <a:ext uri="{FF2B5EF4-FFF2-40B4-BE49-F238E27FC236}">
                <a16:creationId xmlns:a16="http://schemas.microsoft.com/office/drawing/2014/main" id="{4CE898C7-D520-A14C-9E71-37495CA9297B}"/>
              </a:ext>
            </a:extLst>
          </p:cNvPr>
          <p:cNvSpPr>
            <a:spLocks/>
          </p:cNvSpPr>
          <p:nvPr/>
        </p:nvSpPr>
        <p:spPr bwMode="auto">
          <a:xfrm>
            <a:off x="5068039" y="395738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Freeform 12">
            <a:extLst>
              <a:ext uri="{FF2B5EF4-FFF2-40B4-BE49-F238E27FC236}">
                <a16:creationId xmlns:a16="http://schemas.microsoft.com/office/drawing/2014/main" id="{3F59445E-C967-5147-82EA-D8A1BC3C5D23}"/>
              </a:ext>
            </a:extLst>
          </p:cNvPr>
          <p:cNvSpPr>
            <a:spLocks/>
          </p:cNvSpPr>
          <p:nvPr/>
        </p:nvSpPr>
        <p:spPr bwMode="auto">
          <a:xfrm>
            <a:off x="4663726" y="466718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0" name="Oval 13">
            <a:extLst>
              <a:ext uri="{FF2B5EF4-FFF2-40B4-BE49-F238E27FC236}">
                <a16:creationId xmlns:a16="http://schemas.microsoft.com/office/drawing/2014/main" id="{D63688FA-5873-B447-8D1F-5CDF3B19D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008" y="2243457"/>
            <a:ext cx="489671" cy="489671"/>
          </a:xfrm>
          <a:prstGeom prst="ellipse">
            <a:avLst/>
          </a:pr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2" name="Oval 15">
            <a:extLst>
              <a:ext uri="{FF2B5EF4-FFF2-40B4-BE49-F238E27FC236}">
                <a16:creationId xmlns:a16="http://schemas.microsoft.com/office/drawing/2014/main" id="{A1891355-814D-E149-AF08-64582717A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008" y="4025543"/>
            <a:ext cx="489671" cy="489671"/>
          </a:xfrm>
          <a:prstGeom prst="ellipse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4" name="Oval 17">
            <a:extLst>
              <a:ext uri="{FF2B5EF4-FFF2-40B4-BE49-F238E27FC236}">
                <a16:creationId xmlns:a16="http://schemas.microsoft.com/office/drawing/2014/main" id="{BCB8FD3F-B1CF-7749-8430-D96347297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5622" y="2617772"/>
            <a:ext cx="485177" cy="480687"/>
          </a:xfrm>
          <a:prstGeom prst="ellipse">
            <a:avLst/>
          </a:pr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5" name="Oval 18">
            <a:extLst>
              <a:ext uri="{FF2B5EF4-FFF2-40B4-BE49-F238E27FC236}">
                <a16:creationId xmlns:a16="http://schemas.microsoft.com/office/drawing/2014/main" id="{A4FCA197-1756-F049-99EB-53058FA0D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45623" y="4759192"/>
            <a:ext cx="485177" cy="489671"/>
          </a:xfrm>
          <a:prstGeom prst="ellipse">
            <a:avLst/>
          </a:pr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110C89B-0E65-4C4F-9E3C-C5DAAC9BFE66}"/>
              </a:ext>
            </a:extLst>
          </p:cNvPr>
          <p:cNvSpPr txBox="1"/>
          <p:nvPr/>
        </p:nvSpPr>
        <p:spPr>
          <a:xfrm>
            <a:off x="1767792" y="2131546"/>
            <a:ext cx="2952328" cy="91024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Подготовить инструменты и материалы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E518837-7C7D-1242-B6B4-2B2E5E7ADBCF}"/>
              </a:ext>
            </a:extLst>
          </p:cNvPr>
          <p:cNvSpPr txBox="1"/>
          <p:nvPr/>
        </p:nvSpPr>
        <p:spPr>
          <a:xfrm>
            <a:off x="1895812" y="395739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Выполнить плетение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схеме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7249123-3DB8-FA4A-9A0E-391329E8BA7B}"/>
              </a:ext>
            </a:extLst>
          </p:cNvPr>
          <p:cNvSpPr txBox="1"/>
          <p:nvPr/>
        </p:nvSpPr>
        <p:spPr>
          <a:xfrm>
            <a:off x="8072814" y="2492295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2. Связать образец, определить размеры пледа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25C06A6-FEED-7346-96B7-D9C0C813B717}"/>
              </a:ext>
            </a:extLst>
          </p:cNvPr>
          <p:cNvSpPr txBox="1"/>
          <p:nvPr/>
        </p:nvSpPr>
        <p:spPr>
          <a:xfrm>
            <a:off x="7725165" y="4228406"/>
            <a:ext cx="3090179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ru-RU" dirty="0">
                <a:latin typeface="Times New Roman" pitchFamily="18" charset="0"/>
                <a:cs typeface="Times New Roman" pitchFamily="18" charset="0"/>
              </a:rPr>
              <a:t>4. Когда маточек заканчивается, последняя петелька пришивается или привязывается к первой петельки следующего маточка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150" y="2987976"/>
            <a:ext cx="1276363" cy="12371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1180"/>
          <a:stretch/>
        </p:blipFill>
        <p:spPr>
          <a:xfrm>
            <a:off x="7000598" y="1390872"/>
            <a:ext cx="1449133" cy="13900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957" y="1035112"/>
            <a:ext cx="1552749" cy="1321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1587" y="3561488"/>
            <a:ext cx="1731033" cy="91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66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2" grpId="0" animBg="1"/>
          <p:bldP spid="44" grpId="0" animBg="1"/>
          <p:bldP spid="45" grpId="0" animBg="1"/>
          <p:bldP spid="52" grpId="0"/>
          <p:bldP spid="54" grpId="0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2" grpId="0" animBg="1"/>
          <p:bldP spid="44" grpId="0" animBg="1"/>
          <p:bldP spid="45" grpId="0" animBg="1"/>
          <p:bldP spid="52" grpId="0"/>
          <p:bldP spid="54" grpId="0"/>
          <p:bldP spid="56" grpId="0"/>
          <p:bldP spid="5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085" y="1582456"/>
            <a:ext cx="4946469" cy="367303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1531"/>
          <a:stretch/>
        </p:blipFill>
        <p:spPr>
          <a:xfrm>
            <a:off x="927044" y="1576128"/>
            <a:ext cx="5344041" cy="36816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044" y="216398"/>
            <a:ext cx="10290510" cy="1162212"/>
          </a:xfrm>
          <a:prstGeom prst="rect">
            <a:avLst/>
          </a:prstGeom>
        </p:spPr>
      </p:pic>
      <p:sp>
        <p:nvSpPr>
          <p:cNvPr id="9" name="Rectangle 75">
            <a:extLst>
              <a:ext uri="{FF2B5EF4-FFF2-40B4-BE49-F238E27FC236}">
                <a16:creationId xmlns:a16="http://schemas.microsoft.com/office/drawing/2014/main" id="{87A9CB5E-AD64-E941-A4AA-EB311F601E4E}"/>
              </a:ext>
            </a:extLst>
          </p:cNvPr>
          <p:cNvSpPr/>
          <p:nvPr/>
        </p:nvSpPr>
        <p:spPr>
          <a:xfrm>
            <a:off x="1066382" y="442911"/>
            <a:ext cx="9880292" cy="533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400" dirty="0" smtClean="0">
                <a:solidFill>
                  <a:schemeClr val="bg1"/>
                </a:solidFill>
                <a:cs typeface="+mn-ea"/>
                <a:sym typeface="+mn-lt"/>
              </a:rPr>
              <a:t>У меня получился такой миленький кардиган и небольшой плед для стула</a:t>
            </a:r>
            <a:endParaRPr lang="id-ID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7773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337F1E8C-CCA6-A04A-BE4C-390CB0637223}"/>
              </a:ext>
            </a:extLst>
          </p:cNvPr>
          <p:cNvGrpSpPr/>
          <p:nvPr/>
        </p:nvGrpSpPr>
        <p:grpSpPr>
          <a:xfrm>
            <a:off x="4784532" y="3760003"/>
            <a:ext cx="6336314" cy="2262413"/>
            <a:chOff x="3527801" y="2484657"/>
            <a:chExt cx="5387600" cy="2777714"/>
          </a:xfrm>
        </p:grpSpPr>
        <p:sp>
          <p:nvSpPr>
            <p:cNvPr id="29" name="Pentagon 28">
              <a:extLst>
                <a:ext uri="{FF2B5EF4-FFF2-40B4-BE49-F238E27FC236}">
                  <a16:creationId xmlns:a16="http://schemas.microsoft.com/office/drawing/2014/main" id="{17F7CA73-B8BA-4347-AB3E-97AD0F58A82D}"/>
                </a:ext>
              </a:extLst>
            </p:cNvPr>
            <p:cNvSpPr/>
            <p:nvPr/>
          </p:nvSpPr>
          <p:spPr>
            <a:xfrm rot="7160031" flipH="1">
              <a:off x="7145427" y="3464265"/>
              <a:ext cx="2749581" cy="790366"/>
            </a:xfrm>
            <a:prstGeom prst="homePlate">
              <a:avLst>
                <a:gd name="adj" fmla="val 64512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Round Diagonal Corner Rectangle 2">
              <a:extLst>
                <a:ext uri="{FF2B5EF4-FFF2-40B4-BE49-F238E27FC236}">
                  <a16:creationId xmlns:a16="http://schemas.microsoft.com/office/drawing/2014/main" id="{AAD68538-27B5-DE4F-A381-677119F0AEFA}"/>
                </a:ext>
              </a:extLst>
            </p:cNvPr>
            <p:cNvSpPr/>
            <p:nvPr/>
          </p:nvSpPr>
          <p:spPr>
            <a:xfrm rot="5400000">
              <a:off x="2892063" y="3761832"/>
              <a:ext cx="2125467" cy="853991"/>
            </a:xfrm>
            <a:prstGeom prst="round2DiagRect">
              <a:avLst>
                <a:gd name="adj1" fmla="val 33219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5A9DE337-FF03-7A40-A335-4A73F577294E}"/>
                </a:ext>
              </a:extLst>
            </p:cNvPr>
            <p:cNvSpPr/>
            <p:nvPr/>
          </p:nvSpPr>
          <p:spPr>
            <a:xfrm rot="5400000" flipH="1">
              <a:off x="3438139" y="3880910"/>
              <a:ext cx="2314306" cy="426997"/>
            </a:xfrm>
            <a:prstGeom prst="parallelogram">
              <a:avLst>
                <a:gd name="adj" fmla="val 217202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Round Diagonal Corner Rectangle 5">
              <a:extLst>
                <a:ext uri="{FF2B5EF4-FFF2-40B4-BE49-F238E27FC236}">
                  <a16:creationId xmlns:a16="http://schemas.microsoft.com/office/drawing/2014/main" id="{C931EF24-D658-F84F-BE78-48225041671C}"/>
                </a:ext>
              </a:extLst>
            </p:cNvPr>
            <p:cNvSpPr/>
            <p:nvPr/>
          </p:nvSpPr>
          <p:spPr>
            <a:xfrm rot="5400000">
              <a:off x="5246982" y="3572991"/>
              <a:ext cx="2503152" cy="853991"/>
            </a:xfrm>
            <a:prstGeom prst="round2DiagRect">
              <a:avLst>
                <a:gd name="adj1" fmla="val 33219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8" name="Round Diagonal Corner Rectangle 6">
              <a:extLst>
                <a:ext uri="{FF2B5EF4-FFF2-40B4-BE49-F238E27FC236}">
                  <a16:creationId xmlns:a16="http://schemas.microsoft.com/office/drawing/2014/main" id="{A02FBC65-27AE-2841-8143-12DE686F67B8}"/>
                </a:ext>
              </a:extLst>
            </p:cNvPr>
            <p:cNvSpPr/>
            <p:nvPr/>
          </p:nvSpPr>
          <p:spPr>
            <a:xfrm rot="5400000">
              <a:off x="6416421" y="3478569"/>
              <a:ext cx="2691992" cy="853991"/>
            </a:xfrm>
            <a:prstGeom prst="round2DiagRect">
              <a:avLst>
                <a:gd name="adj1" fmla="val 33219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401C0AA7-B114-3B47-A43D-1066958201C0}"/>
                </a:ext>
              </a:extLst>
            </p:cNvPr>
            <p:cNvSpPr/>
            <p:nvPr/>
          </p:nvSpPr>
          <p:spPr>
            <a:xfrm rot="5400000" flipH="1">
              <a:off x="5781179" y="3693378"/>
              <a:ext cx="2694618" cy="426997"/>
            </a:xfrm>
            <a:prstGeom prst="parallelogram">
              <a:avLst>
                <a:gd name="adj" fmla="val 25419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id="{EAFC2D89-D68F-6F4B-8711-D3271EF8728F}"/>
                </a:ext>
              </a:extLst>
            </p:cNvPr>
            <p:cNvSpPr/>
            <p:nvPr/>
          </p:nvSpPr>
          <p:spPr>
            <a:xfrm rot="5400000" flipH="1">
              <a:off x="4606157" y="3791892"/>
              <a:ext cx="2513961" cy="426997"/>
            </a:xfrm>
            <a:prstGeom prst="parallelogram">
              <a:avLst>
                <a:gd name="adj" fmla="val 22141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Round Diagonal Corner Rectangle 4">
              <a:extLst>
                <a:ext uri="{FF2B5EF4-FFF2-40B4-BE49-F238E27FC236}">
                  <a16:creationId xmlns:a16="http://schemas.microsoft.com/office/drawing/2014/main" id="{EEF71901-723B-2F4A-A537-E8F8B544C460}"/>
                </a:ext>
              </a:extLst>
            </p:cNvPr>
            <p:cNvSpPr/>
            <p:nvPr/>
          </p:nvSpPr>
          <p:spPr>
            <a:xfrm rot="5400000">
              <a:off x="4078633" y="3667411"/>
              <a:ext cx="2314308" cy="853991"/>
            </a:xfrm>
            <a:prstGeom prst="round2DiagRect">
              <a:avLst>
                <a:gd name="adj1" fmla="val 33219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732420" y="730780"/>
            <a:ext cx="704381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  СЕБЕСТОИМОСТИ  ИЗДЕЛИЯ И ЭКОЛОГИЧНОСТЬ: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1. Пряжа зелёного цвета 2/3 </a:t>
            </a:r>
            <a:r>
              <a:rPr lang="ru-RU" dirty="0" smtClean="0"/>
              <a:t>мотка – 155 </a:t>
            </a:r>
            <a:r>
              <a:rPr lang="ru-RU" dirty="0" err="1" smtClean="0"/>
              <a:t>руб</a:t>
            </a:r>
            <a:r>
              <a:rPr lang="ru-RU" dirty="0" smtClean="0"/>
              <a:t> за одну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2. Пряжа </a:t>
            </a:r>
            <a:r>
              <a:rPr lang="ru-RU" dirty="0" smtClean="0"/>
              <a:t>разноцветная – </a:t>
            </a:r>
            <a:r>
              <a:rPr lang="ru-RU" dirty="0"/>
              <a:t>домашние остатки  - 0 руб.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ИТОГО: на изготовление </a:t>
            </a:r>
            <a:r>
              <a:rPr lang="ru-RU" dirty="0" smtClean="0"/>
              <a:t>данных изделий мною </a:t>
            </a:r>
            <a:r>
              <a:rPr lang="ru-RU" dirty="0"/>
              <a:t>потрачено    примерно </a:t>
            </a:r>
            <a:r>
              <a:rPr lang="ru-RU" dirty="0" smtClean="0"/>
              <a:t>465 </a:t>
            </a:r>
            <a:r>
              <a:rPr lang="ru-RU" dirty="0"/>
              <a:t>рублей, всё остальное имелось </a:t>
            </a:r>
            <a:r>
              <a:rPr lang="ru-RU" dirty="0" smtClean="0"/>
              <a:t>дома</a:t>
            </a:r>
          </a:p>
          <a:p>
            <a:r>
              <a:rPr lang="ru-RU" dirty="0" smtClean="0"/>
              <a:t> </a:t>
            </a:r>
            <a:r>
              <a:rPr lang="ru-RU" dirty="0"/>
              <a:t>(куплено было  давно</a:t>
            </a:r>
            <a:r>
              <a:rPr lang="ru-RU" dirty="0" smtClean="0"/>
              <a:t>). </a:t>
            </a:r>
          </a:p>
          <a:p>
            <a:endParaRPr lang="ru-RU" dirty="0"/>
          </a:p>
          <a:p>
            <a:r>
              <a:rPr lang="ru-RU" dirty="0" smtClean="0"/>
              <a:t>Изделия, связанные </a:t>
            </a:r>
            <a:r>
              <a:rPr lang="ru-RU" dirty="0"/>
              <a:t>своими руками не принесёт вреда </a:t>
            </a:r>
            <a:endParaRPr lang="ru-RU" dirty="0" smtClean="0"/>
          </a:p>
          <a:p>
            <a:r>
              <a:rPr lang="ru-RU" dirty="0" smtClean="0"/>
              <a:t>здоровью</a:t>
            </a:r>
            <a:r>
              <a:rPr lang="ru-RU" dirty="0"/>
              <a:t>, оно экологически чистое.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921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Реклама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0154" y="1181189"/>
            <a:ext cx="7713617" cy="522831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3800" dirty="0"/>
          </a:p>
          <a:p>
            <a:pPr marL="0" indent="0">
              <a:buNone/>
            </a:pPr>
            <a:r>
              <a:rPr lang="ru-RU" sz="3800" dirty="0"/>
              <a:t>В поисках идеального сочетания стиля, комфорта и качества для холодных дней? Кардиганы из пряжи </a:t>
            </a:r>
            <a:r>
              <a:rPr lang="ru-RU" sz="3800" dirty="0" err="1"/>
              <a:t>Alize</a:t>
            </a:r>
            <a:r>
              <a:rPr lang="ru-RU" sz="3800" dirty="0"/>
              <a:t> </a:t>
            </a:r>
            <a:r>
              <a:rPr lang="ru-RU" sz="3800" dirty="0" err="1"/>
              <a:t>Puffy</a:t>
            </a:r>
            <a:r>
              <a:rPr lang="ru-RU" sz="3800" dirty="0"/>
              <a:t> - это не просто обычная одежда, это настоящий символ уюта и стиля. Давайте рассмотрим, почему этот кардиган стал такой популярной находкой среди любителей вязания и моды.</a:t>
            </a:r>
          </a:p>
          <a:p>
            <a:pPr marL="0" indent="0">
              <a:buNone/>
            </a:pPr>
            <a:r>
              <a:rPr lang="ru-RU" sz="3800" dirty="0" err="1"/>
              <a:t>Alize</a:t>
            </a:r>
            <a:r>
              <a:rPr lang="ru-RU" sz="3800" dirty="0"/>
              <a:t> </a:t>
            </a:r>
            <a:r>
              <a:rPr lang="ru-RU" sz="3800" dirty="0" err="1"/>
              <a:t>Puffy</a:t>
            </a:r>
            <a:r>
              <a:rPr lang="ru-RU" sz="3800" dirty="0"/>
              <a:t> - это пряжа, которая позволяет создавать невероятно мягкие и объемные изделия. Кардиганы из этой пряжи выглядят элегантно, при этом обеспечивая тепло и комфорт в любую погоду. Благодаря уникальной текстуре пряжи кардиганы приобретают объемный, пушистый вид, который так приятно носить.</a:t>
            </a:r>
          </a:p>
          <a:p>
            <a:pPr marL="0" indent="0">
              <a:buNone/>
            </a:pPr>
            <a:r>
              <a:rPr lang="ru-RU" sz="3800" dirty="0"/>
              <a:t>Кардиганы из </a:t>
            </a:r>
            <a:r>
              <a:rPr lang="ru-RU" sz="3800" dirty="0" err="1"/>
              <a:t>Alize</a:t>
            </a:r>
            <a:r>
              <a:rPr lang="ru-RU" sz="3800" dirty="0"/>
              <a:t> </a:t>
            </a:r>
            <a:r>
              <a:rPr lang="ru-RU" sz="3800" dirty="0" err="1"/>
              <a:t>Puffy</a:t>
            </a:r>
            <a:r>
              <a:rPr lang="ru-RU" sz="3800" dirty="0"/>
              <a:t> доступны в широком ассортименте цветов, что позволяет подобрать идеальный вариант под любой наряд. Благодаря своей универсальности, они легко сочетаются как с повседневной одеждой, так и с вечерним нарядом, придавая образу особый шарм.</a:t>
            </a:r>
          </a:p>
          <a:p>
            <a:pPr marL="0" indent="0">
              <a:buNone/>
            </a:pPr>
            <a:r>
              <a:rPr lang="ru-RU" sz="3800" dirty="0"/>
              <a:t>Одной из основных особенностей кардиганов из </a:t>
            </a:r>
            <a:r>
              <a:rPr lang="ru-RU" sz="3800" dirty="0" err="1"/>
              <a:t>Alize</a:t>
            </a:r>
            <a:r>
              <a:rPr lang="ru-RU" sz="3800" dirty="0"/>
              <a:t> </a:t>
            </a:r>
            <a:r>
              <a:rPr lang="ru-RU" sz="3800" dirty="0" err="1"/>
              <a:t>Puffy</a:t>
            </a:r>
            <a:r>
              <a:rPr lang="ru-RU" sz="3800" dirty="0"/>
              <a:t> является их высокое качество. Пряжа не вызывает раздражения на коже, легко стирается и сохраняет первоначальный вид даже после многократных стирок. Кроме того, кардиганы из этой пряжи легкие и мягкие, обеспечивая максимальный комфорт при ношении.</a:t>
            </a:r>
          </a:p>
          <a:p>
            <a:pPr marL="0" indent="0">
              <a:buNone/>
            </a:pPr>
            <a:r>
              <a:rPr lang="ru-RU" sz="3800" dirty="0"/>
              <a:t>Не упустите возможность окунуться в мир пушистого комфорта с кардиганами из пряжи </a:t>
            </a:r>
            <a:r>
              <a:rPr lang="ru-RU" sz="3800" dirty="0" err="1"/>
              <a:t>Alize</a:t>
            </a:r>
            <a:r>
              <a:rPr lang="ru-RU" sz="3800" dirty="0"/>
              <a:t> </a:t>
            </a:r>
            <a:r>
              <a:rPr lang="ru-RU" sz="3800" dirty="0" err="1"/>
              <a:t>Puffy</a:t>
            </a:r>
            <a:r>
              <a:rPr lang="ru-RU" sz="3800" dirty="0"/>
              <a:t>. Почувствуйте легкость, тепло и стиль в каждом вязаном изделии!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3581" b="21066"/>
          <a:stretch/>
        </p:blipFill>
        <p:spPr>
          <a:xfrm>
            <a:off x="8403771" y="1872343"/>
            <a:ext cx="2932430" cy="296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60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938" y="484366"/>
            <a:ext cx="11382900" cy="594255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1102332" y="1564231"/>
            <a:ext cx="6099656" cy="5293769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dirty="0"/>
              <a:t>Я довольна своей работой, так как добилась желаемой </a:t>
            </a:r>
            <a:r>
              <a:rPr lang="ru-RU" dirty="0" smtClean="0"/>
              <a:t>цели.  При </a:t>
            </a:r>
            <a:r>
              <a:rPr lang="ru-RU" dirty="0"/>
              <a:t>вязании были небольшие трудности, но я их преодолела. Кто ищет новые варианты, тот полон новых идей и постоянно стремится к совершенству. Кроме того, связанное мною изделие </a:t>
            </a:r>
            <a:r>
              <a:rPr lang="ru-RU" dirty="0" smtClean="0"/>
              <a:t>дешевле</a:t>
            </a:r>
            <a:r>
              <a:rPr lang="ru-RU" dirty="0"/>
              <a:t>, </a:t>
            </a:r>
            <a:r>
              <a:rPr lang="ru-RU" dirty="0" smtClean="0"/>
              <a:t>чем </a:t>
            </a:r>
            <a:r>
              <a:rPr lang="ru-RU" dirty="0"/>
              <a:t>в </a:t>
            </a:r>
            <a:r>
              <a:rPr lang="ru-RU" dirty="0" smtClean="0"/>
              <a:t>магазине. Кардиган получился оригинальным и аккуратным; </a:t>
            </a:r>
            <a:r>
              <a:rPr lang="ru-RU" dirty="0"/>
              <a:t>вязка плотная. Выполненное изделие соответствует определенным требованиям.  И самое главное - я получила </a:t>
            </a:r>
            <a:r>
              <a:rPr lang="ru-RU" dirty="0" smtClean="0"/>
              <a:t>новые умения и знания!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6826" t="29760"/>
          <a:stretch/>
        </p:blipFill>
        <p:spPr>
          <a:xfrm>
            <a:off x="7907382" y="1323134"/>
            <a:ext cx="3332383" cy="426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62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02972" y="1785255"/>
            <a:ext cx="8247017" cy="19859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496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90197"/>
            <a:ext cx="10515600" cy="4801598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/>
              <a:t>1.Обоснование </a:t>
            </a:r>
            <a:r>
              <a:rPr lang="ru-RU" sz="3500" dirty="0"/>
              <a:t>возникшей проблемы;</a:t>
            </a:r>
            <a:br>
              <a:rPr lang="ru-RU" sz="3500" dirty="0"/>
            </a:br>
            <a:r>
              <a:rPr lang="ru-RU" sz="3500" dirty="0"/>
              <a:t>2. Определение конкретной задачи и ее формулировка;</a:t>
            </a:r>
            <a:br>
              <a:rPr lang="ru-RU" sz="3500" dirty="0"/>
            </a:br>
            <a:r>
              <a:rPr lang="ru-RU" sz="3500" dirty="0"/>
              <a:t>3. Требования к работе;</a:t>
            </a:r>
            <a:br>
              <a:rPr lang="ru-RU" sz="3500" dirty="0"/>
            </a:br>
            <a:r>
              <a:rPr lang="ru-RU" sz="3500" dirty="0"/>
              <a:t>4. </a:t>
            </a:r>
            <a:r>
              <a:rPr lang="ru-RU" sz="3500" dirty="0" smtClean="0"/>
              <a:t>Краткая история вязания</a:t>
            </a:r>
            <a:r>
              <a:rPr lang="ru-RU" sz="3500" dirty="0"/>
              <a:t>;</a:t>
            </a:r>
            <a:br>
              <a:rPr lang="ru-RU" sz="3500" dirty="0"/>
            </a:br>
            <a:r>
              <a:rPr lang="ru-RU" sz="3500" dirty="0"/>
              <a:t>5. Схема обдумывания;</a:t>
            </a:r>
            <a:br>
              <a:rPr lang="ru-RU" sz="3500" dirty="0"/>
            </a:br>
            <a:r>
              <a:rPr lang="ru-RU" sz="3500" dirty="0"/>
              <a:t>6. Выявление основных параметров и ограничений;</a:t>
            </a:r>
            <a:br>
              <a:rPr lang="ru-RU" sz="3500" dirty="0"/>
            </a:br>
            <a:r>
              <a:rPr lang="ru-RU" sz="3500" dirty="0"/>
              <a:t>7. Разработка идей и вариантов;</a:t>
            </a:r>
            <a:br>
              <a:rPr lang="ru-RU" sz="3500" dirty="0"/>
            </a:br>
            <a:r>
              <a:rPr lang="ru-RU" sz="3500" dirty="0" smtClean="0"/>
              <a:t>8.Выбор </a:t>
            </a:r>
            <a:r>
              <a:rPr lang="ru-RU" sz="3500" dirty="0"/>
              <a:t>материалов и инструментов (приспособлений);</a:t>
            </a:r>
            <a:br>
              <a:rPr lang="ru-RU" sz="3500" dirty="0"/>
            </a:br>
            <a:r>
              <a:rPr lang="ru-RU" sz="3500" dirty="0"/>
              <a:t>9</a:t>
            </a:r>
            <a:r>
              <a:rPr lang="ru-RU" sz="3500" dirty="0" smtClean="0"/>
              <a:t>. </a:t>
            </a:r>
            <a:r>
              <a:rPr lang="ru-RU" sz="3500" dirty="0"/>
              <a:t>Последовательность выполнения изделия. </a:t>
            </a:r>
            <a:br>
              <a:rPr lang="ru-RU" sz="3500" dirty="0"/>
            </a:br>
            <a:r>
              <a:rPr lang="ru-RU" sz="3500" dirty="0" smtClean="0"/>
              <a:t>10. Расчет </a:t>
            </a:r>
            <a:r>
              <a:rPr lang="ru-RU" sz="3500" dirty="0"/>
              <a:t>себестоимости изделия; </a:t>
            </a:r>
            <a:br>
              <a:rPr lang="ru-RU" sz="3500" dirty="0"/>
            </a:br>
            <a:r>
              <a:rPr lang="ru-RU" sz="3500" dirty="0" smtClean="0"/>
              <a:t>11. </a:t>
            </a:r>
            <a:r>
              <a:rPr lang="ru-RU" sz="3500" dirty="0"/>
              <a:t>Самооценка проекта; </a:t>
            </a:r>
            <a:endParaRPr lang="ru-RU" sz="35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/>
              <a:t>12. </a:t>
            </a:r>
            <a:r>
              <a:rPr lang="ru-RU" sz="3500" dirty="0"/>
              <a:t>Используемая литература.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114" y="704469"/>
            <a:ext cx="2722927" cy="315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4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1520" y="571590"/>
            <a:ext cx="5917474" cy="5855335"/>
          </a:xfrm>
        </p:spPr>
        <p:txBody>
          <a:bodyPr>
            <a:normAutofit/>
          </a:bodyPr>
          <a:lstStyle/>
          <a:p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Распространено мнение, что вязание - это бабушкина работа, которая кажется скучной и однообразной. А все потому, что сегодня вязание своими руками очень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популярно. А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главное, эта работа способствует развитию творческих способностей и помогает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 хорошей хозяйкой в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будущем. </a:t>
            </a:r>
            <a:endParaRPr lang="ru-RU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Пряжу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выбрала </a:t>
            </a:r>
            <a:r>
              <a:rPr lang="ru-RU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Alize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Puffy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Самое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привлекательное в вязании из </a:t>
            </a:r>
            <a:r>
              <a:rPr lang="ru-RU" sz="2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Пуффи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это то, что там не требуются ни крючок, ни спицы, все вяжется вашими ручками.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мягкости и воздушности пряжа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пользуется </a:t>
            </a:r>
            <a:r>
              <a:rPr lang="ru-RU" sz="2200" b="1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популярностью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изготовления </a:t>
            </a:r>
            <a:r>
              <a:rPr lang="ru-RU" sz="2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пледов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шапок и </a:t>
            </a:r>
            <a:r>
              <a:rPr lang="ru-RU" sz="2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снудов</a:t>
            </a:r>
            <a:r>
              <a:rPr lang="ru-RU" sz="2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игрушек, подушек и пр. Она легко поддаётся разным узорам. Доступна широкая цветовая палитра, поэтому её использование порадует фантазию любой рукодельницы. </a:t>
            </a:r>
          </a:p>
          <a:p>
            <a:endPara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935" y="571590"/>
            <a:ext cx="3742236" cy="561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535576"/>
            <a:ext cx="6228806" cy="5799909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связать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плюшевые изделия (кардиган и если останется, то плед)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пряжи 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Alize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Puffy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Fine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b="1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Познакомиться с историей вязания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Рассмотреть современные виды фантазийной пряжи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Разработать эскиз моего проектного изделия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Организовать рабочее место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Подобрать материал для изделия с правильным сочетанием цвета</a:t>
            </a:r>
          </a:p>
          <a:p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Связать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изделия</a:t>
            </a:r>
          </a:p>
          <a:p>
            <a:r>
              <a:rPr lang="ru-RU" sz="2400" dirty="0" smtClean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Гипотеза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Практически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любое изделие можно связать за один-два дня - техника очень проста и понятна даже новичку.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9183" y="1027906"/>
            <a:ext cx="4284617" cy="4284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006" y="2940137"/>
            <a:ext cx="4284617" cy="286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3067" y="571591"/>
            <a:ext cx="10970623" cy="569858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вязания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плюшевой пряжей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современного рукоделия.</a:t>
            </a:r>
          </a:p>
          <a:p>
            <a:r>
              <a:rPr lang="ru-RU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Вязание плюшевого кардигана и пледа.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Изучение литературы и других источников информации, изготовление вязаного изделия, анализ полученных данных.</a:t>
            </a:r>
          </a:p>
          <a:p>
            <a:r>
              <a:rPr lang="ru-RU" dirty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</a:t>
            </a:r>
            <a:r>
              <a:rPr lang="ru-RU" dirty="0" smtClean="0">
                <a:solidFill>
                  <a:srgbClr val="F5B5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Организационный этап: составление плана исследования, списка литературы и прочих информационных источников. 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Основной этап: поиск информации, объединение полученных данных, создание изделия, разработка исследования.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Заключительный этап: подведение итогов проделанной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работы.</a:t>
            </a:r>
          </a:p>
          <a:p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Проведённое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мною исследование поможет каждому желающему ознакомиться с вязанием крючком, а результат практической деятельности послужит прямым подтверждением моей гипотезы.</a:t>
            </a: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287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696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745" y="1866935"/>
            <a:ext cx="7646944" cy="314920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/>
              <a:t>Вязание  относится к древнейшим видам рукоделия. Правда сегодня, мы вряд ли можем узнать точную дату возникновения вязания. Но можно проследить за первыми упоминаниями об этом виде рукоделия в различных источниках, а также за древнейшими археологическими находками готовых вязаных изделий.</a:t>
            </a:r>
          </a:p>
          <a:p>
            <a:pPr marL="0" indent="0" algn="just">
              <a:buNone/>
            </a:pPr>
            <a:r>
              <a:rPr lang="ru-RU" sz="1600" dirty="0" smtClean="0"/>
              <a:t>Изначально люди вязали на руках, и только позже - с помощью специальных приспособлений, отдаленно напоминающих современные спицы.</a:t>
            </a:r>
          </a:p>
          <a:p>
            <a:pPr marL="0" indent="0" algn="just">
              <a:buNone/>
            </a:pPr>
            <a:r>
              <a:rPr lang="ru-RU" sz="1600" dirty="0" smtClean="0"/>
              <a:t>Предполагается, что первым опытом вязания для человечества стало создание рыбацкой сети. Естественно, это было мужское занятие. Постепенно они улучшали свои навыки и придумывали новые способы сплетения нитей. Считались такие мужчины искусными мастерами. Женщины, спустя некоторое время, переняли это умение для вязания предметов одежды и обихода.</a:t>
            </a:r>
          </a:p>
          <a:p>
            <a:pPr marL="0" indent="0" algn="just">
              <a:buNone/>
            </a:pPr>
            <a:r>
              <a:rPr lang="ru-RU" sz="1600" dirty="0" smtClean="0"/>
              <a:t>Для начала, стоит сказать, что существуют косвенные и прямые доказательства. К первым относятся упоминания в рукописях, различные изображения и др. Ко вторым - находки вязаных изделий.</a:t>
            </a:r>
          </a:p>
          <a:p>
            <a:pPr marL="0" indent="0" algn="just">
              <a:buNone/>
            </a:pPr>
            <a:r>
              <a:rPr lang="ru-RU" sz="1600" dirty="0" smtClean="0"/>
              <a:t>Археологи утверждают, что вязание появилось в 3-1 веке н.э. в Древнем Египте. </a:t>
            </a:r>
          </a:p>
          <a:p>
            <a:pPr marL="0" indent="0" algn="just">
              <a:buNone/>
            </a:pPr>
            <a:r>
              <a:rPr lang="ru-RU" sz="1600" dirty="0" smtClean="0"/>
              <a:t>Трикотажные вязаные изделия были найдены и в Перу. Датируются они 100-600 в. до н. э. В настоящее время эти изделия находятся в Британском Музее.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665" y="1866935"/>
            <a:ext cx="3849189" cy="1836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006" y="175549"/>
            <a:ext cx="11753848" cy="14861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707" y="430448"/>
            <a:ext cx="8301447" cy="77988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История возникновения вязания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975689" y="3797400"/>
            <a:ext cx="4125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Носки, найденные при раскопках на территории Египта. Датируются 1-3 веком н. э.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3665" y="4414918"/>
            <a:ext cx="1872343" cy="2235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0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696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708" y="430448"/>
            <a:ext cx="7047411" cy="314920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В исторических летописях первые упоминания о вязании появляются с 3 века. Говорится в них о простейших вязальных инструментах - костяных спицах. На самом деле, эти спицы были больше похожи на иглы с ушком. Такой способ вязания называется </a:t>
            </a:r>
            <a:r>
              <a:rPr lang="ru-RU" sz="1600" dirty="0" err="1"/>
              <a:t>single-needle</a:t>
            </a:r>
            <a:r>
              <a:rPr lang="ru-RU" sz="1600" dirty="0"/>
              <a:t> или </a:t>
            </a:r>
            <a:r>
              <a:rPr lang="ru-RU" sz="1600" dirty="0" err="1"/>
              <a:t>krossknit</a:t>
            </a:r>
            <a:r>
              <a:rPr lang="ru-RU" sz="1600" dirty="0"/>
              <a:t> </a:t>
            </a:r>
            <a:r>
              <a:rPr lang="ru-RU" sz="1600" dirty="0" err="1"/>
              <a:t>looping</a:t>
            </a:r>
            <a:r>
              <a:rPr lang="ru-RU" sz="1600" dirty="0"/>
              <a:t>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Такими </a:t>
            </a:r>
            <a:r>
              <a:rPr lang="ru-RU" sz="1600" dirty="0"/>
              <a:t>иглами можно создавать полотно, очень напоминающее вещь, связанную настоящими спицами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 </a:t>
            </a:r>
            <a:r>
              <a:rPr lang="ru-RU" sz="1600" dirty="0"/>
              <a:t>Ученые предполагают, что в Европу вязание пришло вместе с египетскими христианами. В Италии и Испании стали вязать в 12 веке. Французы чуть позже - в 13 в. Причем, французы сумели сделать это занятие доходным бизнесом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/>
              <a:t>В Европе этим ремеслом также изначально занимались мужчины. Были созданы целые артели, где вязальщики создавали чулки, перчатки, воротники, манжеты, шляпы и др. В Шотландии в это время появляется вязаный берет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/>
              <a:t>Из-за того, что все это вязалось вручную, производительность находилось на низком уровне. Как следствие - невероятно высокая стоимость готовых изделий. Позволить себе такие вещи могли только аристократы.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6" y="5235229"/>
            <a:ext cx="11753848" cy="14861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708" y="430448"/>
            <a:ext cx="3799116" cy="779887"/>
          </a:xfrm>
        </p:spPr>
        <p:txBody>
          <a:bodyPr>
            <a:normAutofit/>
          </a:bodyPr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754" y="430448"/>
            <a:ext cx="3701143" cy="27547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2457" t="6354" r="36678" b="22795"/>
          <a:stretch/>
        </p:blipFill>
        <p:spPr>
          <a:xfrm>
            <a:off x="7776754" y="3384343"/>
            <a:ext cx="3722576" cy="26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7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696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52" t="6724" r="3841" b="1111"/>
          <a:stretch/>
        </p:blipFill>
        <p:spPr>
          <a:xfrm>
            <a:off x="374469" y="3300549"/>
            <a:ext cx="5442857" cy="326571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3750" y="431366"/>
            <a:ext cx="7067826" cy="264058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/>
              <a:t>К 16 веку вязала уже вся Европа. Женщинам доверяли только прясть шерсть, но не вязать. В 1612 году парижские вязальщики заявили, что "под страхом денежного взыскания не примут на работу в артель ни одной женщины". Но, несмотря на это, женщины все же переняли мастерство мужчин. В современном мире вяжут, в основном, именно женщины. А мужчина, который вяжет, наоборот, считается уникальным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dirty="0"/>
              <a:t>В 1589 году Уильям Ли изобрел первый ручной вязальный станок, чем вывел это рукоделие на новый уровень. Скорость вязания на станке увеличилась более, чем в 100 раз.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К </a:t>
            </a:r>
            <a:r>
              <a:rPr lang="ru-RU" sz="1600" dirty="0"/>
              <a:t>концу 18 века была создана круговая вязальная машинка</a:t>
            </a:r>
            <a:r>
              <a:rPr lang="ru-RU" sz="1600" dirty="0" smtClean="0"/>
              <a:t>.</a:t>
            </a:r>
            <a:endParaRPr lang="ru-RU" sz="1600" dirty="0"/>
          </a:p>
          <a:p>
            <a:pPr marL="0" indent="0" algn="just">
              <a:buNone/>
            </a:pPr>
            <a:r>
              <a:rPr lang="ru-RU" sz="1600" dirty="0" smtClean="0"/>
              <a:t>                                                                  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8080906" y="2760223"/>
            <a:ext cx="6531192" cy="13047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9708" y="430448"/>
            <a:ext cx="2440578" cy="2147289"/>
          </a:xfrm>
        </p:spPr>
        <p:txBody>
          <a:bodyPr>
            <a:normAutofit/>
          </a:bodyPr>
          <a:lstStyle/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69876" y="3110055"/>
            <a:ext cx="43717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Изделия, связанные на машинки стоили                                               намного дешевле и были доступны не только высшим слоям общества. Ручное вязание, в свою очередь, стало более престижным, чем раньше и не перестало быть популярным среди богачей.</a:t>
            </a:r>
          </a:p>
          <a:p>
            <a:pPr algn="just"/>
            <a:r>
              <a:rPr lang="ru-RU" sz="1600" dirty="0"/>
              <a:t>Тем более, что вязание крючком не может повторить ни одна машина и по сей день.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708" y="326528"/>
            <a:ext cx="2731492" cy="250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668584">
            <a:off x="8110302" y="4216815"/>
            <a:ext cx="1605148" cy="17132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52563">
            <a:off x="9416518" y="663616"/>
            <a:ext cx="1191343" cy="15796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887375">
            <a:off x="1275550" y="1788876"/>
            <a:ext cx="1453115" cy="14283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EC9C45-5498-884F-B1E1-489210D4F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0861" y="1051567"/>
            <a:ext cx="5309476" cy="74119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ИДЕИ  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  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ВАРИАНТЫ: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решила сделать кардиган и попробовать плед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en-UA" sz="2400" dirty="0"/>
          </a:p>
        </p:txBody>
      </p:sp>
      <p:grpSp>
        <p:nvGrpSpPr>
          <p:cNvPr id="63" name="组合 43">
            <a:extLst>
              <a:ext uri="{FF2B5EF4-FFF2-40B4-BE49-F238E27FC236}">
                <a16:creationId xmlns:a16="http://schemas.microsoft.com/office/drawing/2014/main" id="{B29E5567-C76F-3C45-8557-7FFE041FE30F}"/>
              </a:ext>
            </a:extLst>
          </p:cNvPr>
          <p:cNvGrpSpPr/>
          <p:nvPr/>
        </p:nvGrpSpPr>
        <p:grpSpPr>
          <a:xfrm>
            <a:off x="4679824" y="2313816"/>
            <a:ext cx="3329201" cy="3327668"/>
            <a:chOff x="3347856" y="1888809"/>
            <a:chExt cx="2663825" cy="2662237"/>
          </a:xfrm>
          <a:solidFill>
            <a:schemeClr val="bg1">
              <a:lumMod val="95000"/>
            </a:schemeClr>
          </a:solidFill>
        </p:grpSpPr>
        <p:sp>
          <p:nvSpPr>
            <p:cNvPr id="64" name="Freeform 9">
              <a:extLst>
                <a:ext uri="{FF2B5EF4-FFF2-40B4-BE49-F238E27FC236}">
                  <a16:creationId xmlns:a16="http://schemas.microsoft.com/office/drawing/2014/main" id="{81FDF239-07A1-0149-8D22-FD607EDC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5" name="TextBox 144">
              <a:extLst>
                <a:ext uri="{FF2B5EF4-FFF2-40B4-BE49-F238E27FC236}">
                  <a16:creationId xmlns:a16="http://schemas.microsoft.com/office/drawing/2014/main" id="{5E8D21F1-AD54-5249-BC42-0D5BA840E086}"/>
                </a:ext>
              </a:extLst>
            </p:cNvPr>
            <p:cNvSpPr txBox="1"/>
            <p:nvPr/>
          </p:nvSpPr>
          <p:spPr>
            <a:xfrm>
              <a:off x="5215273" y="3837624"/>
              <a:ext cx="311934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A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6" name="组合 46">
            <a:extLst>
              <a:ext uri="{FF2B5EF4-FFF2-40B4-BE49-F238E27FC236}">
                <a16:creationId xmlns:a16="http://schemas.microsoft.com/office/drawing/2014/main" id="{D47FDB68-2CCD-1C46-ACE8-73DAC7CC274B}"/>
              </a:ext>
            </a:extLst>
          </p:cNvPr>
          <p:cNvGrpSpPr/>
          <p:nvPr/>
        </p:nvGrpSpPr>
        <p:grpSpPr>
          <a:xfrm>
            <a:off x="4360392" y="1982444"/>
            <a:ext cx="2747881" cy="2748252"/>
            <a:chOff x="3092268" y="1623697"/>
            <a:chExt cx="2198688" cy="2198687"/>
          </a:xfrm>
          <a:solidFill>
            <a:schemeClr val="bg1">
              <a:lumMod val="95000"/>
            </a:schemeClr>
          </a:solidFill>
        </p:grpSpPr>
        <p:sp>
          <p:nvSpPr>
            <p:cNvPr id="67" name="Freeform 7">
              <a:extLst>
                <a:ext uri="{FF2B5EF4-FFF2-40B4-BE49-F238E27FC236}">
                  <a16:creationId xmlns:a16="http://schemas.microsoft.com/office/drawing/2014/main" id="{636CBEF0-F258-B746-9A2B-D1BEC9B8A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68" name="TextBox 152">
              <a:extLst>
                <a:ext uri="{FF2B5EF4-FFF2-40B4-BE49-F238E27FC236}">
                  <a16:creationId xmlns:a16="http://schemas.microsoft.com/office/drawing/2014/main" id="{77C7F141-8A3E-3A49-BB3B-C1AE4189C964}"/>
                </a:ext>
              </a:extLst>
            </p:cNvPr>
            <p:cNvSpPr txBox="1"/>
            <p:nvPr/>
          </p:nvSpPr>
          <p:spPr>
            <a:xfrm>
              <a:off x="3808197" y="1809956"/>
              <a:ext cx="32732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D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69" name="组合 49">
            <a:extLst>
              <a:ext uri="{FF2B5EF4-FFF2-40B4-BE49-F238E27FC236}">
                <a16:creationId xmlns:a16="http://schemas.microsoft.com/office/drawing/2014/main" id="{6295011B-D86F-7246-9606-05CFAC330370}"/>
              </a:ext>
            </a:extLst>
          </p:cNvPr>
          <p:cNvGrpSpPr/>
          <p:nvPr/>
        </p:nvGrpSpPr>
        <p:grpSpPr>
          <a:xfrm>
            <a:off x="5165907" y="2790051"/>
            <a:ext cx="1414613" cy="1414803"/>
            <a:chOff x="3736793" y="2269809"/>
            <a:chExt cx="1131888" cy="1131887"/>
          </a:xfrm>
          <a:solidFill>
            <a:schemeClr val="bg1">
              <a:lumMod val="95000"/>
            </a:schemeClr>
          </a:solidFill>
        </p:grpSpPr>
        <p:sp>
          <p:nvSpPr>
            <p:cNvPr id="70" name="Freeform 6">
              <a:extLst>
                <a:ext uri="{FF2B5EF4-FFF2-40B4-BE49-F238E27FC236}">
                  <a16:creationId xmlns:a16="http://schemas.microsoft.com/office/drawing/2014/main" id="{60DDDB96-D0E4-784E-BA45-7297C52B3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1" name="TextBox 150">
              <a:extLst>
                <a:ext uri="{FF2B5EF4-FFF2-40B4-BE49-F238E27FC236}">
                  <a16:creationId xmlns:a16="http://schemas.microsoft.com/office/drawing/2014/main" id="{AD9AF58B-7D31-7449-9000-D39005200554}"/>
                </a:ext>
              </a:extLst>
            </p:cNvPr>
            <p:cNvSpPr txBox="1"/>
            <p:nvPr/>
          </p:nvSpPr>
          <p:spPr>
            <a:xfrm>
              <a:off x="4013937" y="2370026"/>
              <a:ext cx="309369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C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72" name="组合 52">
            <a:extLst>
              <a:ext uri="{FF2B5EF4-FFF2-40B4-BE49-F238E27FC236}">
                <a16:creationId xmlns:a16="http://schemas.microsoft.com/office/drawing/2014/main" id="{B88FB5A1-CF00-6549-8A63-F8DA0F4A3C43}"/>
              </a:ext>
            </a:extLst>
          </p:cNvPr>
          <p:cNvGrpSpPr/>
          <p:nvPr/>
        </p:nvGrpSpPr>
        <p:grpSpPr>
          <a:xfrm>
            <a:off x="5304787" y="2905139"/>
            <a:ext cx="2065376" cy="2065653"/>
            <a:chOff x="3847918" y="2361884"/>
            <a:chExt cx="1652588" cy="1652587"/>
          </a:xfrm>
          <a:solidFill>
            <a:schemeClr val="bg1">
              <a:lumMod val="95000"/>
            </a:schemeClr>
          </a:solidFill>
        </p:grpSpPr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49B92DD6-3A35-474A-8C02-2039D7ED2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883" tIns="60941" rIns="121883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 dirty="0">
                <a:solidFill>
                  <a:srgbClr val="261F1C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74" name="TextBox 147">
              <a:extLst>
                <a:ext uri="{FF2B5EF4-FFF2-40B4-BE49-F238E27FC236}">
                  <a16:creationId xmlns:a16="http://schemas.microsoft.com/office/drawing/2014/main" id="{9F7A1CE9-25D7-9A44-B20F-9FF9C53674AC}"/>
                </a:ext>
              </a:extLst>
            </p:cNvPr>
            <p:cNvSpPr txBox="1"/>
            <p:nvPr/>
          </p:nvSpPr>
          <p:spPr>
            <a:xfrm>
              <a:off x="5056570" y="2613663"/>
              <a:ext cx="292696" cy="36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399" dirty="0">
                  <a:solidFill>
                    <a:schemeClr val="bg1">
                      <a:lumMod val="95000"/>
                    </a:schemeClr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B</a:t>
              </a:r>
              <a:endParaRPr lang="zh-CN" altLang="en-US" sz="2399" dirty="0">
                <a:solidFill>
                  <a:schemeClr val="bg1">
                    <a:lumMod val="9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pic>
        <p:nvPicPr>
          <p:cNvPr id="75" name="Picture 18">
            <a:extLst>
              <a:ext uri="{FF2B5EF4-FFF2-40B4-BE49-F238E27FC236}">
                <a16:creationId xmlns:a16="http://schemas.microsoft.com/office/drawing/2014/main" id="{AA063C91-A069-FD4B-960F-9EC064AE02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7686" y="3383356"/>
            <a:ext cx="632135" cy="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" name="组合 57">
            <a:extLst>
              <a:ext uri="{FF2B5EF4-FFF2-40B4-BE49-F238E27FC236}">
                <a16:creationId xmlns:a16="http://schemas.microsoft.com/office/drawing/2014/main" id="{B5F4B809-DEC2-7C4A-BFD4-28E64DC16D4E}"/>
              </a:ext>
            </a:extLst>
          </p:cNvPr>
          <p:cNvGrpSpPr/>
          <p:nvPr/>
        </p:nvGrpSpPr>
        <p:grpSpPr>
          <a:xfrm rot="2700000">
            <a:off x="8435104" y="3931965"/>
            <a:ext cx="2396954" cy="420432"/>
            <a:chOff x="6403403" y="1657712"/>
            <a:chExt cx="1917637" cy="336404"/>
          </a:xfrm>
        </p:grpSpPr>
        <p:cxnSp>
          <p:nvCxnSpPr>
            <p:cNvPr id="80" name="直接连接符 87">
              <a:extLst>
                <a:ext uri="{FF2B5EF4-FFF2-40B4-BE49-F238E27FC236}">
                  <a16:creationId xmlns:a16="http://schemas.microsoft.com/office/drawing/2014/main" id="{E2BE165C-3B2B-9F44-A263-B49F54E23018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59">
              <a:extLst>
                <a:ext uri="{FF2B5EF4-FFF2-40B4-BE49-F238E27FC236}">
                  <a16:creationId xmlns:a16="http://schemas.microsoft.com/office/drawing/2014/main" id="{DC8E70B1-FBEC-6247-ACDF-ACBFF6F9F3D0}"/>
                </a:ext>
              </a:extLst>
            </p:cNvPr>
            <p:cNvSpPr/>
            <p:nvPr/>
          </p:nvSpPr>
          <p:spPr>
            <a:xfrm>
              <a:off x="6403403" y="1657712"/>
              <a:ext cx="1604334" cy="336404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ctr"/>
              <a:r>
                <a:rPr lang="ru-RU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ИГРУШКА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任意多边形 88">
            <a:extLst>
              <a:ext uri="{FF2B5EF4-FFF2-40B4-BE49-F238E27FC236}">
                <a16:creationId xmlns:a16="http://schemas.microsoft.com/office/drawing/2014/main" id="{752FACCB-9D23-1843-8E23-78124F0E4C1C}"/>
              </a:ext>
            </a:extLst>
          </p:cNvPr>
          <p:cNvSpPr/>
          <p:nvPr/>
        </p:nvSpPr>
        <p:spPr>
          <a:xfrm>
            <a:off x="7366602" y="3184696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85" name="组合 92">
            <a:extLst>
              <a:ext uri="{FF2B5EF4-FFF2-40B4-BE49-F238E27FC236}">
                <a16:creationId xmlns:a16="http://schemas.microsoft.com/office/drawing/2014/main" id="{D7F05762-BABC-8147-95DF-5E473A3E8467}"/>
              </a:ext>
            </a:extLst>
          </p:cNvPr>
          <p:cNvGrpSpPr/>
          <p:nvPr/>
        </p:nvGrpSpPr>
        <p:grpSpPr>
          <a:xfrm rot="2700000">
            <a:off x="1892387" y="1729081"/>
            <a:ext cx="2403160" cy="420432"/>
            <a:chOff x="6445250" y="1631567"/>
            <a:chExt cx="1922600" cy="336404"/>
          </a:xfrm>
        </p:grpSpPr>
        <p:sp>
          <p:nvSpPr>
            <p:cNvPr id="87" name="矩形 94">
              <a:extLst>
                <a:ext uri="{FF2B5EF4-FFF2-40B4-BE49-F238E27FC236}">
                  <a16:creationId xmlns:a16="http://schemas.microsoft.com/office/drawing/2014/main" id="{0ABD8C5D-8695-2845-A8B5-C68EFC48A349}"/>
                </a:ext>
              </a:extLst>
            </p:cNvPr>
            <p:cNvSpPr/>
            <p:nvPr/>
          </p:nvSpPr>
          <p:spPr>
            <a:xfrm>
              <a:off x="6805042" y="1631567"/>
              <a:ext cx="1562808" cy="336404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ctr"/>
              <a:r>
                <a:rPr lang="ru-RU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ПЛЕД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8" name="直接连接符 95">
              <a:extLst>
                <a:ext uri="{FF2B5EF4-FFF2-40B4-BE49-F238E27FC236}">
                  <a16:creationId xmlns:a16="http://schemas.microsoft.com/office/drawing/2014/main" id="{8C24A585-AF00-254C-9690-E877D382C66C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任意多边形 96">
            <a:extLst>
              <a:ext uri="{FF2B5EF4-FFF2-40B4-BE49-F238E27FC236}">
                <a16:creationId xmlns:a16="http://schemas.microsoft.com/office/drawing/2014/main" id="{4EE07FA7-0A07-7C47-B64B-9403CE24299B}"/>
              </a:ext>
            </a:extLst>
          </p:cNvPr>
          <p:cNvSpPr/>
          <p:nvPr/>
        </p:nvSpPr>
        <p:spPr>
          <a:xfrm>
            <a:off x="4124124" y="2510268"/>
            <a:ext cx="1142800" cy="1142956"/>
          </a:xfrm>
          <a:custGeom>
            <a:avLst/>
            <a:gdLst>
              <a:gd name="connsiteX0" fmla="*/ 914400 w 914400"/>
              <a:gd name="connsiteY0" fmla="*/ 0 h 914400"/>
              <a:gd name="connsiteX1" fmla="*/ 0 w 914400"/>
              <a:gd name="connsiteY1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14400" h="914400">
                <a:moveTo>
                  <a:pt x="914400" y="0"/>
                </a:moveTo>
                <a:lnTo>
                  <a:pt x="0" y="91440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97" name="组合 104">
            <a:extLst>
              <a:ext uri="{FF2B5EF4-FFF2-40B4-BE49-F238E27FC236}">
                <a16:creationId xmlns:a16="http://schemas.microsoft.com/office/drawing/2014/main" id="{BAA05454-422D-1946-B956-82B4AAAA1E18}"/>
              </a:ext>
            </a:extLst>
          </p:cNvPr>
          <p:cNvGrpSpPr/>
          <p:nvPr/>
        </p:nvGrpSpPr>
        <p:grpSpPr>
          <a:xfrm rot="2700000">
            <a:off x="1786834" y="3784841"/>
            <a:ext cx="2381309" cy="420432"/>
            <a:chOff x="6445250" y="1625798"/>
            <a:chExt cx="1905119" cy="336405"/>
          </a:xfrm>
        </p:grpSpPr>
        <p:sp>
          <p:nvSpPr>
            <p:cNvPr id="99" name="矩形 106">
              <a:extLst>
                <a:ext uri="{FF2B5EF4-FFF2-40B4-BE49-F238E27FC236}">
                  <a16:creationId xmlns:a16="http://schemas.microsoft.com/office/drawing/2014/main" id="{73286A0A-1C5E-C24D-8A51-4FA3A9790BDD}"/>
                </a:ext>
              </a:extLst>
            </p:cNvPr>
            <p:cNvSpPr/>
            <p:nvPr/>
          </p:nvSpPr>
          <p:spPr>
            <a:xfrm>
              <a:off x="7018521" y="1625798"/>
              <a:ext cx="1331848" cy="336405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ctr"/>
              <a:r>
                <a:rPr lang="ru-RU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ШАРФ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0" name="直接连接符 107">
              <a:extLst>
                <a:ext uri="{FF2B5EF4-FFF2-40B4-BE49-F238E27FC236}">
                  <a16:creationId xmlns:a16="http://schemas.microsoft.com/office/drawing/2014/main" id="{05EFA2BB-FEEE-2444-91F2-A765D2D77C70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任意多边形 108">
            <a:extLst>
              <a:ext uri="{FF2B5EF4-FFF2-40B4-BE49-F238E27FC236}">
                <a16:creationId xmlns:a16="http://schemas.microsoft.com/office/drawing/2014/main" id="{87CAA1BA-83E6-7D40-BE34-419DC8C8AD6A}"/>
              </a:ext>
            </a:extLst>
          </p:cNvPr>
          <p:cNvSpPr/>
          <p:nvPr/>
        </p:nvSpPr>
        <p:spPr>
          <a:xfrm>
            <a:off x="3424159" y="3281760"/>
            <a:ext cx="2185605" cy="2185905"/>
          </a:xfrm>
          <a:custGeom>
            <a:avLst/>
            <a:gdLst>
              <a:gd name="connsiteX0" fmla="*/ 1748790 w 1748790"/>
              <a:gd name="connsiteY0" fmla="*/ 0 h 1748790"/>
              <a:gd name="connsiteX1" fmla="*/ 0 w 1748790"/>
              <a:gd name="connsiteY1" fmla="*/ 1748790 h 1748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8790" h="1748790">
                <a:moveTo>
                  <a:pt x="1748790" y="0"/>
                </a:moveTo>
                <a:lnTo>
                  <a:pt x="0" y="1748790"/>
                </a:lnTo>
              </a:path>
            </a:pathLst>
          </a:custGeom>
          <a:noFill/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02" name="组合 109">
            <a:extLst>
              <a:ext uri="{FF2B5EF4-FFF2-40B4-BE49-F238E27FC236}">
                <a16:creationId xmlns:a16="http://schemas.microsoft.com/office/drawing/2014/main" id="{04463E4C-6947-1443-BFB5-3B4753B4CF37}"/>
              </a:ext>
            </a:extLst>
          </p:cNvPr>
          <p:cNvGrpSpPr/>
          <p:nvPr/>
        </p:nvGrpSpPr>
        <p:grpSpPr>
          <a:xfrm rot="2700000">
            <a:off x="7984156" y="2348062"/>
            <a:ext cx="2372042" cy="420432"/>
            <a:chOff x="6423334" y="1616499"/>
            <a:chExt cx="1897706" cy="336405"/>
          </a:xfrm>
        </p:grpSpPr>
        <p:cxnSp>
          <p:nvCxnSpPr>
            <p:cNvPr id="105" name="直接连接符 112">
              <a:extLst>
                <a:ext uri="{FF2B5EF4-FFF2-40B4-BE49-F238E27FC236}">
                  <a16:creationId xmlns:a16="http://schemas.microsoft.com/office/drawing/2014/main" id="{FB515C4B-AA06-DE4D-8233-FE1DBE98CEF7}"/>
                </a:ext>
              </a:extLst>
            </p:cNvPr>
            <p:cNvCxnSpPr/>
            <p:nvPr/>
          </p:nvCxnSpPr>
          <p:spPr>
            <a:xfrm>
              <a:off x="6445250" y="1920736"/>
              <a:ext cx="1875790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矩形 111">
              <a:extLst>
                <a:ext uri="{FF2B5EF4-FFF2-40B4-BE49-F238E27FC236}">
                  <a16:creationId xmlns:a16="http://schemas.microsoft.com/office/drawing/2014/main" id="{B60F756F-3602-E44C-9F31-9BCF8AA9DE26}"/>
                </a:ext>
              </a:extLst>
            </p:cNvPr>
            <p:cNvSpPr/>
            <p:nvPr/>
          </p:nvSpPr>
          <p:spPr>
            <a:xfrm>
              <a:off x="6423334" y="1616499"/>
              <a:ext cx="1679259" cy="336405"/>
            </a:xfrm>
            <a:prstGeom prst="rect">
              <a:avLst/>
            </a:prstGeom>
          </p:spPr>
          <p:txBody>
            <a:bodyPr vert="horz" wrap="square" lIns="111567" tIns="55783" rIns="111567" bIns="55783" rtlCol="0">
              <a:spAutoFit/>
            </a:bodyPr>
            <a:lstStyle/>
            <a:p>
              <a:pPr algn="ctr"/>
              <a:r>
                <a:rPr lang="ru-RU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КАРДИГАН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任意多边形 113">
            <a:extLst>
              <a:ext uri="{FF2B5EF4-FFF2-40B4-BE49-F238E27FC236}">
                <a16:creationId xmlns:a16="http://schemas.microsoft.com/office/drawing/2014/main" id="{57E760DC-48EC-7242-887F-E88D6942F220}"/>
              </a:ext>
            </a:extLst>
          </p:cNvPr>
          <p:cNvSpPr/>
          <p:nvPr/>
        </p:nvSpPr>
        <p:spPr>
          <a:xfrm>
            <a:off x="6923766" y="1641703"/>
            <a:ext cx="1632572" cy="1650936"/>
          </a:xfrm>
          <a:custGeom>
            <a:avLst/>
            <a:gdLst>
              <a:gd name="connsiteX0" fmla="*/ 0 w 1306285"/>
              <a:gd name="connsiteY0" fmla="*/ 1320800 h 1320800"/>
              <a:gd name="connsiteX1" fmla="*/ 43542 w 1306285"/>
              <a:gd name="connsiteY1" fmla="*/ 1277257 h 1320800"/>
              <a:gd name="connsiteX2" fmla="*/ 1306285 w 1306285"/>
              <a:gd name="connsiteY2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5" h="1320800">
                <a:moveTo>
                  <a:pt x="0" y="1320800"/>
                </a:moveTo>
                <a:lnTo>
                  <a:pt x="43542" y="1277257"/>
                </a:lnTo>
                <a:lnTo>
                  <a:pt x="1306285" y="0"/>
                </a:lnTo>
              </a:path>
            </a:pathLst>
          </a:custGeom>
          <a:solidFill>
            <a:srgbClr val="261F1C"/>
          </a:solidFill>
          <a:ln w="12700">
            <a:solidFill>
              <a:schemeClr val="bg1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2399" dirty="0">
              <a:solidFill>
                <a:srgbClr val="261F1C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046469">
            <a:off x="1646746" y="4215596"/>
            <a:ext cx="1310223" cy="147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5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9" grpId="0" animBg="1"/>
      <p:bldP spid="101" grpId="0" animBg="1"/>
      <p:bldP spid="10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1349</TotalTime>
  <Words>1112</Words>
  <Application>Microsoft Office PowerPoint</Application>
  <PresentationFormat>Широкоэкранный</PresentationFormat>
  <Paragraphs>103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微软雅黑</vt:lpstr>
      <vt:lpstr>Arial</vt:lpstr>
      <vt:lpstr>Calibri</vt:lpstr>
      <vt:lpstr>Calibri Light</vt:lpstr>
      <vt:lpstr>等线</vt:lpstr>
      <vt:lpstr>inpin heiti</vt:lpstr>
      <vt:lpstr>Seravek</vt:lpstr>
      <vt:lpstr>华文新魏</vt:lpstr>
      <vt:lpstr>Times New Roman</vt:lpstr>
      <vt:lpstr>Office Theme</vt:lpstr>
      <vt:lpstr>Вязаные изделия  из плюшевой  пряжи</vt:lpstr>
      <vt:lpstr>Этапы:</vt:lpstr>
      <vt:lpstr>Презентация PowerPoint</vt:lpstr>
      <vt:lpstr>Презентация PowerPoint</vt:lpstr>
      <vt:lpstr>Презентация PowerPoint</vt:lpstr>
      <vt:lpstr>История возникновения вязания</vt:lpstr>
      <vt:lpstr>Презентация PowerPoint</vt:lpstr>
      <vt:lpstr>Презентация PowerPoint</vt:lpstr>
      <vt:lpstr>ИДЕИ   И    ВАРИАНТЫ: Я решила сделать кардиган и попробовать плед </vt:lpstr>
      <vt:lpstr>Материалы и инструменты</vt:lpstr>
      <vt:lpstr>Схемы вязания </vt:lpstr>
      <vt:lpstr>ЭТАПЫ</vt:lpstr>
      <vt:lpstr>Презентация PowerPoint</vt:lpstr>
      <vt:lpstr>Презентация PowerPoint</vt:lpstr>
      <vt:lpstr>Реклама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Влада</cp:lastModifiedBy>
  <cp:revision>43</cp:revision>
  <dcterms:created xsi:type="dcterms:W3CDTF">2023-07-14T15:53:05Z</dcterms:created>
  <dcterms:modified xsi:type="dcterms:W3CDTF">2024-03-24T18:28:16Z</dcterms:modified>
</cp:coreProperties>
</file>