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873" r:id="rId2"/>
    <p:sldId id="867" r:id="rId3"/>
    <p:sldId id="274" r:id="rId4"/>
    <p:sldId id="729" r:id="rId5"/>
    <p:sldId id="259" r:id="rId6"/>
    <p:sldId id="260" r:id="rId7"/>
    <p:sldId id="266" r:id="rId8"/>
    <p:sldId id="264" r:id="rId9"/>
    <p:sldId id="269" r:id="rId10"/>
    <p:sldId id="875" r:id="rId11"/>
    <p:sldId id="262" r:id="rId12"/>
    <p:sldId id="329" r:id="rId13"/>
    <p:sldId id="330" r:id="rId14"/>
    <p:sldId id="263" r:id="rId15"/>
    <p:sldId id="272" r:id="rId16"/>
    <p:sldId id="265" r:id="rId17"/>
    <p:sldId id="273" r:id="rId18"/>
    <p:sldId id="733" r:id="rId19"/>
    <p:sldId id="730" r:id="rId20"/>
    <p:sldId id="270" r:id="rId21"/>
    <p:sldId id="731" r:id="rId22"/>
    <p:sldId id="732" r:id="rId23"/>
    <p:sldId id="868" r:id="rId24"/>
    <p:sldId id="869" r:id="rId25"/>
    <p:sldId id="870" r:id="rId26"/>
    <p:sldId id="257" r:id="rId27"/>
    <p:sldId id="258" r:id="rId28"/>
    <p:sldId id="734" r:id="rId29"/>
    <p:sldId id="712" r:id="rId30"/>
    <p:sldId id="434" r:id="rId31"/>
    <p:sldId id="876" r:id="rId32"/>
    <p:sldId id="1513" r:id="rId33"/>
    <p:sldId id="267" r:id="rId34"/>
  </p:sldIdLst>
  <p:sldSz cx="12192000" cy="6858000"/>
  <p:notesSz cx="9979025" cy="6858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91" autoAdjust="0"/>
    <p:restoredTop sz="94660"/>
  </p:normalViewPr>
  <p:slideViewPr>
    <p:cSldViewPr snapToGrid="0">
      <p:cViewPr varScale="1">
        <p:scale>
          <a:sx n="72" d="100"/>
          <a:sy n="72" d="100"/>
        </p:scale>
        <p:origin x="756"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E:\&#1060;&#1044;&#1055;%202018-2019\0_Admin%202021-2022\Useful%20books%20and%20presentations\0%20Graphs%20WRITING%2040\_&#1056;&#1072;&#1073;&#1086;&#1095;&#1080;&#1081;%20&#1076;&#1083;&#1103;%20&#1088;&#1080;&#1089;&#1091;&#1085;&#1082;&#1086;&#1074;.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E:\&#1060;&#1044;&#1055;%202018-2019\0_Admin%202021-2022\Useful%20books%20and%20presentations\0%20Graphs%20WRITING%2040\_&#1056;&#1072;&#1073;&#1086;&#1095;&#1080;&#1081;%20&#1076;&#1083;&#1103;%20&#1088;&#1080;&#1089;&#1091;&#1085;&#1082;&#1086;&#1074;.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E:\&#1060;&#1044;&#1055;%202018-2019\0_Admin%202021-2022\Useful%20books%20and%20presentations\0%20Graphs%20WRITING%2040\_&#1056;&#1072;&#1073;&#1086;&#1095;&#1080;&#1081;%20&#1076;&#1083;&#1103;%20&#1088;&#1080;&#1089;&#1091;&#1085;&#1082;&#1086;&#1074;.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5185598419070685"/>
          <c:y val="3.7914686798089771E-2"/>
          <c:w val="0.59711331743893981"/>
          <c:h val="0.86313910809023964"/>
        </c:manualLayout>
      </c:layout>
      <c:barChart>
        <c:barDir val="bar"/>
        <c:grouping val="clustered"/>
        <c:varyColors val="0"/>
        <c:ser>
          <c:idx val="0"/>
          <c:order val="0"/>
          <c:tx>
            <c:strRef>
              <c:f>Лист1!$B$1</c:f>
              <c:strCache>
                <c:ptCount val="1"/>
                <c:pt idx="0">
                  <c:v>Ряд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tx1">
                        <a:lumMod val="75000"/>
                        <a:lumOff val="25000"/>
                      </a:schemeClr>
                    </a:solidFill>
                    <a:latin typeface="+mn-lt"/>
                    <a:ea typeface="+mn-ea"/>
                    <a:cs typeface="+mn-cs"/>
                  </a:defRPr>
                </a:pPr>
                <a:endParaRPr lang="ru-RU"/>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Лист1!$A$2:$A$6</c:f>
              <c:strCache>
                <c:ptCount val="5"/>
                <c:pt idx="0">
                  <c:v>Fashion Designer</c:v>
                </c:pt>
                <c:pt idx="1">
                  <c:v>Doctor</c:v>
                </c:pt>
                <c:pt idx="2">
                  <c:v>Lawyer</c:v>
                </c:pt>
                <c:pt idx="3">
                  <c:v>Business manager</c:v>
                </c:pt>
                <c:pt idx="4">
                  <c:v>IT specialist</c:v>
                </c:pt>
              </c:strCache>
            </c:strRef>
          </c:cat>
          <c:val>
            <c:numRef>
              <c:f>Лист1!$B$2:$B$6</c:f>
              <c:numCache>
                <c:formatCode>0.0%</c:formatCode>
                <c:ptCount val="5"/>
                <c:pt idx="0">
                  <c:v>4.2000000000000003E-2</c:v>
                </c:pt>
                <c:pt idx="1">
                  <c:v>0.122</c:v>
                </c:pt>
                <c:pt idx="2">
                  <c:v>0.21099999999999999</c:v>
                </c:pt>
                <c:pt idx="3">
                  <c:v>0.30299999999999999</c:v>
                </c:pt>
                <c:pt idx="4">
                  <c:v>0.32200000000000001</c:v>
                </c:pt>
              </c:numCache>
            </c:numRef>
          </c:val>
          <c:extLst>
            <c:ext xmlns:c16="http://schemas.microsoft.com/office/drawing/2014/chart" uri="{C3380CC4-5D6E-409C-BE32-E72D297353CC}">
              <c16:uniqueId val="{00000000-0AC9-43BC-AC53-CCDDCAD19A71}"/>
            </c:ext>
          </c:extLst>
        </c:ser>
        <c:dLbls>
          <c:dLblPos val="outEnd"/>
          <c:showLegendKey val="0"/>
          <c:showVal val="1"/>
          <c:showCatName val="0"/>
          <c:showSerName val="0"/>
          <c:showPercent val="0"/>
          <c:showBubbleSize val="0"/>
        </c:dLbls>
        <c:gapWidth val="182"/>
        <c:axId val="231539072"/>
        <c:axId val="231532408"/>
      </c:barChart>
      <c:catAx>
        <c:axId val="23153907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ru-RU"/>
          </a:p>
        </c:txPr>
        <c:crossAx val="231532408"/>
        <c:crosses val="autoZero"/>
        <c:auto val="1"/>
        <c:lblAlgn val="ctr"/>
        <c:lblOffset val="100"/>
        <c:noMultiLvlLbl val="0"/>
      </c:catAx>
      <c:valAx>
        <c:axId val="231532408"/>
        <c:scaling>
          <c:orientation val="minMax"/>
        </c:scaling>
        <c:delete val="0"/>
        <c:axPos val="b"/>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2315390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ru-RU"/>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Лист1!$B$1</c:f>
              <c:strCache>
                <c:ptCount val="1"/>
                <c:pt idx="0">
                  <c:v>Продажи</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ED3-4AB9-A664-D1C8A21BDA97}"/>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6ED3-4AB9-A664-D1C8A21BDA9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3-B66B-43C0-892A-6C81714CCAA0}"/>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2-B66B-43C0-892A-6C81714CCAA0}"/>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1-B66B-43C0-892A-6C81714CCAA0}"/>
              </c:ext>
            </c:extLst>
          </c:dPt>
          <c:dLbls>
            <c:dLbl>
              <c:idx val="2"/>
              <c:layout>
                <c:manualLayout>
                  <c:x val="1.6893003089803647E-2"/>
                  <c:y val="3.4865143457169519E-2"/>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66B-43C0-892A-6C81714CCAA0}"/>
                </c:ext>
              </c:extLst>
            </c:dLbl>
            <c:dLbl>
              <c:idx val="3"/>
              <c:layout>
                <c:manualLayout>
                  <c:x val="-0.18121291405030068"/>
                  <c:y val="-8.981441901483031E-2"/>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66B-43C0-892A-6C81714CCAA0}"/>
                </c:ext>
              </c:extLst>
            </c:dLbl>
            <c:dLbl>
              <c:idx val="4"/>
              <c:layout>
                <c:manualLayout>
                  <c:x val="-5.971111997076315E-2"/>
                  <c:y val="2.0993487913552149E-2"/>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66B-43C0-892A-6C81714CCAA0}"/>
                </c:ext>
              </c:extLst>
            </c:dLbl>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1">
                        <a:lumMod val="75000"/>
                        <a:lumOff val="25000"/>
                      </a:schemeClr>
                    </a:solidFill>
                    <a:latin typeface="+mn-lt"/>
                    <a:ea typeface="+mn-ea"/>
                    <a:cs typeface="+mn-cs"/>
                  </a:defRPr>
                </a:pPr>
                <a:endParaRPr lang="ru-RU"/>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Лист1!$A$2:$A$6</c:f>
              <c:strCache>
                <c:ptCount val="5"/>
                <c:pt idx="0">
                  <c:v>Fashion Designer</c:v>
                </c:pt>
                <c:pt idx="1">
                  <c:v>Doctor</c:v>
                </c:pt>
                <c:pt idx="2">
                  <c:v>Lawyer</c:v>
                </c:pt>
                <c:pt idx="3">
                  <c:v>Business manager</c:v>
                </c:pt>
                <c:pt idx="4">
                  <c:v>IT specialist</c:v>
                </c:pt>
              </c:strCache>
            </c:strRef>
          </c:cat>
          <c:val>
            <c:numRef>
              <c:f>Лист1!$B$2:$B$6</c:f>
              <c:numCache>
                <c:formatCode>0.0%</c:formatCode>
                <c:ptCount val="5"/>
                <c:pt idx="0">
                  <c:v>4.2000000000000003E-2</c:v>
                </c:pt>
                <c:pt idx="1">
                  <c:v>0.122</c:v>
                </c:pt>
                <c:pt idx="2">
                  <c:v>0.21099999999999999</c:v>
                </c:pt>
                <c:pt idx="3">
                  <c:v>0.30299999999999999</c:v>
                </c:pt>
                <c:pt idx="4">
                  <c:v>0.32200000000000001</c:v>
                </c:pt>
              </c:numCache>
            </c:numRef>
          </c:val>
          <c:extLst>
            <c:ext xmlns:c16="http://schemas.microsoft.com/office/drawing/2014/chart" uri="{C3380CC4-5D6E-409C-BE32-E72D297353CC}">
              <c16:uniqueId val="{00000000-B66B-43C0-892A-6C81714CCAA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ru-RU"/>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ru-RU"/>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extLst>
              <c:ext xmlns:c16="http://schemas.microsoft.com/office/drawing/2014/chart" uri="{C3380CC4-5D6E-409C-BE32-E72D297353CC}">
                <c16:uniqueId val="{00000001-C754-4DFB-A116-DF2FC6298044}"/>
              </c:ext>
            </c:extLst>
          </c:dPt>
          <c:dPt>
            <c:idx val="1"/>
            <c:bubble3D val="0"/>
            <c:spPr>
              <a:pattFill prst="ltUpDiag">
                <a:fgClr>
                  <a:schemeClr val="accent2"/>
                </a:fgClr>
                <a:bgClr>
                  <a:schemeClr val="accent2">
                    <a:lumMod val="20000"/>
                    <a:lumOff val="80000"/>
                  </a:schemeClr>
                </a:bgClr>
              </a:pattFill>
              <a:ln w="19050">
                <a:solidFill>
                  <a:schemeClr val="lt1"/>
                </a:solidFill>
              </a:ln>
              <a:effectLst>
                <a:innerShdw blurRad="114300">
                  <a:schemeClr val="accent2"/>
                </a:innerShdw>
              </a:effectLst>
            </c:spPr>
            <c:extLst>
              <c:ext xmlns:c16="http://schemas.microsoft.com/office/drawing/2014/chart" uri="{C3380CC4-5D6E-409C-BE32-E72D297353CC}">
                <c16:uniqueId val="{00000003-C754-4DFB-A116-DF2FC6298044}"/>
              </c:ext>
            </c:extLst>
          </c:dPt>
          <c:dPt>
            <c:idx val="2"/>
            <c:bubble3D val="0"/>
            <c:spPr>
              <a:pattFill prst="ltUpDiag">
                <a:fgClr>
                  <a:schemeClr val="accent3"/>
                </a:fgClr>
                <a:bgClr>
                  <a:schemeClr val="accent3">
                    <a:lumMod val="20000"/>
                    <a:lumOff val="80000"/>
                  </a:schemeClr>
                </a:bgClr>
              </a:pattFill>
              <a:ln w="19050">
                <a:solidFill>
                  <a:schemeClr val="lt1"/>
                </a:solidFill>
              </a:ln>
              <a:effectLst>
                <a:innerShdw blurRad="114300">
                  <a:schemeClr val="accent3"/>
                </a:innerShdw>
              </a:effectLst>
            </c:spPr>
            <c:extLst>
              <c:ext xmlns:c16="http://schemas.microsoft.com/office/drawing/2014/chart" uri="{C3380CC4-5D6E-409C-BE32-E72D297353CC}">
                <c16:uniqueId val="{00000005-C754-4DFB-A116-DF2FC6298044}"/>
              </c:ext>
            </c:extLst>
          </c:dPt>
          <c:dPt>
            <c:idx val="3"/>
            <c:bubble3D val="0"/>
            <c:spPr>
              <a:pattFill prst="ltUpDiag">
                <a:fgClr>
                  <a:schemeClr val="accent4"/>
                </a:fgClr>
                <a:bgClr>
                  <a:schemeClr val="accent4">
                    <a:lumMod val="20000"/>
                    <a:lumOff val="80000"/>
                  </a:schemeClr>
                </a:bgClr>
              </a:pattFill>
              <a:ln w="19050">
                <a:solidFill>
                  <a:schemeClr val="lt1"/>
                </a:solidFill>
              </a:ln>
              <a:effectLst>
                <a:innerShdw blurRad="114300">
                  <a:schemeClr val="accent4"/>
                </a:innerShdw>
              </a:effectLst>
            </c:spPr>
            <c:extLst>
              <c:ext xmlns:c16="http://schemas.microsoft.com/office/drawing/2014/chart" uri="{C3380CC4-5D6E-409C-BE32-E72D297353CC}">
                <c16:uniqueId val="{00000007-C754-4DFB-A116-DF2FC6298044}"/>
              </c:ext>
            </c:extLst>
          </c:dPt>
          <c:dPt>
            <c:idx val="4"/>
            <c:bubble3D val="0"/>
            <c:spPr>
              <a:pattFill prst="ltUpDiag">
                <a:fgClr>
                  <a:schemeClr val="accent5"/>
                </a:fgClr>
                <a:bgClr>
                  <a:schemeClr val="accent5">
                    <a:lumMod val="20000"/>
                    <a:lumOff val="80000"/>
                  </a:schemeClr>
                </a:bgClr>
              </a:pattFill>
              <a:ln w="19050">
                <a:solidFill>
                  <a:schemeClr val="lt1"/>
                </a:solidFill>
              </a:ln>
              <a:effectLst>
                <a:innerShdw blurRad="114300">
                  <a:schemeClr val="accent5"/>
                </a:innerShdw>
              </a:effectLst>
            </c:spPr>
            <c:extLst>
              <c:ext xmlns:c16="http://schemas.microsoft.com/office/drawing/2014/chart" uri="{C3380CC4-5D6E-409C-BE32-E72D297353CC}">
                <c16:uniqueId val="{00000009-C754-4DFB-A116-DF2FC6298044}"/>
              </c:ext>
            </c:extLst>
          </c:dPt>
          <c:dLbls>
            <c:dLbl>
              <c:idx val="0"/>
              <c:layout>
                <c:manualLayout>
                  <c:x val="0.28624278685901139"/>
                  <c:y val="1.5382075754846944E-3"/>
                </c:manualLayout>
              </c:layout>
              <c:tx>
                <c:rich>
                  <a:bodyPr/>
                  <a:lstStyle/>
                  <a:p>
                    <a:fld id="{6C17E02F-8548-4755-BF99-CFAE017A5900}" type="CATEGORYNAME">
                      <a:rPr lang="en-US"/>
                      <a:pPr/>
                      <a:t>[ИМЯ КАТЕГОРИИ]</a:t>
                    </a:fld>
                    <a:r>
                      <a:rPr lang="en-US"/>
                      <a:t> </a:t>
                    </a:r>
                    <a:fld id="{F3231EE2-CE5D-42AF-8959-BADC93C5633C}" type="PERCENTAGE">
                      <a:rPr lang="en-US" baseline="0"/>
                      <a:pPr/>
                      <a:t>[ПРОЦЕНТ]</a:t>
                    </a:fld>
                    <a:endParaRPr lang="en-US"/>
                  </a:p>
                </c:rich>
              </c:tx>
              <c:dLblPos val="bestFit"/>
              <c:showLegendKey val="0"/>
              <c:showVal val="0"/>
              <c:showCatName val="1"/>
              <c:showSerName val="0"/>
              <c:showPercent val="1"/>
              <c:showBubbleSize val="0"/>
              <c:extLst>
                <c:ext xmlns:c15="http://schemas.microsoft.com/office/drawing/2012/chart" uri="{CE6537A1-D6FC-4f65-9D91-7224C49458BB}">
                  <c15:layout>
                    <c:manualLayout>
                      <c:w val="0.23373050002267812"/>
                      <c:h val="0.23663395398103595"/>
                    </c:manualLayout>
                  </c15:layout>
                  <c15:dlblFieldTable/>
                  <c15:showDataLabelsRange val="0"/>
                </c:ext>
                <c:ext xmlns:c16="http://schemas.microsoft.com/office/drawing/2014/chart" uri="{C3380CC4-5D6E-409C-BE32-E72D297353CC}">
                  <c16:uniqueId val="{00000001-C754-4DFB-A116-DF2FC6298044}"/>
                </c:ext>
              </c:extLst>
            </c:dLbl>
            <c:dLbl>
              <c:idx val="1"/>
              <c:layout>
                <c:manualLayout>
                  <c:x val="0.17970601021628074"/>
                  <c:y val="0.31018518518518512"/>
                </c:manualLayout>
              </c:layout>
              <c:tx>
                <c:rich>
                  <a:bodyPr/>
                  <a:lstStyle/>
                  <a:p>
                    <a:fld id="{461392A1-16CA-4646-88C3-99B01DEBFAF7}" type="CATEGORYNAME">
                      <a:rPr lang="en-US" sz="2800" b="0" i="0" u="none" strike="noStrike" kern="1200" baseline="0" smtClean="0">
                        <a:solidFill>
                          <a:sysClr val="windowText" lastClr="000000"/>
                        </a:solidFill>
                        <a:latin typeface="Times New Roman" panose="02020603050405020304" pitchFamily="18" charset="0"/>
                        <a:cs typeface="Times New Roman" panose="02020603050405020304" pitchFamily="18" charset="0"/>
                      </a:rPr>
                      <a:pPr/>
                      <a:t>[ИМЯ КАТЕГОРИИ]</a:t>
                    </a:fld>
                    <a:r>
                      <a:rPr lang="en-US" sz="2800" b="0" i="0" u="none" strike="noStrike" kern="1200" baseline="0" dirty="0">
                        <a:solidFill>
                          <a:sysClr val="windowText" lastClr="000000"/>
                        </a:solidFill>
                        <a:latin typeface="Times New Roman" panose="02020603050405020304" pitchFamily="18" charset="0"/>
                        <a:cs typeface="Times New Roman" panose="02020603050405020304" pitchFamily="18" charset="0"/>
                      </a:rPr>
                      <a:t> 13%</a:t>
                    </a:r>
                  </a:p>
                </c:rich>
              </c:tx>
              <c:dLblPos val="bestFit"/>
              <c:showLegendKey val="0"/>
              <c:showVal val="0"/>
              <c:showCatName val="1"/>
              <c:showSerName val="0"/>
              <c:showPercent val="1"/>
              <c:showBubbleSize val="0"/>
              <c:extLst>
                <c:ext xmlns:c15="http://schemas.microsoft.com/office/drawing/2012/chart" uri="{CE6537A1-D6FC-4f65-9D91-7224C49458BB}">
                  <c15:layout>
                    <c:manualLayout>
                      <c:w val="0.1959314590077936"/>
                      <c:h val="0.27985383512636286"/>
                    </c:manualLayout>
                  </c15:layout>
                  <c15:dlblFieldTable/>
                  <c15:showDataLabelsRange val="0"/>
                </c:ext>
                <c:ext xmlns:c16="http://schemas.microsoft.com/office/drawing/2014/chart" uri="{C3380CC4-5D6E-409C-BE32-E72D297353CC}">
                  <c16:uniqueId val="{00000003-C754-4DFB-A116-DF2FC6298044}"/>
                </c:ext>
              </c:extLst>
            </c:dLbl>
            <c:dLbl>
              <c:idx val="2"/>
              <c:layout>
                <c:manualLayout>
                  <c:x val="1.1407181862293298E-2"/>
                  <c:y val="0.1866741535752114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715238929010626"/>
                      <c:h val="0.37196237828456208"/>
                    </c:manualLayout>
                  </c15:layout>
                </c:ext>
                <c:ext xmlns:c16="http://schemas.microsoft.com/office/drawing/2014/chart" uri="{C3380CC4-5D6E-409C-BE32-E72D297353CC}">
                  <c16:uniqueId val="{00000005-C754-4DFB-A116-DF2FC6298044}"/>
                </c:ext>
              </c:extLst>
            </c:dLbl>
            <c:dLbl>
              <c:idx val="3"/>
              <c:layout>
                <c:manualLayout>
                  <c:x val="-0.33043156041751709"/>
                  <c:y val="-0.18287412209616424"/>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C754-4DFB-A116-DF2FC6298044}"/>
                </c:ext>
              </c:extLst>
            </c:dLbl>
            <c:dLbl>
              <c:idx val="4"/>
              <c:layout>
                <c:manualLayout>
                  <c:x val="-7.2222222222222229E-2"/>
                  <c:y val="-8.7962962962963007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C754-4DFB-A116-DF2FC6298044}"/>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28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ru-RU"/>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'40 used topics'!$A$202:$A$206</c:f>
              <c:strCache>
                <c:ptCount val="5"/>
                <c:pt idx="0">
                  <c:v>to be more tolerant</c:v>
                </c:pt>
                <c:pt idx="1">
                  <c:v>to widen horizons</c:v>
                </c:pt>
                <c:pt idx="2">
                  <c:v>to solve modern problems</c:v>
                </c:pt>
                <c:pt idx="3">
                  <c:v>to get a better job</c:v>
                </c:pt>
                <c:pt idx="4">
                  <c:v>to learn about the past</c:v>
                </c:pt>
              </c:strCache>
            </c:strRef>
          </c:cat>
          <c:val>
            <c:numRef>
              <c:f>'40 used topics'!$B$202:$B$206</c:f>
              <c:numCache>
                <c:formatCode>0.0%</c:formatCode>
                <c:ptCount val="5"/>
                <c:pt idx="0">
                  <c:v>0.06</c:v>
                </c:pt>
                <c:pt idx="1">
                  <c:v>0.13</c:v>
                </c:pt>
                <c:pt idx="2">
                  <c:v>0.19</c:v>
                </c:pt>
                <c:pt idx="3">
                  <c:v>0.25</c:v>
                </c:pt>
                <c:pt idx="4">
                  <c:v>0.37</c:v>
                </c:pt>
              </c:numCache>
            </c:numRef>
          </c:val>
          <c:extLst>
            <c:ext xmlns:c16="http://schemas.microsoft.com/office/drawing/2014/chart" uri="{C3380CC4-5D6E-409C-BE32-E72D297353CC}">
              <c16:uniqueId val="{0000000A-C754-4DFB-A116-DF2FC6298044}"/>
            </c:ext>
          </c:extLst>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extLst>
              <c:ext xmlns:c16="http://schemas.microsoft.com/office/drawing/2014/chart" uri="{C3380CC4-5D6E-409C-BE32-E72D297353CC}">
                <c16:uniqueId val="{00000001-F09C-45D0-AC90-2516F33C753E}"/>
              </c:ext>
            </c:extLst>
          </c:dPt>
          <c:dPt>
            <c:idx val="1"/>
            <c:bubble3D val="0"/>
            <c:spPr>
              <a:pattFill prst="ltUpDiag">
                <a:fgClr>
                  <a:schemeClr val="accent2"/>
                </a:fgClr>
                <a:bgClr>
                  <a:schemeClr val="accent2">
                    <a:lumMod val="20000"/>
                    <a:lumOff val="80000"/>
                  </a:schemeClr>
                </a:bgClr>
              </a:pattFill>
              <a:ln w="19050">
                <a:solidFill>
                  <a:schemeClr val="lt1"/>
                </a:solidFill>
              </a:ln>
              <a:effectLst>
                <a:innerShdw blurRad="114300">
                  <a:schemeClr val="accent2"/>
                </a:innerShdw>
              </a:effectLst>
            </c:spPr>
            <c:extLst>
              <c:ext xmlns:c16="http://schemas.microsoft.com/office/drawing/2014/chart" uri="{C3380CC4-5D6E-409C-BE32-E72D297353CC}">
                <c16:uniqueId val="{00000003-F09C-45D0-AC90-2516F33C753E}"/>
              </c:ext>
            </c:extLst>
          </c:dPt>
          <c:dPt>
            <c:idx val="2"/>
            <c:bubble3D val="0"/>
            <c:spPr>
              <a:pattFill prst="ltUpDiag">
                <a:fgClr>
                  <a:schemeClr val="accent3"/>
                </a:fgClr>
                <a:bgClr>
                  <a:schemeClr val="accent3">
                    <a:lumMod val="20000"/>
                    <a:lumOff val="80000"/>
                  </a:schemeClr>
                </a:bgClr>
              </a:pattFill>
              <a:ln w="19050">
                <a:solidFill>
                  <a:schemeClr val="lt1"/>
                </a:solidFill>
              </a:ln>
              <a:effectLst>
                <a:innerShdw blurRad="114300">
                  <a:schemeClr val="accent3"/>
                </a:innerShdw>
              </a:effectLst>
            </c:spPr>
            <c:extLst>
              <c:ext xmlns:c16="http://schemas.microsoft.com/office/drawing/2014/chart" uri="{C3380CC4-5D6E-409C-BE32-E72D297353CC}">
                <c16:uniqueId val="{00000005-F09C-45D0-AC90-2516F33C753E}"/>
              </c:ext>
            </c:extLst>
          </c:dPt>
          <c:dPt>
            <c:idx val="3"/>
            <c:bubble3D val="0"/>
            <c:spPr>
              <a:pattFill prst="ltUpDiag">
                <a:fgClr>
                  <a:schemeClr val="accent4"/>
                </a:fgClr>
                <a:bgClr>
                  <a:schemeClr val="accent4">
                    <a:lumMod val="20000"/>
                    <a:lumOff val="80000"/>
                  </a:schemeClr>
                </a:bgClr>
              </a:pattFill>
              <a:ln w="19050">
                <a:solidFill>
                  <a:schemeClr val="lt1"/>
                </a:solidFill>
              </a:ln>
              <a:effectLst>
                <a:innerShdw blurRad="114300">
                  <a:schemeClr val="accent4"/>
                </a:innerShdw>
              </a:effectLst>
            </c:spPr>
            <c:extLst>
              <c:ext xmlns:c16="http://schemas.microsoft.com/office/drawing/2014/chart" uri="{C3380CC4-5D6E-409C-BE32-E72D297353CC}">
                <c16:uniqueId val="{00000007-F09C-45D0-AC90-2516F33C753E}"/>
              </c:ext>
            </c:extLst>
          </c:dPt>
          <c:dPt>
            <c:idx val="4"/>
            <c:bubble3D val="0"/>
            <c:spPr>
              <a:pattFill prst="ltUpDiag">
                <a:fgClr>
                  <a:schemeClr val="accent5"/>
                </a:fgClr>
                <a:bgClr>
                  <a:schemeClr val="accent5">
                    <a:lumMod val="20000"/>
                    <a:lumOff val="80000"/>
                  </a:schemeClr>
                </a:bgClr>
              </a:pattFill>
              <a:ln w="19050">
                <a:solidFill>
                  <a:schemeClr val="lt1"/>
                </a:solidFill>
              </a:ln>
              <a:effectLst>
                <a:innerShdw blurRad="114300">
                  <a:schemeClr val="accent5"/>
                </a:innerShdw>
              </a:effectLst>
            </c:spPr>
            <c:extLst>
              <c:ext xmlns:c16="http://schemas.microsoft.com/office/drawing/2014/chart" uri="{C3380CC4-5D6E-409C-BE32-E72D297353CC}">
                <c16:uniqueId val="{00000009-F09C-45D0-AC90-2516F33C753E}"/>
              </c:ext>
            </c:extLst>
          </c:dPt>
          <c:dLbls>
            <c:dLbl>
              <c:idx val="0"/>
              <c:layout>
                <c:manualLayout>
                  <c:x val="0.23478528355820613"/>
                  <c:y val="1.5758930520963076E-2"/>
                </c:manualLayout>
              </c:layout>
              <c:tx>
                <c:rich>
                  <a:bodyPr/>
                  <a:lstStyle/>
                  <a:p>
                    <a:fld id="{6C17E02F-8548-4755-BF99-CFAE017A5900}" type="CATEGORYNAME">
                      <a:rPr lang="en-US"/>
                      <a:pPr/>
                      <a:t>[ИМЯ КАТЕГОРИИ]</a:t>
                    </a:fld>
                    <a:r>
                      <a:rPr lang="en-US"/>
                      <a:t> </a:t>
                    </a:r>
                    <a:fld id="{F3231EE2-CE5D-42AF-8959-BADC93C5633C}" type="PERCENTAGE">
                      <a:rPr lang="en-US" baseline="0"/>
                      <a:pPr/>
                      <a:t>[ПРОЦЕНТ]</a:t>
                    </a:fld>
                    <a:endParaRPr lang="en-US"/>
                  </a:p>
                </c:rich>
              </c:tx>
              <c:dLblPos val="bestFit"/>
              <c:showLegendKey val="0"/>
              <c:showVal val="0"/>
              <c:showCatName val="1"/>
              <c:showSerName val="0"/>
              <c:showPercent val="1"/>
              <c:showBubbleSize val="0"/>
              <c:extLst>
                <c:ext xmlns:c15="http://schemas.microsoft.com/office/drawing/2012/chart" uri="{CE6537A1-D6FC-4f65-9D91-7224C49458BB}">
                  <c15:layout>
                    <c:manualLayout>
                      <c:w val="0.35086659907697082"/>
                      <c:h val="0.23663384481476071"/>
                    </c:manualLayout>
                  </c15:layout>
                  <c15:dlblFieldTable/>
                  <c15:showDataLabelsRange val="0"/>
                </c:ext>
                <c:ext xmlns:c16="http://schemas.microsoft.com/office/drawing/2014/chart" uri="{C3380CC4-5D6E-409C-BE32-E72D297353CC}">
                  <c16:uniqueId val="{00000001-F09C-45D0-AC90-2516F33C753E}"/>
                </c:ext>
              </c:extLst>
            </c:dLbl>
            <c:dLbl>
              <c:idx val="1"/>
              <c:layout>
                <c:manualLayout>
                  <c:x val="0.12912986653372377"/>
                  <c:y val="0.28174376710158328"/>
                </c:manualLayout>
              </c:layout>
              <c:tx>
                <c:rich>
                  <a:bodyPr/>
                  <a:lstStyle/>
                  <a:p>
                    <a:fld id="{461392A1-16CA-4646-88C3-99B01DEBFAF7}" type="CATEGORYNAME">
                      <a:rPr lang="en-US" sz="2400" b="0" i="0" u="none" strike="noStrike" kern="1200" baseline="0" smtClean="0">
                        <a:solidFill>
                          <a:sysClr val="windowText" lastClr="000000"/>
                        </a:solidFill>
                        <a:latin typeface="Times New Roman" panose="02020603050405020304" pitchFamily="18" charset="0"/>
                        <a:cs typeface="Times New Roman" panose="02020603050405020304" pitchFamily="18" charset="0"/>
                      </a:rPr>
                      <a:pPr/>
                      <a:t>[ИМЯ КАТЕГОРИИ]</a:t>
                    </a:fld>
                    <a:r>
                      <a:rPr lang="en-US" sz="2400" b="0" i="0" u="none" strike="noStrike" kern="1200" baseline="0" dirty="0">
                        <a:solidFill>
                          <a:sysClr val="windowText" lastClr="000000"/>
                        </a:solidFill>
                        <a:latin typeface="Times New Roman" panose="02020603050405020304" pitchFamily="18" charset="0"/>
                        <a:cs typeface="Times New Roman" panose="02020603050405020304" pitchFamily="18" charset="0"/>
                      </a:rPr>
                      <a:t> 13%</a:t>
                    </a:r>
                  </a:p>
                </c:rich>
              </c:tx>
              <c:dLblPos val="bestFit"/>
              <c:showLegendKey val="0"/>
              <c:showVal val="0"/>
              <c:showCatName val="1"/>
              <c:showSerName val="0"/>
              <c:showPercent val="1"/>
              <c:showBubbleSize val="0"/>
              <c:extLst>
                <c:ext xmlns:c15="http://schemas.microsoft.com/office/drawing/2012/chart" uri="{CE6537A1-D6FC-4f65-9D91-7224C49458BB}">
                  <c15:layout>
                    <c:manualLayout>
                      <c:w val="0.32950380052258732"/>
                      <c:h val="0.27985365840913612"/>
                    </c:manualLayout>
                  </c15:layout>
                  <c15:dlblFieldTable/>
                  <c15:showDataLabelsRange val="0"/>
                </c:ext>
                <c:ext xmlns:c16="http://schemas.microsoft.com/office/drawing/2014/chart" uri="{C3380CC4-5D6E-409C-BE32-E72D297353CC}">
                  <c16:uniqueId val="{00000003-F09C-45D0-AC90-2516F33C753E}"/>
                </c:ext>
              </c:extLst>
            </c:dLbl>
            <c:dLbl>
              <c:idx val="2"/>
              <c:layout>
                <c:manualLayout>
                  <c:x val="-1.3706757695523299E-3"/>
                  <c:y val="0.1850219492855606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43424729744333312"/>
                      <c:h val="0.37196242374214966"/>
                    </c:manualLayout>
                  </c15:layout>
                </c:ext>
                <c:ext xmlns:c16="http://schemas.microsoft.com/office/drawing/2014/chart" uri="{C3380CC4-5D6E-409C-BE32-E72D297353CC}">
                  <c16:uniqueId val="{00000005-F09C-45D0-AC90-2516F33C753E}"/>
                </c:ext>
              </c:extLst>
            </c:dLbl>
            <c:dLbl>
              <c:idx val="3"/>
              <c:layout>
                <c:manualLayout>
                  <c:x val="-0.24545426297671291"/>
                  <c:y val="-3.469531525184924E-2"/>
                </c:manualLayout>
              </c:layout>
              <c:tx>
                <c:rich>
                  <a:bodyPr/>
                  <a:lstStyle/>
                  <a:p>
                    <a:fld id="{D875242B-F115-4EA6-B906-A1C14FBCD173}" type="CATEGORYNAME">
                      <a:rPr lang="en-US" smtClean="0"/>
                      <a:pPr/>
                      <a:t>[ИМЯ КАТЕГОРИИ]</a:t>
                    </a:fld>
                    <a:r>
                      <a:rPr lang="en-US" dirty="0"/>
                      <a:t> </a:t>
                    </a:r>
                    <a:fld id="{44391C28-2465-4E17-8974-EF6BD5F30A4E}" type="PERCENTAGE">
                      <a:rPr lang="en-US" baseline="0" smtClean="0"/>
                      <a:pPr/>
                      <a:t>[ПРОЦЕНТ]</a:t>
                    </a:fld>
                    <a:endParaRPr lang="en-US" dirty="0"/>
                  </a:p>
                </c:rich>
              </c:tx>
              <c:dLblPos val="bestFit"/>
              <c:showLegendKey val="0"/>
              <c:showVal val="0"/>
              <c:showCatName val="1"/>
              <c:showSerName val="0"/>
              <c:showPercent val="1"/>
              <c:showBubbleSize val="0"/>
              <c:extLst>
                <c:ext xmlns:c15="http://schemas.microsoft.com/office/drawing/2012/chart" uri="{CE6537A1-D6FC-4f65-9D91-7224C49458BB}">
                  <c15:layout>
                    <c:manualLayout>
                      <c:w val="0.44202194566114755"/>
                      <c:h val="0.39331438917176909"/>
                    </c:manualLayout>
                  </c15:layout>
                  <c15:dlblFieldTable/>
                  <c15:showDataLabelsRange val="0"/>
                </c:ext>
                <c:ext xmlns:c16="http://schemas.microsoft.com/office/drawing/2014/chart" uri="{C3380CC4-5D6E-409C-BE32-E72D297353CC}">
                  <c16:uniqueId val="{00000007-F09C-45D0-AC90-2516F33C753E}"/>
                </c:ext>
              </c:extLst>
            </c:dLbl>
            <c:dLbl>
              <c:idx val="4"/>
              <c:layout>
                <c:manualLayout>
                  <c:x val="-2.8926355004291037E-2"/>
                  <c:y val="-7.5739462102835498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7512676366645697"/>
                      <c:h val="0.37005297455108987"/>
                    </c:manualLayout>
                  </c15:layout>
                </c:ext>
                <c:ext xmlns:c16="http://schemas.microsoft.com/office/drawing/2014/chart" uri="{C3380CC4-5D6E-409C-BE32-E72D297353CC}">
                  <c16:uniqueId val="{00000009-F09C-45D0-AC90-2516F33C753E}"/>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2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ru-RU"/>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'40 used topics'!$A$202:$A$206</c:f>
              <c:strCache>
                <c:ptCount val="5"/>
                <c:pt idx="0">
                  <c:v>to be more tolerant</c:v>
                </c:pt>
                <c:pt idx="1">
                  <c:v>to widen horizons</c:v>
                </c:pt>
                <c:pt idx="2">
                  <c:v>to solve modern problems</c:v>
                </c:pt>
                <c:pt idx="3">
                  <c:v>to get a better job</c:v>
                </c:pt>
                <c:pt idx="4">
                  <c:v>to learn about the past</c:v>
                </c:pt>
              </c:strCache>
            </c:strRef>
          </c:cat>
          <c:val>
            <c:numRef>
              <c:f>'40 used topics'!$B$202:$B$206</c:f>
              <c:numCache>
                <c:formatCode>0.0%</c:formatCode>
                <c:ptCount val="5"/>
                <c:pt idx="0">
                  <c:v>0.06</c:v>
                </c:pt>
                <c:pt idx="1">
                  <c:v>0.13</c:v>
                </c:pt>
                <c:pt idx="2">
                  <c:v>0.19</c:v>
                </c:pt>
                <c:pt idx="3">
                  <c:v>0.25</c:v>
                </c:pt>
                <c:pt idx="4">
                  <c:v>0.37</c:v>
                </c:pt>
              </c:numCache>
            </c:numRef>
          </c:val>
          <c:extLst>
            <c:ext xmlns:c16="http://schemas.microsoft.com/office/drawing/2014/chart" uri="{C3380CC4-5D6E-409C-BE32-E72D297353CC}">
              <c16:uniqueId val="{0000000A-F09C-45D0-AC90-2516F33C753E}"/>
            </c:ext>
          </c:extLst>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extLst>
              <c:ext xmlns:c16="http://schemas.microsoft.com/office/drawing/2014/chart" uri="{C3380CC4-5D6E-409C-BE32-E72D297353CC}">
                <c16:uniqueId val="{00000001-2FC7-4049-83B3-B8635C2EDEA3}"/>
              </c:ext>
            </c:extLst>
          </c:dPt>
          <c:dPt>
            <c:idx val="1"/>
            <c:bubble3D val="0"/>
            <c:spPr>
              <a:pattFill prst="ltUpDiag">
                <a:fgClr>
                  <a:schemeClr val="accent2"/>
                </a:fgClr>
                <a:bgClr>
                  <a:schemeClr val="accent2">
                    <a:lumMod val="20000"/>
                    <a:lumOff val="80000"/>
                  </a:schemeClr>
                </a:bgClr>
              </a:pattFill>
              <a:ln w="19050">
                <a:solidFill>
                  <a:schemeClr val="lt1"/>
                </a:solidFill>
              </a:ln>
              <a:effectLst>
                <a:innerShdw blurRad="114300">
                  <a:schemeClr val="accent2"/>
                </a:innerShdw>
              </a:effectLst>
            </c:spPr>
            <c:extLst>
              <c:ext xmlns:c16="http://schemas.microsoft.com/office/drawing/2014/chart" uri="{C3380CC4-5D6E-409C-BE32-E72D297353CC}">
                <c16:uniqueId val="{00000003-2FC7-4049-83B3-B8635C2EDEA3}"/>
              </c:ext>
            </c:extLst>
          </c:dPt>
          <c:dPt>
            <c:idx val="2"/>
            <c:bubble3D val="0"/>
            <c:spPr>
              <a:pattFill prst="ltUpDiag">
                <a:fgClr>
                  <a:schemeClr val="accent3"/>
                </a:fgClr>
                <a:bgClr>
                  <a:schemeClr val="accent3">
                    <a:lumMod val="20000"/>
                    <a:lumOff val="80000"/>
                  </a:schemeClr>
                </a:bgClr>
              </a:pattFill>
              <a:ln w="19050">
                <a:solidFill>
                  <a:schemeClr val="lt1"/>
                </a:solidFill>
              </a:ln>
              <a:effectLst>
                <a:innerShdw blurRad="114300">
                  <a:schemeClr val="accent3"/>
                </a:innerShdw>
              </a:effectLst>
            </c:spPr>
            <c:extLst>
              <c:ext xmlns:c16="http://schemas.microsoft.com/office/drawing/2014/chart" uri="{C3380CC4-5D6E-409C-BE32-E72D297353CC}">
                <c16:uniqueId val="{00000005-2FC7-4049-83B3-B8635C2EDEA3}"/>
              </c:ext>
            </c:extLst>
          </c:dPt>
          <c:dPt>
            <c:idx val="3"/>
            <c:bubble3D val="0"/>
            <c:spPr>
              <a:pattFill prst="ltUpDiag">
                <a:fgClr>
                  <a:schemeClr val="accent4"/>
                </a:fgClr>
                <a:bgClr>
                  <a:schemeClr val="accent4">
                    <a:lumMod val="20000"/>
                    <a:lumOff val="80000"/>
                  </a:schemeClr>
                </a:bgClr>
              </a:pattFill>
              <a:ln w="19050">
                <a:solidFill>
                  <a:schemeClr val="lt1"/>
                </a:solidFill>
              </a:ln>
              <a:effectLst>
                <a:innerShdw blurRad="114300">
                  <a:schemeClr val="accent4"/>
                </a:innerShdw>
              </a:effectLst>
            </c:spPr>
            <c:extLst>
              <c:ext xmlns:c16="http://schemas.microsoft.com/office/drawing/2014/chart" uri="{C3380CC4-5D6E-409C-BE32-E72D297353CC}">
                <c16:uniqueId val="{00000007-2FC7-4049-83B3-B8635C2EDEA3}"/>
              </c:ext>
            </c:extLst>
          </c:dPt>
          <c:dPt>
            <c:idx val="4"/>
            <c:bubble3D val="0"/>
            <c:spPr>
              <a:pattFill prst="ltUpDiag">
                <a:fgClr>
                  <a:schemeClr val="accent5"/>
                </a:fgClr>
                <a:bgClr>
                  <a:schemeClr val="accent5">
                    <a:lumMod val="20000"/>
                    <a:lumOff val="80000"/>
                  </a:schemeClr>
                </a:bgClr>
              </a:pattFill>
              <a:ln w="19050">
                <a:solidFill>
                  <a:schemeClr val="lt1"/>
                </a:solidFill>
              </a:ln>
              <a:effectLst>
                <a:innerShdw blurRad="114300">
                  <a:schemeClr val="accent5"/>
                </a:innerShdw>
              </a:effectLst>
            </c:spPr>
            <c:extLst>
              <c:ext xmlns:c16="http://schemas.microsoft.com/office/drawing/2014/chart" uri="{C3380CC4-5D6E-409C-BE32-E72D297353CC}">
                <c16:uniqueId val="{00000009-2FC7-4049-83B3-B8635C2EDEA3}"/>
              </c:ext>
            </c:extLst>
          </c:dPt>
          <c:dLbls>
            <c:dLbl>
              <c:idx val="0"/>
              <c:layout>
                <c:manualLayout>
                  <c:x val="0.29397162610513394"/>
                  <c:y val="3.3779066113990605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078721017202691"/>
                      <c:h val="0.19139007650110434"/>
                    </c:manualLayout>
                  </c15:layout>
                </c:ext>
                <c:ext xmlns:c16="http://schemas.microsoft.com/office/drawing/2014/chart" uri="{C3380CC4-5D6E-409C-BE32-E72D297353CC}">
                  <c16:uniqueId val="{00000001-2FC7-4049-83B3-B8635C2EDEA3}"/>
                </c:ext>
              </c:extLst>
            </c:dLbl>
            <c:dLbl>
              <c:idx val="1"/>
              <c:layout>
                <c:manualLayout>
                  <c:x val="0.1324554590261395"/>
                  <c:y val="0.37209542506173388"/>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2FC7-4049-83B3-B8635C2EDEA3}"/>
                </c:ext>
              </c:extLst>
            </c:dLbl>
            <c:dLbl>
              <c:idx val="2"/>
              <c:layout>
                <c:manualLayout>
                  <c:x val="6.5239547288911534E-3"/>
                  <c:y val="0.30242228283763939"/>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2FC7-4049-83B3-B8635C2EDEA3}"/>
                </c:ext>
              </c:extLst>
            </c:dLbl>
            <c:dLbl>
              <c:idx val="3"/>
              <c:layout>
                <c:manualLayout>
                  <c:x val="-0.4979988731834793"/>
                  <c:y val="-2.0367851672337373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9168002279445809"/>
                      <c:h val="0.19684472512077786"/>
                    </c:manualLayout>
                  </c15:layout>
                </c:ext>
                <c:ext xmlns:c16="http://schemas.microsoft.com/office/drawing/2014/chart" uri="{C3380CC4-5D6E-409C-BE32-E72D297353CC}">
                  <c16:uniqueId val="{00000007-2FC7-4049-83B3-B8635C2EDEA3}"/>
                </c:ext>
              </c:extLst>
            </c:dLbl>
            <c:dLbl>
              <c:idx val="4"/>
              <c:layout>
                <c:manualLayout>
                  <c:x val="-9.7859320933367314E-2"/>
                  <c:y val="1.5200087609953783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18155292725225411"/>
                      <c:h val="0.19684472512077786"/>
                    </c:manualLayout>
                  </c15:layout>
                </c:ext>
                <c:ext xmlns:c16="http://schemas.microsoft.com/office/drawing/2014/chart" uri="{C3380CC4-5D6E-409C-BE32-E72D297353CC}">
                  <c16:uniqueId val="{00000009-2FC7-4049-83B3-B8635C2EDEA3}"/>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2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ru-RU"/>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'40 used topics'!$A$223:$A$227</c:f>
              <c:strCache>
                <c:ptCount val="5"/>
                <c:pt idx="0">
                  <c:v>Eating tasty food</c:v>
                </c:pt>
                <c:pt idx="1">
                  <c:v>Walking in the open air</c:v>
                </c:pt>
                <c:pt idx="2">
                  <c:v>Sleeping</c:v>
                </c:pt>
                <c:pt idx="3">
                  <c:v>Spending time with friends</c:v>
                </c:pt>
                <c:pt idx="4">
                  <c:v>Having a hobby</c:v>
                </c:pt>
              </c:strCache>
            </c:strRef>
          </c:cat>
          <c:val>
            <c:numRef>
              <c:f>'40 used topics'!$B$223:$B$227</c:f>
              <c:numCache>
                <c:formatCode>General</c:formatCode>
                <c:ptCount val="5"/>
                <c:pt idx="0">
                  <c:v>5</c:v>
                </c:pt>
                <c:pt idx="1">
                  <c:v>11</c:v>
                </c:pt>
                <c:pt idx="2">
                  <c:v>15</c:v>
                </c:pt>
                <c:pt idx="3">
                  <c:v>31</c:v>
                </c:pt>
                <c:pt idx="4">
                  <c:v>38</c:v>
                </c:pt>
              </c:numCache>
            </c:numRef>
          </c:val>
          <c:extLst>
            <c:ext xmlns:c16="http://schemas.microsoft.com/office/drawing/2014/chart" uri="{C3380CC4-5D6E-409C-BE32-E72D297353CC}">
              <c16:uniqueId val="{0000000A-2FC7-4049-83B3-B8635C2EDEA3}"/>
            </c:ext>
          </c:extLst>
        </c:ser>
        <c:dLbls>
          <c:showLegendKey val="0"/>
          <c:showVal val="0"/>
          <c:showCatName val="0"/>
          <c:showSerName val="0"/>
          <c:showPercent val="0"/>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ru-RU"/>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2977207812258763"/>
          <c:y val="0"/>
          <c:w val="0.30001476377952757"/>
          <c:h val="0.91616604486133213"/>
        </c:manualLayout>
      </c:layout>
      <c:pieChart>
        <c:varyColors val="1"/>
        <c:ser>
          <c:idx val="0"/>
          <c:order val="0"/>
          <c:tx>
            <c:strRef>
              <c:f>Лист1!$B$1</c:f>
              <c:strCache>
                <c:ptCount val="1"/>
                <c:pt idx="0">
                  <c:v>Столбец1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E17-4706-ABEF-FDC4C0C2320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AE17-4706-ABEF-FDC4C0C2320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E17-4706-ABEF-FDC4C0C2320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E17-4706-ABEF-FDC4C0C2320A}"/>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AE17-4706-ABEF-FDC4C0C2320A}"/>
              </c:ext>
            </c:extLst>
          </c:dPt>
          <c:dLbls>
            <c:dLbl>
              <c:idx val="0"/>
              <c:layout>
                <c:manualLayout>
                  <c:x val="5.4337029102979773E-2"/>
                  <c:y val="0.54999376770421382"/>
                </c:manualLayout>
              </c:layout>
              <c:spPr>
                <a:solidFill>
                  <a:prstClr val="white"/>
                </a:solidFill>
                <a:ln>
                  <a:solidFill>
                    <a:prstClr val="black">
                      <a:lumMod val="25000"/>
                      <a:lumOff val="75000"/>
                    </a:prstClr>
                  </a:solidFill>
                </a:ln>
                <a:effectLst/>
              </c:spPr>
              <c:txPr>
                <a:bodyPr rot="0" spcFirstLastPara="1" vertOverflow="clip" horzOverflow="clip" vert="horz" wrap="square" lIns="38100" tIns="19050" rIns="38100" bIns="19050" anchor="ctr" anchorCtr="1">
                  <a:noAutofit/>
                </a:bodyPr>
                <a:lstStyle/>
                <a:p>
                  <a:pPr>
                    <a:defRPr sz="2400" b="0" i="0" u="none" strike="noStrike" kern="1200" baseline="0">
                      <a:solidFill>
                        <a:schemeClr val="dk1">
                          <a:lumMod val="65000"/>
                          <a:lumOff val="35000"/>
                        </a:schemeClr>
                      </a:solidFill>
                      <a:latin typeface="Times New Roman" panose="02020603050405020304" pitchFamily="18" charset="0"/>
                      <a:ea typeface="+mn-ea"/>
                      <a:cs typeface="Times New Roman" panose="02020603050405020304" pitchFamily="18" charset="0"/>
                    </a:defRPr>
                  </a:pPr>
                  <a:endParaRPr lang="ru-RU"/>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29788405125829853"/>
                      <c:h val="0.31294346173237786"/>
                    </c:manualLayout>
                  </c15:layout>
                </c:ext>
                <c:ext xmlns:c16="http://schemas.microsoft.com/office/drawing/2014/chart" uri="{C3380CC4-5D6E-409C-BE32-E72D297353CC}">
                  <c16:uniqueId val="{00000001-AE17-4706-ABEF-FDC4C0C2320A}"/>
                </c:ext>
              </c:extLst>
            </c:dLbl>
            <c:dLbl>
              <c:idx val="2"/>
              <c:layout>
                <c:manualLayout>
                  <c:x val="-0.12806367724255058"/>
                  <c:y val="0.22624018138931387"/>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18508317894086768"/>
                      <c:h val="0.21989248626758562"/>
                    </c:manualLayout>
                  </c15:layout>
                </c:ext>
                <c:ext xmlns:c16="http://schemas.microsoft.com/office/drawing/2014/chart" uri="{C3380CC4-5D6E-409C-BE32-E72D297353CC}">
                  <c16:uniqueId val="{00000005-AE17-4706-ABEF-FDC4C0C2320A}"/>
                </c:ext>
              </c:extLst>
            </c:dLbl>
            <c:dLbl>
              <c:idx val="3"/>
              <c:layout>
                <c:manualLayout>
                  <c:x val="-0.18085736066079974"/>
                  <c:y val="1.8704701716851912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AE17-4706-ABEF-FDC4C0C2320A}"/>
                </c:ext>
              </c:extLst>
            </c:dLbl>
            <c:dLbl>
              <c:idx val="4"/>
              <c:layout>
                <c:manualLayout>
                  <c:x val="0.43933823529411753"/>
                  <c:y val="-1.25347233170075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191253666821059"/>
                      <c:h val="0.39850978882978111"/>
                    </c:manualLayout>
                  </c15:layout>
                </c:ext>
                <c:ext xmlns:c16="http://schemas.microsoft.com/office/drawing/2014/chart" uri="{C3380CC4-5D6E-409C-BE32-E72D297353CC}">
                  <c16:uniqueId val="{00000009-AE17-4706-ABEF-FDC4C0C2320A}"/>
                </c:ext>
              </c:extLst>
            </c:dLbl>
            <c:spPr>
              <a:solidFill>
                <a:prstClr val="white"/>
              </a:solidFill>
              <a:ln>
                <a:solidFill>
                  <a:prstClr val="black">
                    <a:lumMod val="25000"/>
                    <a:lumOff val="75000"/>
                  </a:prstClr>
                </a:solidFill>
              </a:ln>
              <a:effectLst/>
            </c:spPr>
            <c:txPr>
              <a:bodyPr rot="0" spcFirstLastPara="1" vertOverflow="clip" horzOverflow="clip" vert="horz" wrap="square" lIns="38100" tIns="19050" rIns="38100" bIns="19050" anchor="ctr" anchorCtr="1">
                <a:spAutoFit/>
              </a:bodyPr>
              <a:lstStyle/>
              <a:p>
                <a:pPr>
                  <a:defRPr sz="2400" b="0" i="0" u="none" strike="noStrike" kern="1200" baseline="0">
                    <a:solidFill>
                      <a:schemeClr val="dk1">
                        <a:lumMod val="65000"/>
                        <a:lumOff val="35000"/>
                      </a:schemeClr>
                    </a:solidFill>
                    <a:latin typeface="Times New Roman" panose="02020603050405020304" pitchFamily="18" charset="0"/>
                    <a:ea typeface="+mn-ea"/>
                    <a:cs typeface="Times New Roman" panose="02020603050405020304" pitchFamily="18" charset="0"/>
                  </a:defRPr>
                </a:pPr>
                <a:endParaRPr lang="ru-RU"/>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Лист1!$A$2:$A$6</c:f>
              <c:strCache>
                <c:ptCount val="5"/>
                <c:pt idx="0">
                  <c:v>Smartwatches</c:v>
                </c:pt>
                <c:pt idx="1">
                  <c:v>Fitness trackers</c:v>
                </c:pt>
                <c:pt idx="2">
                  <c:v>Fitbits</c:v>
                </c:pt>
                <c:pt idx="3">
                  <c:v>Body-mounted sensors</c:v>
                </c:pt>
                <c:pt idx="4">
                  <c:v>VR (Virtual Reality) headsets</c:v>
                </c:pt>
              </c:strCache>
            </c:strRef>
          </c:cat>
          <c:val>
            <c:numRef>
              <c:f>Лист1!$B$2:$B$6</c:f>
              <c:numCache>
                <c:formatCode>General</c:formatCode>
                <c:ptCount val="5"/>
                <c:pt idx="0">
                  <c:v>35</c:v>
                </c:pt>
                <c:pt idx="1">
                  <c:v>28</c:v>
                </c:pt>
                <c:pt idx="2">
                  <c:v>20</c:v>
                </c:pt>
                <c:pt idx="3">
                  <c:v>10</c:v>
                </c:pt>
                <c:pt idx="4">
                  <c:v>7</c:v>
                </c:pt>
              </c:numCache>
            </c:numRef>
          </c:val>
          <c:extLst>
            <c:ext xmlns:c16="http://schemas.microsoft.com/office/drawing/2014/chart" uri="{C3380CC4-5D6E-409C-BE32-E72D297353CC}">
              <c16:uniqueId val="{0000000A-AE17-4706-ABEF-FDC4C0C2320A}"/>
            </c:ext>
          </c:extLst>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2">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
  <cs:dataPoint3D>
    <cs:lnRef idx="0"/>
    <cs:fillRef idx="0">
      <cs:styleClr val="auto"/>
    </cs:fillRef>
    <cs:effectRef idx="0"/>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52">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
  <cs:dataPoint3D>
    <cs:lnRef idx="0"/>
    <cs:fillRef idx="0">
      <cs:styleClr val="auto"/>
    </cs:fillRef>
    <cs:effectRef idx="0"/>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52">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
  <cs:dataPoint3D>
    <cs:lnRef idx="0"/>
    <cs:fillRef idx="0">
      <cs:styleClr val="auto"/>
    </cs:fillRef>
    <cs:effectRef idx="0"/>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4324244" cy="344091"/>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5652472" y="0"/>
            <a:ext cx="4324244" cy="344091"/>
          </a:xfrm>
          <a:prstGeom prst="rect">
            <a:avLst/>
          </a:prstGeom>
        </p:spPr>
        <p:txBody>
          <a:bodyPr vert="horz" lIns="91440" tIns="45720" rIns="91440" bIns="45720" rtlCol="0"/>
          <a:lstStyle>
            <a:lvl1pPr algn="r">
              <a:defRPr sz="1200"/>
            </a:lvl1pPr>
          </a:lstStyle>
          <a:p>
            <a:fld id="{4BB7CFE4-60AF-4CCE-BD66-D596A0773A5F}" type="datetimeFigureOut">
              <a:rPr lang="ru-RU" smtClean="0"/>
              <a:t>24.03.2024</a:t>
            </a:fld>
            <a:endParaRPr lang="ru-RU"/>
          </a:p>
        </p:txBody>
      </p:sp>
      <p:sp>
        <p:nvSpPr>
          <p:cNvPr id="4" name="Нижний колонтитул 3"/>
          <p:cNvSpPr>
            <a:spLocks noGrp="1"/>
          </p:cNvSpPr>
          <p:nvPr>
            <p:ph type="ftr" sz="quarter" idx="2"/>
          </p:nvPr>
        </p:nvSpPr>
        <p:spPr>
          <a:xfrm>
            <a:off x="0" y="6513910"/>
            <a:ext cx="4324244" cy="34409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5652472" y="6513910"/>
            <a:ext cx="4324244" cy="344090"/>
          </a:xfrm>
          <a:prstGeom prst="rect">
            <a:avLst/>
          </a:prstGeom>
        </p:spPr>
        <p:txBody>
          <a:bodyPr vert="horz" lIns="91440" tIns="45720" rIns="91440" bIns="45720" rtlCol="0" anchor="b"/>
          <a:lstStyle>
            <a:lvl1pPr algn="r">
              <a:defRPr sz="1200"/>
            </a:lvl1pPr>
          </a:lstStyle>
          <a:p>
            <a:fld id="{BF103BC5-1EAA-44F2-B2C7-0685568980E9}" type="slidenum">
              <a:rPr lang="ru-RU" smtClean="0"/>
              <a:t>‹#›</a:t>
            </a:fld>
            <a:endParaRPr lang="ru-RU"/>
          </a:p>
        </p:txBody>
      </p:sp>
    </p:spTree>
    <p:extLst>
      <p:ext uri="{BB962C8B-B14F-4D97-AF65-F5344CB8AC3E}">
        <p14:creationId xmlns:p14="http://schemas.microsoft.com/office/powerpoint/2010/main" val="30277369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4324244" cy="343664"/>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5652472" y="0"/>
            <a:ext cx="4324244" cy="343664"/>
          </a:xfrm>
          <a:prstGeom prst="rect">
            <a:avLst/>
          </a:prstGeom>
        </p:spPr>
        <p:txBody>
          <a:bodyPr vert="horz" lIns="91440" tIns="45720" rIns="91440" bIns="45720" rtlCol="0"/>
          <a:lstStyle>
            <a:lvl1pPr algn="r">
              <a:defRPr sz="1200"/>
            </a:lvl1pPr>
          </a:lstStyle>
          <a:p>
            <a:fld id="{D26392F4-FADE-4929-A6E3-5643BF561169}" type="datetimeFigureOut">
              <a:rPr lang="ru-RU" smtClean="0"/>
              <a:t>24.03.2024</a:t>
            </a:fld>
            <a:endParaRPr lang="ru-RU"/>
          </a:p>
        </p:txBody>
      </p:sp>
      <p:sp>
        <p:nvSpPr>
          <p:cNvPr id="4" name="Образ слайда 3"/>
          <p:cNvSpPr>
            <a:spLocks noGrp="1" noRot="1" noChangeAspect="1"/>
          </p:cNvSpPr>
          <p:nvPr>
            <p:ph type="sldImg" idx="2"/>
          </p:nvPr>
        </p:nvSpPr>
        <p:spPr>
          <a:xfrm>
            <a:off x="2932113" y="857250"/>
            <a:ext cx="4114800" cy="2314575"/>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997903" y="3300263"/>
            <a:ext cx="7983220" cy="2700214"/>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6514337"/>
            <a:ext cx="4324244" cy="343663"/>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5652472" y="6514337"/>
            <a:ext cx="4324244" cy="343663"/>
          </a:xfrm>
          <a:prstGeom prst="rect">
            <a:avLst/>
          </a:prstGeom>
        </p:spPr>
        <p:txBody>
          <a:bodyPr vert="horz" lIns="91440" tIns="45720" rIns="91440" bIns="45720" rtlCol="0" anchor="b"/>
          <a:lstStyle>
            <a:lvl1pPr algn="r">
              <a:defRPr sz="1200"/>
            </a:lvl1pPr>
          </a:lstStyle>
          <a:p>
            <a:fld id="{69A7E1DF-C2B2-4D8E-A13F-086CA4B114D3}" type="slidenum">
              <a:rPr lang="ru-RU" smtClean="0"/>
              <a:t>‹#›</a:t>
            </a:fld>
            <a:endParaRPr lang="ru-RU"/>
          </a:p>
        </p:txBody>
      </p:sp>
    </p:spTree>
    <p:extLst>
      <p:ext uri="{BB962C8B-B14F-4D97-AF65-F5344CB8AC3E}">
        <p14:creationId xmlns:p14="http://schemas.microsoft.com/office/powerpoint/2010/main" val="24617329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FF766A5B-CF2A-4C5A-9A98-D45FDC0A8830}" type="slidenum">
              <a:rPr lang="ru-RU" smtClean="0"/>
              <a:pPr/>
              <a:t>30</a:t>
            </a:fld>
            <a:endParaRPr lang="ru-RU"/>
          </a:p>
        </p:txBody>
      </p:sp>
    </p:spTree>
    <p:extLst>
      <p:ext uri="{BB962C8B-B14F-4D97-AF65-F5344CB8AC3E}">
        <p14:creationId xmlns:p14="http://schemas.microsoft.com/office/powerpoint/2010/main" val="1295875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1DE6DB1D-6A41-46DF-BB73-54841AF0113F}" type="datetimeFigureOut">
              <a:rPr lang="ru-RU" smtClean="0"/>
              <a:t>24.03.2024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430918-CBC4-41F5-9222-2629C22F7556}" type="slidenum">
              <a:rPr lang="ru-RU" smtClean="0"/>
              <a:t>‹#›</a:t>
            </a:fld>
            <a:endParaRPr lang="ru-RU"/>
          </a:p>
        </p:txBody>
      </p:sp>
    </p:spTree>
    <p:extLst>
      <p:ext uri="{BB962C8B-B14F-4D97-AF65-F5344CB8AC3E}">
        <p14:creationId xmlns:p14="http://schemas.microsoft.com/office/powerpoint/2010/main" val="2001603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DE6DB1D-6A41-46DF-BB73-54841AF0113F}" type="datetimeFigureOut">
              <a:rPr lang="ru-RU" smtClean="0"/>
              <a:t>24.03.2024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430918-CBC4-41F5-9222-2629C22F7556}" type="slidenum">
              <a:rPr lang="ru-RU" smtClean="0"/>
              <a:t>‹#›</a:t>
            </a:fld>
            <a:endParaRPr lang="ru-RU"/>
          </a:p>
        </p:txBody>
      </p:sp>
    </p:spTree>
    <p:extLst>
      <p:ext uri="{BB962C8B-B14F-4D97-AF65-F5344CB8AC3E}">
        <p14:creationId xmlns:p14="http://schemas.microsoft.com/office/powerpoint/2010/main" val="16955268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DE6DB1D-6A41-46DF-BB73-54841AF0113F}" type="datetimeFigureOut">
              <a:rPr lang="ru-RU" smtClean="0"/>
              <a:t>24.03.2024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430918-CBC4-41F5-9222-2629C22F7556}" type="slidenum">
              <a:rPr lang="ru-RU" smtClean="0"/>
              <a:t>‹#›</a:t>
            </a:fld>
            <a:endParaRPr lang="ru-RU"/>
          </a:p>
        </p:txBody>
      </p:sp>
    </p:spTree>
    <p:extLst>
      <p:ext uri="{BB962C8B-B14F-4D97-AF65-F5344CB8AC3E}">
        <p14:creationId xmlns:p14="http://schemas.microsoft.com/office/powerpoint/2010/main" val="35981467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Заголовок — по центру">
    <p:bg>
      <p:bgPr>
        <a:solidFill>
          <a:srgbClr val="FFFFFF"/>
        </a:solidFill>
        <a:effectLst/>
      </p:bgPr>
    </p:bg>
    <p:spTree>
      <p:nvGrpSpPr>
        <p:cNvPr id="1" name=""/>
        <p:cNvGrpSpPr/>
        <p:nvPr/>
      </p:nvGrpSpPr>
      <p:grpSpPr>
        <a:xfrm>
          <a:off x="0" y="0"/>
          <a:ext cx="0" cy="0"/>
          <a:chOff x="0" y="0"/>
          <a:chExt cx="0" cy="0"/>
        </a:xfrm>
      </p:grpSpPr>
      <p:sp>
        <p:nvSpPr>
          <p:cNvPr id="14" name="Номер слайда"/>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4093899630"/>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6DBD967-1B7E-40AA-AAF7-BA98E0E039F7}" type="datetimeFigureOut">
              <a:rPr lang="en-US" dirty="0"/>
              <a:t>3/24/2024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809357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DE6DB1D-6A41-46DF-BB73-54841AF0113F}" type="datetimeFigureOut">
              <a:rPr lang="ru-RU" smtClean="0"/>
              <a:t>24.03.2024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430918-CBC4-41F5-9222-2629C22F7556}" type="slidenum">
              <a:rPr lang="ru-RU" smtClean="0"/>
              <a:t>‹#›</a:t>
            </a:fld>
            <a:endParaRPr lang="ru-RU"/>
          </a:p>
        </p:txBody>
      </p:sp>
    </p:spTree>
    <p:extLst>
      <p:ext uri="{BB962C8B-B14F-4D97-AF65-F5344CB8AC3E}">
        <p14:creationId xmlns:p14="http://schemas.microsoft.com/office/powerpoint/2010/main" val="2099481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1DE6DB1D-6A41-46DF-BB73-54841AF0113F}" type="datetimeFigureOut">
              <a:rPr lang="ru-RU" smtClean="0"/>
              <a:t>24.03.2024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430918-CBC4-41F5-9222-2629C22F7556}" type="slidenum">
              <a:rPr lang="ru-RU" smtClean="0"/>
              <a:t>‹#›</a:t>
            </a:fld>
            <a:endParaRPr lang="ru-RU"/>
          </a:p>
        </p:txBody>
      </p:sp>
    </p:spTree>
    <p:extLst>
      <p:ext uri="{BB962C8B-B14F-4D97-AF65-F5344CB8AC3E}">
        <p14:creationId xmlns:p14="http://schemas.microsoft.com/office/powerpoint/2010/main" val="3117033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1DE6DB1D-6A41-46DF-BB73-54841AF0113F}" type="datetimeFigureOut">
              <a:rPr lang="ru-RU" smtClean="0"/>
              <a:t>24.03.2024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B430918-CBC4-41F5-9222-2629C22F7556}" type="slidenum">
              <a:rPr lang="ru-RU" smtClean="0"/>
              <a:t>‹#›</a:t>
            </a:fld>
            <a:endParaRPr lang="ru-RU"/>
          </a:p>
        </p:txBody>
      </p:sp>
    </p:spTree>
    <p:extLst>
      <p:ext uri="{BB962C8B-B14F-4D97-AF65-F5344CB8AC3E}">
        <p14:creationId xmlns:p14="http://schemas.microsoft.com/office/powerpoint/2010/main" val="1590916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1DE6DB1D-6A41-46DF-BB73-54841AF0113F}" type="datetimeFigureOut">
              <a:rPr lang="ru-RU" smtClean="0"/>
              <a:t>24.03.2024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B430918-CBC4-41F5-9222-2629C22F7556}" type="slidenum">
              <a:rPr lang="ru-RU" smtClean="0"/>
              <a:t>‹#›</a:t>
            </a:fld>
            <a:endParaRPr lang="ru-RU"/>
          </a:p>
        </p:txBody>
      </p:sp>
    </p:spTree>
    <p:extLst>
      <p:ext uri="{BB962C8B-B14F-4D97-AF65-F5344CB8AC3E}">
        <p14:creationId xmlns:p14="http://schemas.microsoft.com/office/powerpoint/2010/main" val="1805948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1DE6DB1D-6A41-46DF-BB73-54841AF0113F}" type="datetimeFigureOut">
              <a:rPr lang="ru-RU" smtClean="0"/>
              <a:t>24.03.2024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B430918-CBC4-41F5-9222-2629C22F7556}" type="slidenum">
              <a:rPr lang="ru-RU" smtClean="0"/>
              <a:t>‹#›</a:t>
            </a:fld>
            <a:endParaRPr lang="ru-RU"/>
          </a:p>
        </p:txBody>
      </p:sp>
    </p:spTree>
    <p:extLst>
      <p:ext uri="{BB962C8B-B14F-4D97-AF65-F5344CB8AC3E}">
        <p14:creationId xmlns:p14="http://schemas.microsoft.com/office/powerpoint/2010/main" val="3394201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DE6DB1D-6A41-46DF-BB73-54841AF0113F}" type="datetimeFigureOut">
              <a:rPr lang="ru-RU" smtClean="0"/>
              <a:t>24.03.2024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B430918-CBC4-41F5-9222-2629C22F7556}" type="slidenum">
              <a:rPr lang="ru-RU" smtClean="0"/>
              <a:t>‹#›</a:t>
            </a:fld>
            <a:endParaRPr lang="ru-RU"/>
          </a:p>
        </p:txBody>
      </p:sp>
    </p:spTree>
    <p:extLst>
      <p:ext uri="{BB962C8B-B14F-4D97-AF65-F5344CB8AC3E}">
        <p14:creationId xmlns:p14="http://schemas.microsoft.com/office/powerpoint/2010/main" val="3672148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1DE6DB1D-6A41-46DF-BB73-54841AF0113F}" type="datetimeFigureOut">
              <a:rPr lang="ru-RU" smtClean="0"/>
              <a:t>24.03.2024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B430918-CBC4-41F5-9222-2629C22F7556}" type="slidenum">
              <a:rPr lang="ru-RU" smtClean="0"/>
              <a:t>‹#›</a:t>
            </a:fld>
            <a:endParaRPr lang="ru-RU"/>
          </a:p>
        </p:txBody>
      </p:sp>
    </p:spTree>
    <p:extLst>
      <p:ext uri="{BB962C8B-B14F-4D97-AF65-F5344CB8AC3E}">
        <p14:creationId xmlns:p14="http://schemas.microsoft.com/office/powerpoint/2010/main" val="1880665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1DE6DB1D-6A41-46DF-BB73-54841AF0113F}" type="datetimeFigureOut">
              <a:rPr lang="ru-RU" smtClean="0"/>
              <a:t>24.03.2024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B430918-CBC4-41F5-9222-2629C22F7556}" type="slidenum">
              <a:rPr lang="ru-RU" smtClean="0"/>
              <a:t>‹#›</a:t>
            </a:fld>
            <a:endParaRPr lang="ru-RU"/>
          </a:p>
        </p:txBody>
      </p:sp>
    </p:spTree>
    <p:extLst>
      <p:ext uri="{BB962C8B-B14F-4D97-AF65-F5344CB8AC3E}">
        <p14:creationId xmlns:p14="http://schemas.microsoft.com/office/powerpoint/2010/main" val="1949973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E6DB1D-6A41-46DF-BB73-54841AF0113F}" type="datetimeFigureOut">
              <a:rPr lang="ru-RU" smtClean="0"/>
              <a:t>24.03.2024</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430918-CBC4-41F5-9222-2629C22F7556}" type="slidenum">
              <a:rPr lang="ru-RU" smtClean="0"/>
              <a:t>‹#›</a:t>
            </a:fld>
            <a:endParaRPr lang="ru-RU"/>
          </a:p>
        </p:txBody>
      </p:sp>
    </p:spTree>
    <p:extLst>
      <p:ext uri="{BB962C8B-B14F-4D97-AF65-F5344CB8AC3E}">
        <p14:creationId xmlns:p14="http://schemas.microsoft.com/office/powerpoint/2010/main" val="18082505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s://www.mojo.vision/" TargetMode="External"/><Relationship Id="rId2" Type="http://schemas.openxmlformats.org/officeDocument/2006/relationships/hyperlink" Target="https://www.apple.com/apple-vision-pro/" TargetMode="External"/><Relationship Id="rId1" Type="http://schemas.openxmlformats.org/officeDocument/2006/relationships/slideLayout" Target="../slideLayouts/slideLayout2.xml"/><Relationship Id="rId4" Type="http://schemas.openxmlformats.org/officeDocument/2006/relationships/hyperlink" Target="https://www.starkey.co.uk/"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beauhurst.com/blog/high-growth-uk-wearable-companies-2023/" TargetMode="External"/><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en-US" b="1" dirty="0">
                <a:latin typeface="Times New Roman" panose="02020603050405020304" pitchFamily="18" charset="0"/>
                <a:cs typeface="Times New Roman" panose="02020603050405020304" pitchFamily="18" charset="0"/>
              </a:rPr>
              <a:t>Russian State Examination:</a:t>
            </a: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Writing </a:t>
            </a:r>
            <a:r>
              <a:rPr lang="ru-RU" b="1" dirty="0">
                <a:latin typeface="Times New Roman" panose="02020603050405020304" pitchFamily="18" charset="0"/>
                <a:cs typeface="Times New Roman" panose="02020603050405020304" pitchFamily="18" charset="0"/>
              </a:rPr>
              <a:t>№</a:t>
            </a:r>
            <a:r>
              <a:rPr lang="en-US" b="1" dirty="0">
                <a:latin typeface="Times New Roman" panose="02020603050405020304" pitchFamily="18" charset="0"/>
                <a:cs typeface="Times New Roman" panose="02020603050405020304" pitchFamily="18" charset="0"/>
              </a:rPr>
              <a:t>38</a:t>
            </a:r>
            <a:endParaRPr lang="ru-RU"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524000" y="3602038"/>
            <a:ext cx="9144000" cy="565013"/>
          </a:xfrm>
        </p:spPr>
        <p:txBody>
          <a:bodyPr/>
          <a:lstStyle/>
          <a:p>
            <a:r>
              <a:rPr lang="en-US" dirty="0">
                <a:latin typeface="Times New Roman" panose="02020603050405020304" pitchFamily="18" charset="0"/>
                <a:cs typeface="Times New Roman" panose="02020603050405020304" pitchFamily="18" charset="0"/>
              </a:rPr>
              <a:t>The essay with statistical information</a:t>
            </a:r>
            <a:endParaRPr lang="ru-RU" dirty="0">
              <a:latin typeface="Times New Roman" panose="02020603050405020304" pitchFamily="18" charset="0"/>
              <a:cs typeface="Times New Roman" panose="02020603050405020304" pitchFamily="18" charset="0"/>
            </a:endParaRPr>
          </a:p>
        </p:txBody>
      </p:sp>
      <p:pic>
        <p:nvPicPr>
          <p:cNvPr id="1026" name="Picture 2" descr="http://klinmgei.ru/2020/eg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10162" y="4259126"/>
            <a:ext cx="1971675" cy="14777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0306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fltVal val="0"/>
                                          </p:val>
                                        </p:tav>
                                        <p:tav tm="100000">
                                          <p:val>
                                            <p:strVal val="#ppt_h"/>
                                          </p:val>
                                        </p:tav>
                                      </p:tavLst>
                                    </p:anim>
                                    <p:animEffect transition="in" filter="fade">
                                      <p:cBhvr>
                                        <p:cTn id="9"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7606" y="0"/>
            <a:ext cx="10772775" cy="861134"/>
          </a:xfrm>
        </p:spPr>
        <p:txBody>
          <a:bodyPr/>
          <a:lstStyle/>
          <a:p>
            <a:r>
              <a:rPr lang="ru-RU" b="1" dirty="0">
                <a:solidFill>
                  <a:schemeClr val="accent1">
                    <a:lumMod val="75000"/>
                  </a:schemeClr>
                </a:solidFill>
                <a:latin typeface="Bodoni MT Black" panose="02070A03080606020203" pitchFamily="18" charset="0"/>
              </a:rPr>
              <a:t>38 </a:t>
            </a:r>
            <a:r>
              <a:rPr lang="en-US" b="1" dirty="0">
                <a:solidFill>
                  <a:schemeClr val="accent1">
                    <a:lumMod val="75000"/>
                  </a:schemeClr>
                </a:solidFill>
                <a:latin typeface="Bodoni MT Black" panose="02070A03080606020203" pitchFamily="18" charset="0"/>
              </a:rPr>
              <a:t>Introduction (</a:t>
            </a:r>
            <a:r>
              <a:rPr lang="ru-RU" b="1" dirty="0">
                <a:solidFill>
                  <a:schemeClr val="accent1">
                    <a:lumMod val="75000"/>
                  </a:schemeClr>
                </a:solidFill>
                <a:latin typeface="Bodoni MT Black" panose="02070A03080606020203" pitchFamily="18" charset="0"/>
              </a:rPr>
              <a:t>самопроверка)</a:t>
            </a:r>
            <a:endParaRPr lang="ru-RU" dirty="0"/>
          </a:p>
        </p:txBody>
      </p:sp>
      <p:sp>
        <p:nvSpPr>
          <p:cNvPr id="3" name="Объект 2"/>
          <p:cNvSpPr>
            <a:spLocks noGrp="1"/>
          </p:cNvSpPr>
          <p:nvPr>
            <p:ph idx="1"/>
          </p:nvPr>
        </p:nvSpPr>
        <p:spPr>
          <a:xfrm>
            <a:off x="553088" y="729329"/>
            <a:ext cx="10753725" cy="5828424"/>
          </a:xfrm>
        </p:spPr>
        <p:txBody>
          <a:bodyPr>
            <a:normAutofit/>
          </a:bodyPr>
          <a:lstStyle/>
          <a:p>
            <a:pPr marL="0" indent="0">
              <a:lnSpc>
                <a:spcPct val="107000"/>
              </a:lnSpc>
              <a:spcBef>
                <a:spcPts val="200"/>
              </a:spcBef>
              <a:spcAft>
                <a:spcPts val="0"/>
              </a:spcAft>
              <a:buNone/>
            </a:pPr>
            <a:r>
              <a:rPr lang="ru-RU" sz="2600" i="1" dirty="0">
                <a:latin typeface="Times New Roman" panose="02020603050405020304" pitchFamily="18" charset="0"/>
                <a:ea typeface="Times New Roman" panose="02020603050405020304" pitchFamily="18" charset="0"/>
                <a:cs typeface="Times New Roman" panose="02020603050405020304" pitchFamily="18" charset="0"/>
              </a:rPr>
              <a:t>1 абзац:</a:t>
            </a:r>
          </a:p>
          <a:p>
            <a:pPr marL="0" indent="0">
              <a:lnSpc>
                <a:spcPct val="107000"/>
              </a:lnSpc>
              <a:spcBef>
                <a:spcPts val="200"/>
              </a:spcBef>
              <a:spcAft>
                <a:spcPts val="0"/>
              </a:spcAft>
              <a:buNone/>
            </a:pPr>
            <a:r>
              <a:rPr lang="ru-RU" sz="2600" i="1" dirty="0">
                <a:latin typeface="Times New Roman" panose="02020603050405020304" pitchFamily="18" charset="0"/>
                <a:ea typeface="Times New Roman" panose="02020603050405020304" pitchFamily="18" charset="0"/>
                <a:cs typeface="Times New Roman" panose="02020603050405020304" pitchFamily="18" charset="0"/>
              </a:rPr>
              <a:t>А) Вводное предложение </a:t>
            </a:r>
            <a:r>
              <a:rPr lang="en-US" sz="2600" i="1" dirty="0">
                <a:latin typeface="Times New Roman" panose="02020603050405020304" pitchFamily="18" charset="0"/>
                <a:ea typeface="Times New Roman" panose="02020603050405020304" pitchFamily="18" charset="0"/>
                <a:cs typeface="Times New Roman" panose="02020603050405020304" pitchFamily="18" charset="0"/>
              </a:rPr>
              <a:t>(</a:t>
            </a:r>
            <a:r>
              <a:rPr lang="ru-RU" sz="2600" i="1" dirty="0">
                <a:latin typeface="Times New Roman" panose="02020603050405020304" pitchFamily="18" charset="0"/>
                <a:ea typeface="Times New Roman" panose="02020603050405020304" pitchFamily="18" charset="0"/>
                <a:cs typeface="Times New Roman" panose="02020603050405020304" pitchFamily="18" charset="0"/>
              </a:rPr>
              <a:t>дано, однако не обязательно);</a:t>
            </a:r>
          </a:p>
          <a:p>
            <a:pPr marL="0" indent="0">
              <a:lnSpc>
                <a:spcPct val="107000"/>
              </a:lnSpc>
              <a:spcBef>
                <a:spcPts val="200"/>
              </a:spcBef>
              <a:spcAft>
                <a:spcPts val="0"/>
              </a:spcAft>
              <a:buNone/>
            </a:pPr>
            <a:r>
              <a:rPr lang="ru-RU" sz="2600" i="1" dirty="0">
                <a:latin typeface="Times New Roman" panose="02020603050405020304" pitchFamily="18" charset="0"/>
                <a:ea typeface="Times New Roman" panose="02020603050405020304" pitchFamily="18" charset="0"/>
                <a:cs typeface="Times New Roman" panose="02020603050405020304" pitchFamily="18" charset="0"/>
              </a:rPr>
              <a:t>Б) Тема проекта дана;</a:t>
            </a:r>
          </a:p>
          <a:p>
            <a:pPr marL="0" indent="0">
              <a:lnSpc>
                <a:spcPct val="107000"/>
              </a:lnSpc>
              <a:spcBef>
                <a:spcPts val="200"/>
              </a:spcBef>
              <a:spcAft>
                <a:spcPts val="0"/>
              </a:spcAft>
              <a:buNone/>
            </a:pPr>
            <a:r>
              <a:rPr lang="ru-RU" sz="2600" i="1" dirty="0">
                <a:latin typeface="Times New Roman" panose="02020603050405020304" pitchFamily="18" charset="0"/>
                <a:ea typeface="Times New Roman" panose="02020603050405020304" pitchFamily="18" charset="0"/>
                <a:cs typeface="Times New Roman" panose="02020603050405020304" pitchFamily="18" charset="0"/>
              </a:rPr>
              <a:t>В) Упомянуты страна и возрастная категория (если есть в задании);</a:t>
            </a:r>
          </a:p>
          <a:p>
            <a:pPr marL="0" indent="0">
              <a:lnSpc>
                <a:spcPct val="107000"/>
              </a:lnSpc>
              <a:spcBef>
                <a:spcPts val="200"/>
              </a:spcBef>
              <a:spcAft>
                <a:spcPts val="0"/>
              </a:spcAft>
              <a:buNone/>
            </a:pPr>
            <a:r>
              <a:rPr lang="ru-RU" sz="2600" i="1" dirty="0">
                <a:latin typeface="Times New Roman" panose="02020603050405020304" pitchFamily="18" charset="0"/>
                <a:ea typeface="Times New Roman" panose="02020603050405020304" pitchFamily="18" charset="0"/>
                <a:cs typeface="Times New Roman" panose="02020603050405020304" pitchFamily="18" charset="0"/>
              </a:rPr>
              <a:t>Г) упомянуто, что найдены результаты опроса в форме таблицы или диаграммы (и результаты опроса общественного мнения, если будут использованы слова «респонденты, опрошенные» и их синонимы);</a:t>
            </a:r>
          </a:p>
          <a:p>
            <a:pPr marL="0" indent="0">
              <a:lnSpc>
                <a:spcPct val="107000"/>
              </a:lnSpc>
              <a:spcBef>
                <a:spcPts val="200"/>
              </a:spcBef>
              <a:spcAft>
                <a:spcPts val="0"/>
              </a:spcAft>
              <a:buNone/>
            </a:pPr>
            <a:r>
              <a:rPr lang="ru-RU" sz="2600" i="1" dirty="0">
                <a:latin typeface="Times New Roman" panose="02020603050405020304" pitchFamily="18" charset="0"/>
                <a:ea typeface="Times New Roman" panose="02020603050405020304" pitchFamily="18" charset="0"/>
                <a:cs typeface="Times New Roman" panose="02020603050405020304" pitchFamily="18" charset="0"/>
              </a:rPr>
              <a:t>Д) есть упоминание о намерении проанализировать и выразить собственное мнение (с помощью </a:t>
            </a:r>
            <a:r>
              <a:rPr lang="ru-RU" i="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местоимения </a:t>
            </a:r>
            <a:r>
              <a:rPr lang="ru-RU" b="1" i="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I</a:t>
            </a:r>
            <a:r>
              <a:rPr lang="ru-RU" i="1" dirty="0">
                <a:latin typeface="Times New Roman" panose="02020603050405020304"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5138282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16932"/>
            <a:ext cx="10515600" cy="653778"/>
          </a:xfrm>
        </p:spPr>
        <p:txBody>
          <a:bodyPr>
            <a:noAutofit/>
          </a:bodyPr>
          <a:lstStyle/>
          <a:p>
            <a:r>
              <a:rPr lang="ru-RU" b="1" dirty="0">
                <a:latin typeface="Times New Roman" panose="02020603050405020304" pitchFamily="18" charset="0"/>
                <a:ea typeface="Times New Roman" panose="02020603050405020304" pitchFamily="18" charset="0"/>
              </a:rPr>
              <a:t>№ </a:t>
            </a:r>
            <a:r>
              <a:rPr lang="en-US" b="1" dirty="0">
                <a:latin typeface="Times New Roman" panose="02020603050405020304" pitchFamily="18" charset="0"/>
                <a:ea typeface="Times New Roman" panose="02020603050405020304" pitchFamily="18" charset="0"/>
              </a:rPr>
              <a:t>38. Paragraph 2. 2-3 main facts</a:t>
            </a:r>
            <a:endParaRPr lang="ru-RU" b="1" dirty="0"/>
          </a:p>
        </p:txBody>
      </p:sp>
      <p:sp>
        <p:nvSpPr>
          <p:cNvPr id="3" name="Объект 2"/>
          <p:cNvSpPr>
            <a:spLocks noGrp="1"/>
          </p:cNvSpPr>
          <p:nvPr>
            <p:ph idx="1"/>
          </p:nvPr>
        </p:nvSpPr>
        <p:spPr>
          <a:xfrm>
            <a:off x="838200" y="1031966"/>
            <a:ext cx="10515600" cy="5682733"/>
          </a:xfrm>
        </p:spPr>
        <p:txBody>
          <a:bodyPr>
            <a:normAutofit fontScale="92500" lnSpcReduction="10000"/>
          </a:bodyPr>
          <a:lstStyle/>
          <a:p>
            <a:pPr marL="0" indent="0" algn="just">
              <a:spcAft>
                <a:spcPts val="0"/>
              </a:spcAft>
              <a:buNone/>
            </a:pPr>
            <a:r>
              <a:rPr lang="en-US" b="1" dirty="0">
                <a:latin typeface="Times New Roman" panose="02020603050405020304" pitchFamily="18" charset="0"/>
                <a:ea typeface="Times New Roman" panose="02020603050405020304" pitchFamily="18" charset="0"/>
              </a:rPr>
              <a:t>As we can see from the graph, / According to the chart, </a:t>
            </a:r>
          </a:p>
          <a:p>
            <a:pPr marL="0" indent="0" algn="just">
              <a:spcAft>
                <a:spcPts val="0"/>
              </a:spcAft>
              <a:buNone/>
            </a:pPr>
            <a:r>
              <a:rPr lang="en-US" sz="2400" b="1" dirty="0">
                <a:solidFill>
                  <a:srgbClr val="7030A0"/>
                </a:solidFill>
                <a:latin typeface="Times New Roman" panose="02020603050405020304" pitchFamily="18" charset="0"/>
                <a:ea typeface="Times New Roman" panose="02020603050405020304" pitchFamily="18" charset="0"/>
              </a:rPr>
              <a:t>The most popular option is … (</a:t>
            </a:r>
            <a:r>
              <a:rPr lang="en-US" sz="2400" b="1" dirty="0">
                <a:solidFill>
                  <a:srgbClr val="FF0000"/>
                </a:solidFill>
                <a:latin typeface="Times New Roman" panose="02020603050405020304" pitchFamily="18" charset="0"/>
                <a:ea typeface="Times New Roman" panose="02020603050405020304" pitchFamily="18" charset="0"/>
              </a:rPr>
              <a:t>37%</a:t>
            </a:r>
            <a:r>
              <a:rPr lang="en-US" sz="2400" b="1" dirty="0">
                <a:solidFill>
                  <a:srgbClr val="7030A0"/>
                </a:solidFill>
                <a:latin typeface="Times New Roman" panose="02020603050405020304" pitchFamily="18" charset="0"/>
                <a:ea typeface="Times New Roman" panose="02020603050405020304" pitchFamily="18" charset="0"/>
              </a:rPr>
              <a:t>).</a:t>
            </a:r>
          </a:p>
          <a:p>
            <a:pPr marL="0" indent="0" algn="just">
              <a:spcAft>
                <a:spcPts val="0"/>
              </a:spcAft>
              <a:buNone/>
            </a:pPr>
            <a:r>
              <a:rPr lang="en-US" i="1" dirty="0">
                <a:solidFill>
                  <a:schemeClr val="accent1">
                    <a:lumMod val="50000"/>
                  </a:schemeClr>
                </a:solidFill>
                <a:latin typeface="Times New Roman" panose="02020603050405020304" pitchFamily="18" charset="0"/>
                <a:ea typeface="Times New Roman" panose="02020603050405020304" pitchFamily="18" charset="0"/>
              </a:rPr>
              <a:t>… % of </a:t>
            </a:r>
            <a:r>
              <a:rPr lang="en-US" b="1" i="1" dirty="0">
                <a:solidFill>
                  <a:schemeClr val="accent1">
                    <a:lumMod val="50000"/>
                  </a:schemeClr>
                </a:solidFill>
                <a:latin typeface="Times New Roman" panose="02020603050405020304" pitchFamily="18" charset="0"/>
                <a:ea typeface="Times New Roman" panose="02020603050405020304" pitchFamily="18" charset="0"/>
              </a:rPr>
              <a:t>the</a:t>
            </a:r>
            <a:r>
              <a:rPr lang="en-US" i="1" dirty="0">
                <a:solidFill>
                  <a:schemeClr val="accent1">
                    <a:lumMod val="50000"/>
                  </a:schemeClr>
                </a:solidFill>
                <a:latin typeface="Times New Roman" panose="02020603050405020304" pitchFamily="18" charset="0"/>
                <a:ea typeface="Times New Roman" panose="02020603050405020304" pitchFamily="18" charset="0"/>
              </a:rPr>
              <a:t> respondents chose [the most popular option] “…”.</a:t>
            </a:r>
          </a:p>
          <a:p>
            <a:pPr marL="0" indent="0" algn="just">
              <a:spcAft>
                <a:spcPts val="0"/>
              </a:spcAft>
              <a:buNone/>
            </a:pPr>
            <a:endParaRPr lang="en-US" sz="2400" dirty="0">
              <a:solidFill>
                <a:schemeClr val="accent1">
                  <a:lumMod val="50000"/>
                </a:schemeClr>
              </a:solidFill>
              <a:effectLst/>
              <a:latin typeface="Times New Roman" panose="02020603050405020304" pitchFamily="18" charset="0"/>
              <a:ea typeface="Times New Roman" panose="02020603050405020304" pitchFamily="18" charset="0"/>
            </a:endParaRPr>
          </a:p>
          <a:p>
            <a:pPr marL="0" indent="0" algn="just">
              <a:spcAft>
                <a:spcPts val="0"/>
              </a:spcAft>
              <a:buNone/>
            </a:pPr>
            <a:r>
              <a:rPr lang="en-US" dirty="0">
                <a:solidFill>
                  <a:schemeClr val="accent1">
                    <a:lumMod val="50000"/>
                  </a:schemeClr>
                </a:solidFill>
                <a:effectLst/>
                <a:latin typeface="Times New Roman" panose="02020603050405020304" pitchFamily="18" charset="0"/>
                <a:ea typeface="Times New Roman" panose="02020603050405020304" pitchFamily="18" charset="0"/>
              </a:rPr>
              <a:t>The majority of the teenagers in </a:t>
            </a:r>
            <a:r>
              <a:rPr lang="en-US" dirty="0" err="1">
                <a:solidFill>
                  <a:schemeClr val="accent1">
                    <a:lumMod val="50000"/>
                  </a:schemeClr>
                </a:solidFill>
                <a:effectLst/>
                <a:latin typeface="Times New Roman" panose="02020603050405020304" pitchFamily="18" charset="0"/>
                <a:ea typeface="Times New Roman" panose="02020603050405020304" pitchFamily="18" charset="0"/>
              </a:rPr>
              <a:t>Zetland</a:t>
            </a:r>
            <a:r>
              <a:rPr lang="en-US" dirty="0">
                <a:solidFill>
                  <a:schemeClr val="accent1">
                    <a:lumMod val="50000"/>
                  </a:schemeClr>
                </a:solidFill>
                <a:effectLst/>
                <a:latin typeface="Times New Roman" panose="02020603050405020304" pitchFamily="18" charset="0"/>
                <a:ea typeface="Times New Roman" panose="02020603050405020304" pitchFamily="18" charset="0"/>
              </a:rPr>
              <a:t> believe that history should be studied in order ‘to learn about the past’ and ‘to get a better job’, 37% and 25% respectively. </a:t>
            </a:r>
          </a:p>
          <a:p>
            <a:pPr marL="0" indent="0" algn="just">
              <a:spcAft>
                <a:spcPts val="0"/>
              </a:spcAft>
              <a:buNone/>
            </a:pPr>
            <a:endParaRPr lang="ru-RU" sz="1200" dirty="0">
              <a:solidFill>
                <a:schemeClr val="accent1">
                  <a:lumMod val="50000"/>
                </a:schemeClr>
              </a:solidFill>
              <a:effectLst/>
              <a:latin typeface="Times New Roman" panose="02020603050405020304" pitchFamily="18" charset="0"/>
              <a:ea typeface="Times New Roman" panose="02020603050405020304" pitchFamily="18" charset="0"/>
            </a:endParaRPr>
          </a:p>
          <a:p>
            <a:pPr marL="0" indent="0">
              <a:buNone/>
            </a:pPr>
            <a:r>
              <a:rPr lang="en-US" sz="2400" b="1" dirty="0">
                <a:latin typeface="Times New Roman" panose="02020603050405020304" pitchFamily="18" charset="0"/>
                <a:ea typeface="Times New Roman" panose="02020603050405020304" pitchFamily="18" charset="0"/>
              </a:rPr>
              <a:t>On the contrary, </a:t>
            </a:r>
          </a:p>
          <a:p>
            <a:pPr marL="0" indent="0">
              <a:buNone/>
            </a:pPr>
            <a:r>
              <a:rPr lang="en-US" sz="2400" b="1" dirty="0">
                <a:solidFill>
                  <a:srgbClr val="7030A0"/>
                </a:solidFill>
                <a:latin typeface="Times New Roman" panose="02020603050405020304" pitchFamily="18" charset="0"/>
                <a:ea typeface="Times New Roman" panose="02020603050405020304" pitchFamily="18" charset="0"/>
              </a:rPr>
              <a:t>the least preferable choice is … </a:t>
            </a:r>
            <a:r>
              <a:rPr lang="en-US" sz="2400" b="1" dirty="0">
                <a:solidFill>
                  <a:srgbClr val="FF0000"/>
                </a:solidFill>
                <a:latin typeface="Times New Roman" panose="02020603050405020304" pitchFamily="18" charset="0"/>
                <a:ea typeface="Times New Roman" panose="02020603050405020304" pitchFamily="18" charset="0"/>
              </a:rPr>
              <a:t>(6%)</a:t>
            </a:r>
            <a:r>
              <a:rPr lang="en-US" sz="2400" b="1" dirty="0">
                <a:solidFill>
                  <a:srgbClr val="7030A0"/>
                </a:solidFill>
                <a:latin typeface="Times New Roman" panose="02020603050405020304" pitchFamily="18" charset="0"/>
                <a:ea typeface="Times New Roman" panose="02020603050405020304" pitchFamily="18" charset="0"/>
              </a:rPr>
              <a:t> </a:t>
            </a:r>
          </a:p>
          <a:p>
            <a:pPr marL="0" indent="0">
              <a:buNone/>
            </a:pPr>
            <a:r>
              <a:rPr lang="en-US" i="1" dirty="0">
                <a:solidFill>
                  <a:schemeClr val="accent1">
                    <a:lumMod val="50000"/>
                  </a:schemeClr>
                </a:solidFill>
                <a:latin typeface="Times New Roman" panose="02020603050405020304" pitchFamily="18" charset="0"/>
                <a:ea typeface="Times New Roman" panose="02020603050405020304" pitchFamily="18" charset="0"/>
              </a:rPr>
              <a:t>… % of </a:t>
            </a:r>
            <a:r>
              <a:rPr lang="en-US" b="1" i="1" dirty="0">
                <a:solidFill>
                  <a:schemeClr val="accent1">
                    <a:lumMod val="50000"/>
                  </a:schemeClr>
                </a:solidFill>
                <a:latin typeface="Times New Roman" panose="02020603050405020304" pitchFamily="18" charset="0"/>
                <a:ea typeface="Times New Roman" panose="02020603050405020304" pitchFamily="18" charset="0"/>
              </a:rPr>
              <a:t>the</a:t>
            </a:r>
            <a:r>
              <a:rPr lang="en-US" i="1" dirty="0">
                <a:solidFill>
                  <a:schemeClr val="accent1">
                    <a:lumMod val="50000"/>
                  </a:schemeClr>
                </a:solidFill>
                <a:latin typeface="Times New Roman" panose="02020603050405020304" pitchFamily="18" charset="0"/>
                <a:ea typeface="Times New Roman" panose="02020603050405020304" pitchFamily="18" charset="0"/>
              </a:rPr>
              <a:t> surveyed opted for  [the least preferable category] “…”.</a:t>
            </a:r>
          </a:p>
          <a:p>
            <a:pPr marL="0" indent="0">
              <a:buNone/>
            </a:pPr>
            <a:r>
              <a:rPr lang="en-US" sz="3000" dirty="0">
                <a:solidFill>
                  <a:schemeClr val="accent1">
                    <a:lumMod val="50000"/>
                  </a:schemeClr>
                </a:solidFill>
                <a:latin typeface="Times New Roman" panose="02020603050405020304" pitchFamily="18" charset="0"/>
              </a:rPr>
              <a:t>only 6% of the teenagers support “to be more tolerant” option. </a:t>
            </a:r>
          </a:p>
          <a:p>
            <a:pPr marL="0" indent="0">
              <a:buNone/>
            </a:pPr>
            <a:r>
              <a:rPr lang="en-US" sz="3000" i="1" dirty="0">
                <a:solidFill>
                  <a:schemeClr val="accent1">
                    <a:lumMod val="50000"/>
                  </a:schemeClr>
                </a:solidFill>
                <a:latin typeface="Times New Roman" panose="02020603050405020304" pitchFamily="18" charset="0"/>
              </a:rPr>
              <a:t>only 6% of those who took part in the survey hold the opinion that history lessons are necessary “to be more tolerant”. </a:t>
            </a:r>
            <a:endParaRPr lang="ru-RU" sz="3000" i="1" dirty="0"/>
          </a:p>
        </p:txBody>
      </p:sp>
    </p:spTree>
    <p:extLst>
      <p:ext uri="{BB962C8B-B14F-4D97-AF65-F5344CB8AC3E}">
        <p14:creationId xmlns:p14="http://schemas.microsoft.com/office/powerpoint/2010/main" val="2696726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p:cNvSpPr txBox="1"/>
          <p:nvPr/>
        </p:nvSpPr>
        <p:spPr>
          <a:xfrm>
            <a:off x="715214" y="657021"/>
            <a:ext cx="10761571" cy="60576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lstStyle/>
          <a:p>
            <a:pPr marL="571500" indent="-571500">
              <a:lnSpc>
                <a:spcPct val="120000"/>
              </a:lnSpc>
              <a:buFont typeface="+mj-lt"/>
              <a:buAutoNum type="arabicPeriod"/>
            </a:pPr>
            <a:r>
              <a:rPr lang="en-US" sz="2200" i="1" dirty="0">
                <a:solidFill>
                  <a:srgbClr val="002060"/>
                </a:solidFill>
                <a:latin typeface="Times New Roman" panose="02020603050405020304" pitchFamily="18" charset="0"/>
                <a:cs typeface="Times New Roman" panose="02020603050405020304" pitchFamily="18" charset="0"/>
              </a:rPr>
              <a:t>One-syllable adjective: 		+ er 		+ (the –</a:t>
            </a:r>
            <a:r>
              <a:rPr lang="en-US" sz="2200" i="1" dirty="0" err="1">
                <a:solidFill>
                  <a:srgbClr val="002060"/>
                </a:solidFill>
                <a:latin typeface="Times New Roman" panose="02020603050405020304" pitchFamily="18" charset="0"/>
                <a:cs typeface="Times New Roman" panose="02020603050405020304" pitchFamily="18" charset="0"/>
              </a:rPr>
              <a:t>est</a:t>
            </a:r>
            <a:r>
              <a:rPr lang="en-US" sz="2200" i="1" dirty="0">
                <a:solidFill>
                  <a:srgbClr val="002060"/>
                </a:solidFill>
                <a:latin typeface="Times New Roman" panose="02020603050405020304" pitchFamily="18" charset="0"/>
                <a:cs typeface="Times New Roman" panose="02020603050405020304" pitchFamily="18" charset="0"/>
              </a:rPr>
              <a:t>)</a:t>
            </a:r>
          </a:p>
          <a:p>
            <a:pPr marL="571500" indent="-571500">
              <a:lnSpc>
                <a:spcPct val="120000"/>
              </a:lnSpc>
              <a:buFont typeface="+mj-lt"/>
              <a:buAutoNum type="arabicPeriod"/>
            </a:pPr>
            <a:r>
              <a:rPr lang="en-US" sz="2200" i="1" dirty="0">
                <a:solidFill>
                  <a:srgbClr val="002060"/>
                </a:solidFill>
                <a:latin typeface="Times New Roman" panose="02020603050405020304" pitchFamily="18" charset="0"/>
                <a:cs typeface="Times New Roman" panose="02020603050405020304" pitchFamily="18" charset="0"/>
              </a:rPr>
              <a:t>Some two-syllable adjective: 	+ er 		+ (the –</a:t>
            </a:r>
            <a:r>
              <a:rPr lang="en-US" sz="2200" i="1" dirty="0" err="1">
                <a:solidFill>
                  <a:srgbClr val="002060"/>
                </a:solidFill>
                <a:latin typeface="Times New Roman" panose="02020603050405020304" pitchFamily="18" charset="0"/>
                <a:cs typeface="Times New Roman" panose="02020603050405020304" pitchFamily="18" charset="0"/>
              </a:rPr>
              <a:t>est</a:t>
            </a:r>
            <a:r>
              <a:rPr lang="en-US" sz="2200" i="1" dirty="0">
                <a:solidFill>
                  <a:srgbClr val="002060"/>
                </a:solidFill>
                <a:latin typeface="Times New Roman" panose="02020603050405020304" pitchFamily="18" charset="0"/>
                <a:cs typeface="Times New Roman" panose="02020603050405020304" pitchFamily="18" charset="0"/>
              </a:rPr>
              <a:t>)</a:t>
            </a:r>
          </a:p>
          <a:p>
            <a:pPr marL="571500" indent="-571500">
              <a:lnSpc>
                <a:spcPct val="120000"/>
              </a:lnSpc>
              <a:buFont typeface="+mj-lt"/>
              <a:buAutoNum type="arabicPeriod"/>
            </a:pPr>
            <a:r>
              <a:rPr lang="en-US" sz="2200" i="1" dirty="0">
                <a:solidFill>
                  <a:srgbClr val="002060"/>
                </a:solidFill>
                <a:latin typeface="Times New Roman" panose="02020603050405020304" pitchFamily="18" charset="0"/>
                <a:cs typeface="Times New Roman" panose="02020603050405020304" pitchFamily="18" charset="0"/>
              </a:rPr>
              <a:t>Two and more syllable: 		more … ; 	(the) most  …</a:t>
            </a:r>
          </a:p>
          <a:p>
            <a:pPr marL="571500" indent="-571500">
              <a:lnSpc>
                <a:spcPct val="120000"/>
              </a:lnSpc>
              <a:buFont typeface="+mj-lt"/>
              <a:buAutoNum type="arabicPeriod"/>
            </a:pPr>
            <a:r>
              <a:rPr lang="en-US" sz="2200" i="1" dirty="0">
                <a:solidFill>
                  <a:srgbClr val="002060"/>
                </a:solidFill>
                <a:latin typeface="Times New Roman" panose="02020603050405020304" pitchFamily="18" charset="0"/>
                <a:cs typeface="Times New Roman" panose="02020603050405020304" pitchFamily="18" charset="0"/>
              </a:rPr>
              <a:t>*One can add </a:t>
            </a:r>
            <a:r>
              <a:rPr lang="en-US" sz="2200" b="1" i="1" dirty="0">
                <a:solidFill>
                  <a:srgbClr val="002060"/>
                </a:solidFill>
                <a:latin typeface="Times New Roman" panose="02020603050405020304" pitchFamily="18" charset="0"/>
                <a:cs typeface="Times New Roman" panose="02020603050405020304" pitchFamily="18" charset="0"/>
              </a:rPr>
              <a:t>-er </a:t>
            </a:r>
            <a:r>
              <a:rPr lang="en-US" sz="2200" i="1" dirty="0">
                <a:solidFill>
                  <a:srgbClr val="002060"/>
                </a:solidFill>
                <a:latin typeface="Times New Roman" panose="02020603050405020304" pitchFamily="18" charset="0"/>
                <a:cs typeface="Times New Roman" panose="02020603050405020304" pitchFamily="18" charset="0"/>
              </a:rPr>
              <a:t>to only a few adverbs: </a:t>
            </a:r>
            <a:r>
              <a:rPr lang="en-US" sz="2200" b="1" i="1" dirty="0">
                <a:solidFill>
                  <a:srgbClr val="002060"/>
                </a:solidFill>
                <a:latin typeface="Times New Roman" panose="02020603050405020304" pitchFamily="18" charset="0"/>
                <a:cs typeface="Times New Roman" panose="02020603050405020304" pitchFamily="18" charset="0"/>
              </a:rPr>
              <a:t>faster, quicker, sooner, later</a:t>
            </a:r>
            <a:r>
              <a:rPr lang="en-US" sz="2200" i="1" dirty="0">
                <a:solidFill>
                  <a:srgbClr val="002060"/>
                </a:solidFill>
                <a:latin typeface="Times New Roman" panose="02020603050405020304" pitchFamily="18" charset="0"/>
                <a:cs typeface="Times New Roman" panose="02020603050405020304" pitchFamily="18" charset="0"/>
              </a:rPr>
              <a:t>. </a:t>
            </a:r>
          </a:p>
          <a:p>
            <a:pPr marL="571500" indent="-571500">
              <a:lnSpc>
                <a:spcPct val="120000"/>
              </a:lnSpc>
              <a:buFont typeface="+mj-lt"/>
              <a:buAutoNum type="arabicPeriod"/>
            </a:pPr>
            <a:r>
              <a:rPr lang="en-US" sz="2200" i="1" dirty="0">
                <a:solidFill>
                  <a:srgbClr val="002060"/>
                </a:solidFill>
                <a:latin typeface="Times New Roman" panose="02020603050405020304" pitchFamily="18" charset="0"/>
                <a:cs typeface="Times New Roman" panose="02020603050405020304" pitchFamily="18" charset="0"/>
              </a:rPr>
              <a:t>Remember to use the subject form of the pronoun after than.</a:t>
            </a:r>
          </a:p>
          <a:p>
            <a:pPr marL="571500" lvl="6" indent="-932400">
              <a:lnSpc>
                <a:spcPct val="120000"/>
              </a:lnSpc>
              <a:buFont typeface="Wingdings" panose="05000000000000000000" pitchFamily="2" charset="2"/>
              <a:buChar char="v"/>
            </a:pPr>
            <a:r>
              <a:rPr lang="en-US" sz="2200" i="1" dirty="0">
                <a:solidFill>
                  <a:srgbClr val="002060"/>
                </a:solidFill>
                <a:latin typeface="Times New Roman" panose="02020603050405020304" pitchFamily="18" charset="0"/>
                <a:cs typeface="Times New Roman" panose="02020603050405020304" pitchFamily="18" charset="0"/>
              </a:rPr>
              <a:t>John's grades</a:t>
            </a:r>
            <a:r>
              <a:rPr lang="en-US" sz="2200" i="1" u="sng" dirty="0">
                <a:solidFill>
                  <a:srgbClr val="002060"/>
                </a:solidFill>
                <a:latin typeface="Times New Roman" panose="02020603050405020304" pitchFamily="18" charset="0"/>
                <a:cs typeface="Times New Roman" panose="02020603050405020304" pitchFamily="18" charset="0"/>
              </a:rPr>
              <a:t> are higher than </a:t>
            </a:r>
            <a:r>
              <a:rPr lang="en-US" sz="2200" i="1" dirty="0">
                <a:solidFill>
                  <a:srgbClr val="002060"/>
                </a:solidFill>
                <a:latin typeface="Times New Roman" panose="02020603050405020304" pitchFamily="18" charset="0"/>
                <a:cs typeface="Times New Roman" panose="02020603050405020304" pitchFamily="18" charset="0"/>
              </a:rPr>
              <a:t>his sister's.  (noun + adjective) </a:t>
            </a:r>
          </a:p>
          <a:p>
            <a:pPr marL="571500" lvl="6" indent="-932400">
              <a:lnSpc>
                <a:spcPct val="120000"/>
              </a:lnSpc>
              <a:buFont typeface="Wingdings" panose="05000000000000000000" pitchFamily="2" charset="2"/>
              <a:buChar char="v"/>
            </a:pPr>
            <a:r>
              <a:rPr lang="en-US" sz="2200" i="1" dirty="0">
                <a:solidFill>
                  <a:srgbClr val="00B050"/>
                </a:solidFill>
                <a:latin typeface="Times New Roman" panose="02020603050405020304" pitchFamily="18" charset="0"/>
                <a:cs typeface="Times New Roman" panose="02020603050405020304" pitchFamily="18" charset="0"/>
              </a:rPr>
              <a:t>Today</a:t>
            </a:r>
            <a:r>
              <a:rPr lang="en-US" sz="2200" i="1" dirty="0">
                <a:solidFill>
                  <a:srgbClr val="002060"/>
                </a:solidFill>
                <a:latin typeface="Times New Roman" panose="02020603050405020304" pitchFamily="18" charset="0"/>
                <a:cs typeface="Times New Roman" panose="02020603050405020304" pitchFamily="18" charset="0"/>
              </a:rPr>
              <a:t> </a:t>
            </a:r>
            <a:r>
              <a:rPr lang="en-US" sz="2200" i="1" u="sng" dirty="0">
                <a:solidFill>
                  <a:srgbClr val="002060"/>
                </a:solidFill>
                <a:latin typeface="Times New Roman" panose="02020603050405020304" pitchFamily="18" charset="0"/>
                <a:cs typeface="Times New Roman" panose="02020603050405020304" pitchFamily="18" charset="0"/>
              </a:rPr>
              <a:t>is hotter than </a:t>
            </a:r>
            <a:r>
              <a:rPr lang="en-US" sz="2200" i="1" dirty="0">
                <a:solidFill>
                  <a:srgbClr val="002060"/>
                </a:solidFill>
                <a:latin typeface="Times New Roman" panose="02020603050405020304" pitchFamily="18" charset="0"/>
                <a:cs typeface="Times New Roman" panose="02020603050405020304" pitchFamily="18" charset="0"/>
              </a:rPr>
              <a:t>yesterday.  (noun + adjective)</a:t>
            </a:r>
          </a:p>
          <a:p>
            <a:pPr marL="571500" lvl="6" indent="-932400">
              <a:lnSpc>
                <a:spcPct val="120000"/>
              </a:lnSpc>
              <a:buFont typeface="Wingdings" panose="05000000000000000000" pitchFamily="2" charset="2"/>
              <a:buChar char="v"/>
            </a:pPr>
            <a:r>
              <a:rPr lang="en-US" sz="2200" i="1" dirty="0">
                <a:solidFill>
                  <a:srgbClr val="002060"/>
                </a:solidFill>
                <a:latin typeface="Times New Roman" panose="02020603050405020304" pitchFamily="18" charset="0"/>
                <a:cs typeface="Times New Roman" panose="02020603050405020304" pitchFamily="18" charset="0"/>
              </a:rPr>
              <a:t>He speaks Spanish</a:t>
            </a:r>
            <a:r>
              <a:rPr lang="en-US" sz="2200" i="1" u="sng" dirty="0">
                <a:solidFill>
                  <a:srgbClr val="002060"/>
                </a:solidFill>
                <a:latin typeface="Times New Roman" panose="02020603050405020304" pitchFamily="18" charset="0"/>
                <a:cs typeface="Times New Roman" panose="02020603050405020304" pitchFamily="18" charset="0"/>
              </a:rPr>
              <a:t> </a:t>
            </a:r>
            <a:r>
              <a:rPr lang="en-US" sz="2200" b="1" i="1" u="sng" dirty="0">
                <a:solidFill>
                  <a:srgbClr val="002060"/>
                </a:solidFill>
                <a:latin typeface="Times New Roman" panose="02020603050405020304" pitchFamily="18" charset="0"/>
                <a:cs typeface="Times New Roman" panose="02020603050405020304" pitchFamily="18" charset="0"/>
              </a:rPr>
              <a:t>more </a:t>
            </a:r>
            <a:r>
              <a:rPr lang="en-US" sz="2200" i="1" u="sng" dirty="0">
                <a:solidFill>
                  <a:srgbClr val="002060"/>
                </a:solidFill>
                <a:latin typeface="Times New Roman" panose="02020603050405020304" pitchFamily="18" charset="0"/>
                <a:cs typeface="Times New Roman" panose="02020603050405020304" pitchFamily="18" charset="0"/>
              </a:rPr>
              <a:t>fluently than </a:t>
            </a:r>
            <a:r>
              <a:rPr lang="en-US" sz="2200" i="1" dirty="0">
                <a:solidFill>
                  <a:srgbClr val="002060"/>
                </a:solidFill>
                <a:latin typeface="Times New Roman" panose="02020603050405020304" pitchFamily="18" charset="0"/>
                <a:cs typeface="Times New Roman" panose="02020603050405020304" pitchFamily="18" charset="0"/>
              </a:rPr>
              <a:t>I.  (verb + adverb) </a:t>
            </a:r>
          </a:p>
          <a:p>
            <a:pPr marL="571500" lvl="6" indent="-932400">
              <a:lnSpc>
                <a:spcPct val="120000"/>
              </a:lnSpc>
              <a:buFont typeface="Wingdings" panose="05000000000000000000" pitchFamily="2" charset="2"/>
              <a:buChar char="v"/>
            </a:pPr>
            <a:r>
              <a:rPr lang="en-US" sz="2200" i="1" dirty="0">
                <a:solidFill>
                  <a:srgbClr val="002060"/>
                </a:solidFill>
                <a:latin typeface="Times New Roman" panose="02020603050405020304" pitchFamily="18" charset="0"/>
                <a:cs typeface="Times New Roman" panose="02020603050405020304" pitchFamily="18" charset="0"/>
              </a:rPr>
              <a:t>He visits his family </a:t>
            </a:r>
            <a:r>
              <a:rPr lang="en-US" sz="2200" b="1" i="1" u="sng" dirty="0">
                <a:solidFill>
                  <a:srgbClr val="002060"/>
                </a:solidFill>
                <a:latin typeface="Times New Roman" panose="02020603050405020304" pitchFamily="18" charset="0"/>
                <a:cs typeface="Times New Roman" panose="02020603050405020304" pitchFamily="18" charset="0"/>
              </a:rPr>
              <a:t>less</a:t>
            </a:r>
            <a:r>
              <a:rPr lang="en-US" sz="2200" i="1" u="sng" dirty="0">
                <a:solidFill>
                  <a:srgbClr val="002060"/>
                </a:solidFill>
                <a:latin typeface="Times New Roman" panose="02020603050405020304" pitchFamily="18" charset="0"/>
                <a:cs typeface="Times New Roman" panose="02020603050405020304" pitchFamily="18" charset="0"/>
              </a:rPr>
              <a:t> frequently than </a:t>
            </a:r>
            <a:r>
              <a:rPr lang="en-US" sz="2200" i="1" dirty="0">
                <a:solidFill>
                  <a:srgbClr val="002060"/>
                </a:solidFill>
                <a:latin typeface="Times New Roman" panose="02020603050405020304" pitchFamily="18" charset="0"/>
                <a:cs typeface="Times New Roman" panose="02020603050405020304" pitchFamily="18" charset="0"/>
              </a:rPr>
              <a:t>she does. (verb + adverb)</a:t>
            </a:r>
          </a:p>
          <a:p>
            <a:pPr marL="571500" lvl="6" indent="-932400">
              <a:lnSpc>
                <a:spcPct val="120000"/>
              </a:lnSpc>
              <a:buFont typeface="Wingdings" panose="05000000000000000000" pitchFamily="2" charset="2"/>
              <a:buChar char="v"/>
            </a:pPr>
            <a:endParaRPr lang="en-US" sz="2200" i="1" dirty="0">
              <a:solidFill>
                <a:srgbClr val="002060"/>
              </a:solidFill>
              <a:latin typeface="Times New Roman" panose="02020603050405020304" pitchFamily="18" charset="0"/>
              <a:cs typeface="Times New Roman" panose="02020603050405020304" pitchFamily="18" charset="0"/>
            </a:endParaRPr>
          </a:p>
          <a:p>
            <a:r>
              <a:rPr lang="en-US" sz="2200" b="1" dirty="0">
                <a:solidFill>
                  <a:srgbClr val="002060"/>
                </a:solidFill>
                <a:latin typeface="Times New Roman" panose="02020603050405020304" pitchFamily="18" charset="0"/>
                <a:cs typeface="Times New Roman" panose="02020603050405020304" pitchFamily="18" charset="0"/>
              </a:rPr>
              <a:t>Can be further intensified by adding </a:t>
            </a:r>
            <a:r>
              <a:rPr lang="en-US" sz="2200" b="1" dirty="0">
                <a:solidFill>
                  <a:srgbClr val="FF0000"/>
                </a:solidFill>
                <a:latin typeface="Times New Roman" panose="02020603050405020304" pitchFamily="18" charset="0"/>
                <a:cs typeface="Times New Roman" panose="02020603050405020304" pitchFamily="18" charset="0"/>
              </a:rPr>
              <a:t>much</a:t>
            </a:r>
            <a:r>
              <a:rPr lang="en-US" sz="2200" b="1" dirty="0">
                <a:solidFill>
                  <a:srgbClr val="002060"/>
                </a:solidFill>
                <a:latin typeface="Times New Roman" panose="02020603050405020304" pitchFamily="18" charset="0"/>
                <a:cs typeface="Times New Roman" panose="02020603050405020304" pitchFamily="18" charset="0"/>
              </a:rPr>
              <a:t> or </a:t>
            </a:r>
            <a:r>
              <a:rPr lang="en-US" sz="2200" b="1" dirty="0">
                <a:solidFill>
                  <a:srgbClr val="FF0000"/>
                </a:solidFill>
                <a:latin typeface="Times New Roman" panose="02020603050405020304" pitchFamily="18" charset="0"/>
                <a:cs typeface="Times New Roman" panose="02020603050405020304" pitchFamily="18" charset="0"/>
              </a:rPr>
              <a:t>far</a:t>
            </a:r>
            <a:r>
              <a:rPr lang="en-US" sz="2200" b="1" dirty="0">
                <a:solidFill>
                  <a:srgbClr val="002060"/>
                </a:solidFill>
                <a:latin typeface="Times New Roman" panose="02020603050405020304" pitchFamily="18" charset="0"/>
                <a:cs typeface="Times New Roman" panose="02020603050405020304" pitchFamily="18" charset="0"/>
              </a:rPr>
              <a:t> before the comparative form.</a:t>
            </a:r>
          </a:p>
          <a:p>
            <a:pPr marL="571500" lvl="2" indent="-932400">
              <a:buFont typeface="Wingdings" panose="05000000000000000000" pitchFamily="2" charset="2"/>
              <a:buChar char="v"/>
            </a:pPr>
            <a:r>
              <a:rPr lang="en-US" sz="2200" i="1" dirty="0">
                <a:solidFill>
                  <a:srgbClr val="002060"/>
                </a:solidFill>
                <a:latin typeface="Times New Roman" panose="02020603050405020304" pitchFamily="18" charset="0"/>
                <a:cs typeface="Times New Roman" panose="02020603050405020304" pitchFamily="18" charset="0"/>
              </a:rPr>
              <a:t>Ann's watch is </a:t>
            </a:r>
            <a:r>
              <a:rPr lang="en-US" sz="2200" b="1" i="1" u="sng" dirty="0">
                <a:solidFill>
                  <a:srgbClr val="002060"/>
                </a:solidFill>
                <a:latin typeface="Times New Roman" panose="02020603050405020304" pitchFamily="18" charset="0"/>
                <a:cs typeface="Times New Roman" panose="02020603050405020304" pitchFamily="18" charset="0"/>
              </a:rPr>
              <a:t>far </a:t>
            </a:r>
            <a:r>
              <a:rPr lang="en-US" sz="2200" i="1" u="sng" dirty="0">
                <a:solidFill>
                  <a:srgbClr val="002060"/>
                </a:solidFill>
                <a:latin typeface="Times New Roman" panose="02020603050405020304" pitchFamily="18" charset="0"/>
                <a:cs typeface="Times New Roman" panose="02020603050405020304" pitchFamily="18" charset="0"/>
              </a:rPr>
              <a:t>more expensive than </a:t>
            </a:r>
            <a:r>
              <a:rPr lang="en-US" sz="2200" i="1" dirty="0">
                <a:solidFill>
                  <a:srgbClr val="002060"/>
                </a:solidFill>
                <a:latin typeface="Times New Roman" panose="02020603050405020304" pitchFamily="18" charset="0"/>
                <a:cs typeface="Times New Roman" panose="02020603050405020304" pitchFamily="18" charset="0"/>
              </a:rPr>
              <a:t>mine. </a:t>
            </a:r>
          </a:p>
          <a:p>
            <a:pPr marL="571500" indent="-932400">
              <a:buFont typeface="Wingdings" panose="05000000000000000000" pitchFamily="2" charset="2"/>
              <a:buChar char="v"/>
            </a:pPr>
            <a:r>
              <a:rPr lang="en-US" sz="2200" i="1" dirty="0">
                <a:solidFill>
                  <a:srgbClr val="002060"/>
                </a:solidFill>
                <a:latin typeface="Times New Roman" panose="02020603050405020304" pitchFamily="18" charset="0"/>
                <a:cs typeface="Times New Roman" panose="02020603050405020304" pitchFamily="18" charset="0"/>
              </a:rPr>
              <a:t>His car is </a:t>
            </a:r>
            <a:r>
              <a:rPr lang="en-US" sz="2200" b="1" i="1" u="sng" dirty="0">
                <a:solidFill>
                  <a:srgbClr val="002060"/>
                </a:solidFill>
                <a:latin typeface="Times New Roman" panose="02020603050405020304" pitchFamily="18" charset="0"/>
                <a:cs typeface="Times New Roman" panose="02020603050405020304" pitchFamily="18" charset="0"/>
              </a:rPr>
              <a:t>far</a:t>
            </a:r>
            <a:r>
              <a:rPr lang="en-US" sz="2200" i="1" u="sng" dirty="0">
                <a:solidFill>
                  <a:srgbClr val="002060"/>
                </a:solidFill>
                <a:latin typeface="Times New Roman" panose="02020603050405020304" pitchFamily="18" charset="0"/>
                <a:cs typeface="Times New Roman" panose="02020603050405020304" pitchFamily="18" charset="0"/>
              </a:rPr>
              <a:t> better than </a:t>
            </a:r>
            <a:r>
              <a:rPr lang="en-US" sz="2200" i="1" dirty="0">
                <a:solidFill>
                  <a:srgbClr val="002060"/>
                </a:solidFill>
                <a:latin typeface="Times New Roman" panose="02020603050405020304" pitchFamily="18" charset="0"/>
                <a:cs typeface="Times New Roman" panose="02020603050405020304" pitchFamily="18" charset="0"/>
              </a:rPr>
              <a:t>yours. </a:t>
            </a:r>
          </a:p>
          <a:p>
            <a:pPr marL="571500" indent="-932400">
              <a:buFont typeface="Wingdings" panose="05000000000000000000" pitchFamily="2" charset="2"/>
              <a:buChar char="v"/>
            </a:pPr>
            <a:r>
              <a:rPr lang="en-US" sz="2200" i="1" dirty="0">
                <a:solidFill>
                  <a:srgbClr val="002060"/>
                </a:solidFill>
                <a:latin typeface="Times New Roman" panose="02020603050405020304" pitchFamily="18" charset="0"/>
                <a:cs typeface="Times New Roman" panose="02020603050405020304" pitchFamily="18" charset="0"/>
              </a:rPr>
              <a:t>That movie we saw last night was </a:t>
            </a:r>
            <a:r>
              <a:rPr lang="en-US" sz="2200" b="1" i="1" u="sng" dirty="0">
                <a:solidFill>
                  <a:srgbClr val="002060"/>
                </a:solidFill>
                <a:latin typeface="Times New Roman" panose="02020603050405020304" pitchFamily="18" charset="0"/>
                <a:cs typeface="Times New Roman" panose="02020603050405020304" pitchFamily="18" charset="0"/>
              </a:rPr>
              <a:t>much</a:t>
            </a:r>
            <a:r>
              <a:rPr lang="en-US" sz="2200" i="1" u="sng" dirty="0">
                <a:solidFill>
                  <a:srgbClr val="002060"/>
                </a:solidFill>
                <a:latin typeface="Times New Roman" panose="02020603050405020304" pitchFamily="18" charset="0"/>
                <a:cs typeface="Times New Roman" panose="02020603050405020304" pitchFamily="18" charset="0"/>
              </a:rPr>
              <a:t> more interesting than </a:t>
            </a:r>
            <a:r>
              <a:rPr lang="en-US" sz="2200" i="1" dirty="0">
                <a:solidFill>
                  <a:srgbClr val="002060"/>
                </a:solidFill>
                <a:latin typeface="Times New Roman" panose="02020603050405020304" pitchFamily="18" charset="0"/>
                <a:cs typeface="Times New Roman" panose="02020603050405020304" pitchFamily="18" charset="0"/>
              </a:rPr>
              <a:t>the one on TV.</a:t>
            </a:r>
          </a:p>
          <a:p>
            <a:pPr marL="571500" indent="-932400">
              <a:buFont typeface="Wingdings" panose="05000000000000000000" pitchFamily="2" charset="2"/>
              <a:buChar char="v"/>
            </a:pPr>
            <a:r>
              <a:rPr lang="en-US" sz="2200" i="1" dirty="0">
                <a:solidFill>
                  <a:srgbClr val="002060"/>
                </a:solidFill>
                <a:latin typeface="Times New Roman" panose="02020603050405020304" pitchFamily="18" charset="0"/>
                <a:cs typeface="Times New Roman" panose="02020603050405020304" pitchFamily="18" charset="0"/>
              </a:rPr>
              <a:t>A watermelon is </a:t>
            </a:r>
            <a:r>
              <a:rPr lang="en-US" sz="2200" b="1" i="1" u="sng" dirty="0">
                <a:solidFill>
                  <a:srgbClr val="002060"/>
                </a:solidFill>
                <a:latin typeface="Times New Roman" panose="02020603050405020304" pitchFamily="18" charset="0"/>
                <a:cs typeface="Times New Roman" panose="02020603050405020304" pitchFamily="18" charset="0"/>
              </a:rPr>
              <a:t>much</a:t>
            </a:r>
            <a:r>
              <a:rPr lang="en-US" sz="2200" i="1" u="sng" dirty="0">
                <a:solidFill>
                  <a:srgbClr val="002060"/>
                </a:solidFill>
                <a:latin typeface="Times New Roman" panose="02020603050405020304" pitchFamily="18" charset="0"/>
                <a:cs typeface="Times New Roman" panose="02020603050405020304" pitchFamily="18" charset="0"/>
              </a:rPr>
              <a:t> sweeter than </a:t>
            </a:r>
            <a:r>
              <a:rPr lang="en-US" sz="2200" i="1" dirty="0">
                <a:solidFill>
                  <a:srgbClr val="002060"/>
                </a:solidFill>
                <a:latin typeface="Times New Roman" panose="02020603050405020304" pitchFamily="18" charset="0"/>
                <a:cs typeface="Times New Roman" panose="02020603050405020304" pitchFamily="18" charset="0"/>
              </a:rPr>
              <a:t>a lemon. </a:t>
            </a:r>
          </a:p>
        </p:txBody>
      </p:sp>
      <p:sp>
        <p:nvSpPr>
          <p:cNvPr id="73" name="Очень крутой заголовок…"/>
          <p:cNvSpPr txBox="1"/>
          <p:nvPr/>
        </p:nvSpPr>
        <p:spPr>
          <a:xfrm>
            <a:off x="1071629" y="0"/>
            <a:ext cx="10405156" cy="6570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lstStyle/>
          <a:p>
            <a:pPr algn="l">
              <a:defRPr sz="7000" b="1" cap="all">
                <a:solidFill>
                  <a:srgbClr val="253957"/>
                </a:solidFill>
                <a:latin typeface="+mn-lt"/>
                <a:ea typeface="+mn-ea"/>
                <a:cs typeface="+mn-cs"/>
                <a:sym typeface="Arial Narrow"/>
              </a:defRPr>
            </a:pPr>
            <a:r>
              <a:rPr lang="en-US" sz="3500" b="1" cap="all" dirty="0">
                <a:solidFill>
                  <a:srgbClr val="253957"/>
                </a:solidFill>
                <a:latin typeface="Times New Roman" panose="02020603050405020304" pitchFamily="18" charset="0"/>
                <a:cs typeface="Times New Roman" panose="02020603050405020304" pitchFamily="18" charset="0"/>
                <a:sym typeface="Arial Narrow"/>
              </a:rPr>
              <a:t>Grammar: the adjective. </a:t>
            </a:r>
            <a:r>
              <a:rPr lang="en-US" sz="3500" b="1" cap="all" dirty="0">
                <a:solidFill>
                  <a:schemeClr val="accent6">
                    <a:lumMod val="60000"/>
                    <a:lumOff val="40000"/>
                  </a:schemeClr>
                </a:solidFill>
                <a:latin typeface="Times New Roman" panose="02020603050405020304" pitchFamily="18" charset="0"/>
                <a:cs typeface="Times New Roman" panose="02020603050405020304" pitchFamily="18" charset="0"/>
                <a:sym typeface="Arial Narrow"/>
              </a:rPr>
              <a:t>COMPARISONS</a:t>
            </a:r>
            <a:endParaRPr lang="ru-RU" sz="3500" b="1" cap="all" dirty="0">
              <a:solidFill>
                <a:schemeClr val="accent6">
                  <a:lumMod val="60000"/>
                  <a:lumOff val="40000"/>
                </a:schemeClr>
              </a:solidFill>
              <a:latin typeface="Times New Roman" panose="02020603050405020304" pitchFamily="18" charset="0"/>
              <a:cs typeface="Times New Roman" panose="02020603050405020304" pitchFamily="18" charset="0"/>
              <a:sym typeface="Arial Narrow"/>
            </a:endParaRPr>
          </a:p>
        </p:txBody>
      </p:sp>
      <p:sp>
        <p:nvSpPr>
          <p:cNvPr id="7" name="Прямоугольник 6">
            <a:extLst>
              <a:ext uri="{FF2B5EF4-FFF2-40B4-BE49-F238E27FC236}">
                <a16:creationId xmlns:a16="http://schemas.microsoft.com/office/drawing/2014/main" id="{358E9843-305D-420E-8EAC-E5F1895B58A6}"/>
              </a:ext>
            </a:extLst>
          </p:cNvPr>
          <p:cNvSpPr/>
          <p:nvPr/>
        </p:nvSpPr>
        <p:spPr>
          <a:xfrm>
            <a:off x="8964856" y="657021"/>
            <a:ext cx="2511929" cy="379912"/>
          </a:xfrm>
          <a:prstGeom prst="rect">
            <a:avLst/>
          </a:prstGeom>
          <a:gradFill>
            <a:gsLst>
              <a:gs pos="0">
                <a:schemeClr val="accent1">
                  <a:tint val="66000"/>
                  <a:satMod val="160000"/>
                  <a:alpha val="5000"/>
                </a:schemeClr>
              </a:gs>
              <a:gs pos="50000">
                <a:schemeClr val="accent1">
                  <a:tint val="44500"/>
                  <a:satMod val="160000"/>
                </a:schemeClr>
              </a:gs>
              <a:gs pos="100000">
                <a:schemeClr val="accent1">
                  <a:tint val="23500"/>
                  <a:satMod val="160000"/>
                </a:schemeClr>
              </a:gs>
            </a:gsLst>
            <a:lin ang="5400000" scaled="0"/>
          </a:gradFill>
          <a:ln w="12700" cap="flat">
            <a:noFill/>
            <a:miter lim="400000"/>
          </a:ln>
          <a:effectLst>
            <a:outerShdw blurRad="508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r>
              <a:rPr lang="en-US" sz="2000" b="1" dirty="0">
                <a:solidFill>
                  <a:schemeClr val="accent6">
                    <a:lumMod val="75000"/>
                  </a:schemeClr>
                </a:solidFill>
                <a:latin typeface="Times New Roman" panose="02020603050405020304" pitchFamily="18" charset="0"/>
                <a:cs typeface="Times New Roman" panose="02020603050405020304" pitchFamily="18" charset="0"/>
              </a:rPr>
              <a:t>Unequal comparisons</a:t>
            </a:r>
            <a:endParaRPr lang="ru-RU" sz="2000" b="1" dirty="0">
              <a:solidFill>
                <a:schemeClr val="accent6">
                  <a:lumMod val="75000"/>
                </a:schemeClr>
              </a:solidFill>
              <a:latin typeface="Times New Roman" panose="02020603050405020304" pitchFamily="18" charset="0"/>
              <a:cs typeface="Times New Roman" panose="02020603050405020304" pitchFamily="18" charset="0"/>
              <a:sym typeface="Helvetica Light"/>
            </a:endParaRPr>
          </a:p>
        </p:txBody>
      </p:sp>
    </p:spTree>
    <p:extLst>
      <p:ext uri="{BB962C8B-B14F-4D97-AF65-F5344CB8AC3E}">
        <p14:creationId xmlns:p14="http://schemas.microsoft.com/office/powerpoint/2010/main" val="235428144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2">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72">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72">
                                            <p:txEl>
                                              <p:pRg st="2" end="2"/>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72">
                                            <p:txEl>
                                              <p:pRg st="3" end="3"/>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72">
                                            <p:txEl>
                                              <p:pRg st="4" end="4"/>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72">
                                            <p:txEl>
                                              <p:pRg st="5" end="5"/>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72">
                                            <p:txEl>
                                              <p:pRg st="6" end="6"/>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72">
                                            <p:txEl>
                                              <p:pRg st="7" end="7"/>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72">
                                            <p:txEl>
                                              <p:pRg st="8" end="8"/>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72">
                                            <p:txEl>
                                              <p:pRg st="10" end="10"/>
                                            </p:txEl>
                                          </p:spTgt>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72">
                                            <p:txEl>
                                              <p:pRg st="11" end="11"/>
                                            </p:txEl>
                                          </p:spTgt>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72">
                                            <p:txEl>
                                              <p:pRg st="12" end="12"/>
                                            </p:txEl>
                                          </p:spTgt>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nodeType="clickEffect">
                                  <p:stCondLst>
                                    <p:cond delay="0"/>
                                  </p:stCondLst>
                                  <p:childTnLst>
                                    <p:set>
                                      <p:cBhvr>
                                        <p:cTn id="59" dur="1" fill="hold">
                                          <p:stCondLst>
                                            <p:cond delay="0"/>
                                          </p:stCondLst>
                                        </p:cTn>
                                        <p:tgtEl>
                                          <p:spTgt spid="72">
                                            <p:txEl>
                                              <p:pRg st="13" end="13"/>
                                            </p:txEl>
                                          </p:spTgt>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nodeType="clickEffect">
                                  <p:stCondLst>
                                    <p:cond delay="0"/>
                                  </p:stCondLst>
                                  <p:childTnLst>
                                    <p:set>
                                      <p:cBhvr>
                                        <p:cTn id="63" dur="1" fill="hold">
                                          <p:stCondLst>
                                            <p:cond delay="0"/>
                                          </p:stCondLst>
                                        </p:cTn>
                                        <p:tgtEl>
                                          <p:spTgt spid="72">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p:cNvSpPr txBox="1"/>
          <p:nvPr/>
        </p:nvSpPr>
        <p:spPr>
          <a:xfrm>
            <a:off x="592571" y="1259070"/>
            <a:ext cx="11292968" cy="50598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lstStyle/>
          <a:p>
            <a:pPr algn="l">
              <a:lnSpc>
                <a:spcPct val="120000"/>
              </a:lnSpc>
            </a:pPr>
            <a:r>
              <a:rPr lang="en-US" sz="2200" b="1" dirty="0">
                <a:solidFill>
                  <a:srgbClr val="002060"/>
                </a:solidFill>
                <a:latin typeface="Times New Roman" panose="02020603050405020304" pitchFamily="18" charset="0"/>
                <a:cs typeface="Times New Roman" panose="02020603050405020304" pitchFamily="18" charset="0"/>
              </a:rPr>
              <a:t>Nouns can also be used in comparisons (both equal and unequal).</a:t>
            </a:r>
          </a:p>
          <a:p>
            <a:pPr marL="90170" algn="just">
              <a:lnSpc>
                <a:spcPct val="120000"/>
              </a:lnSpc>
            </a:pPr>
            <a:r>
              <a:rPr lang="en-US" sz="2200" i="1" dirty="0">
                <a:latin typeface="Times New Roman" panose="02020603050405020304" pitchFamily="18" charset="0"/>
                <a:ea typeface="Calibri" panose="020F0502020204030204" pitchFamily="34" charset="0"/>
                <a:cs typeface="Times New Roman" panose="02020603050405020304" pitchFamily="18" charset="0"/>
              </a:rPr>
              <a:t>I have </a:t>
            </a:r>
            <a:r>
              <a:rPr lang="en-US" sz="2200" i="1" u="sng" dirty="0">
                <a:latin typeface="Times New Roman" panose="02020603050405020304" pitchFamily="18" charset="0"/>
                <a:ea typeface="Calibri" panose="020F0502020204030204" pitchFamily="34" charset="0"/>
                <a:cs typeface="Times New Roman" panose="02020603050405020304" pitchFamily="18" charset="0"/>
              </a:rPr>
              <a:t>more books </a:t>
            </a:r>
            <a:r>
              <a:rPr lang="en-US" sz="2200" i="1" u="sng"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than</a:t>
            </a:r>
            <a:r>
              <a:rPr lang="en-US" sz="2200" i="1" dirty="0">
                <a:latin typeface="Times New Roman" panose="02020603050405020304" pitchFamily="18" charset="0"/>
                <a:ea typeface="Calibri" panose="020F0502020204030204" pitchFamily="34" charset="0"/>
                <a:cs typeface="Times New Roman" panose="02020603050405020304" pitchFamily="18" charset="0"/>
              </a:rPr>
              <a:t> </a:t>
            </a:r>
            <a:r>
              <a:rPr lang="en-US" sz="2200" b="1" i="1" dirty="0">
                <a:latin typeface="Times New Roman" panose="02020603050405020304" pitchFamily="18" charset="0"/>
                <a:ea typeface="Calibri" panose="020F0502020204030204" pitchFamily="34" charset="0"/>
                <a:cs typeface="Times New Roman" panose="02020603050405020304" pitchFamily="18" charset="0"/>
              </a:rPr>
              <a:t>she</a:t>
            </a:r>
            <a:r>
              <a:rPr lang="en-US" sz="2200" i="1" dirty="0">
                <a:latin typeface="Times New Roman" panose="02020603050405020304" pitchFamily="18" charset="0"/>
                <a:ea typeface="Calibri" panose="020F0502020204030204" pitchFamily="34" charset="0"/>
                <a:cs typeface="Times New Roman" panose="02020603050405020304" pitchFamily="18" charset="0"/>
              </a:rPr>
              <a:t>.</a:t>
            </a:r>
            <a:endParaRPr lang="ru-RU" sz="2200" dirty="0">
              <a:latin typeface="Times New Roman" panose="02020603050405020304" pitchFamily="18" charset="0"/>
              <a:ea typeface="Calibri" panose="020F0502020204030204" pitchFamily="34" charset="0"/>
              <a:cs typeface="Times New Roman" panose="02020603050405020304" pitchFamily="18" charset="0"/>
            </a:endParaRPr>
          </a:p>
          <a:p>
            <a:pPr marL="90170" algn="just">
              <a:lnSpc>
                <a:spcPct val="120000"/>
              </a:lnSpc>
            </a:pPr>
            <a:r>
              <a:rPr lang="en-US" sz="2200" i="1" dirty="0">
                <a:latin typeface="Times New Roman" panose="02020603050405020304" pitchFamily="18" charset="0"/>
                <a:ea typeface="Calibri" panose="020F0502020204030204" pitchFamily="34" charset="0"/>
                <a:cs typeface="Times New Roman" panose="02020603050405020304" pitchFamily="18" charset="0"/>
              </a:rPr>
              <a:t>February has </a:t>
            </a:r>
            <a:r>
              <a:rPr lang="en-US" sz="2200" i="1" u="sng" dirty="0">
                <a:latin typeface="Times New Roman" panose="02020603050405020304" pitchFamily="18" charset="0"/>
                <a:ea typeface="Calibri" panose="020F0502020204030204" pitchFamily="34" charset="0"/>
                <a:cs typeface="Times New Roman" panose="02020603050405020304" pitchFamily="18" charset="0"/>
              </a:rPr>
              <a:t>fewer days </a:t>
            </a:r>
            <a:r>
              <a:rPr lang="en-US" sz="2200" i="1" u="sng"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than</a:t>
            </a:r>
            <a:r>
              <a:rPr lang="en-US" sz="2200" i="1" dirty="0">
                <a:latin typeface="Times New Roman" panose="02020603050405020304" pitchFamily="18" charset="0"/>
                <a:ea typeface="Calibri" panose="020F0502020204030204" pitchFamily="34" charset="0"/>
                <a:cs typeface="Times New Roman" panose="02020603050405020304" pitchFamily="18" charset="0"/>
              </a:rPr>
              <a:t> March.</a:t>
            </a:r>
            <a:endParaRPr lang="ru-RU" sz="2200" dirty="0">
              <a:latin typeface="Times New Roman" panose="02020603050405020304" pitchFamily="18" charset="0"/>
              <a:ea typeface="Calibri" panose="020F0502020204030204" pitchFamily="34" charset="0"/>
              <a:cs typeface="Times New Roman" panose="02020603050405020304" pitchFamily="18" charset="0"/>
            </a:endParaRPr>
          </a:p>
          <a:p>
            <a:pPr marL="90170" algn="just">
              <a:lnSpc>
                <a:spcPct val="120000"/>
              </a:lnSpc>
            </a:pPr>
            <a:r>
              <a:rPr lang="en-US" sz="2200" i="1" dirty="0">
                <a:latin typeface="Times New Roman" panose="02020603050405020304" pitchFamily="18" charset="0"/>
                <a:ea typeface="Calibri" panose="020F0502020204030204" pitchFamily="34" charset="0"/>
                <a:cs typeface="Times New Roman" panose="02020603050405020304" pitchFamily="18" charset="0"/>
              </a:rPr>
              <a:t>He earns </a:t>
            </a:r>
            <a:r>
              <a:rPr lang="en-US" sz="2200" i="1" u="sng"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as</a:t>
            </a:r>
            <a:r>
              <a:rPr lang="en-US" sz="2200" i="1" u="sng" dirty="0">
                <a:latin typeface="Times New Roman" panose="02020603050405020304" pitchFamily="18" charset="0"/>
                <a:ea typeface="Calibri" panose="020F0502020204030204" pitchFamily="34" charset="0"/>
                <a:cs typeface="Times New Roman" panose="02020603050405020304" pitchFamily="18" charset="0"/>
              </a:rPr>
              <a:t> much money </a:t>
            </a:r>
            <a:r>
              <a:rPr lang="en-US" sz="2200" i="1" u="sng"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as </a:t>
            </a:r>
            <a:r>
              <a:rPr lang="en-US" sz="2200" i="1" dirty="0">
                <a:latin typeface="Times New Roman" panose="02020603050405020304" pitchFamily="18" charset="0"/>
                <a:ea typeface="Calibri" panose="020F0502020204030204" pitchFamily="34" charset="0"/>
                <a:cs typeface="Times New Roman" panose="02020603050405020304" pitchFamily="18" charset="0"/>
              </a:rPr>
              <a:t>his brother. </a:t>
            </a:r>
            <a:endParaRPr lang="ru-RU" sz="2200" dirty="0">
              <a:latin typeface="Times New Roman" panose="02020603050405020304" pitchFamily="18" charset="0"/>
              <a:ea typeface="Calibri" panose="020F0502020204030204" pitchFamily="34" charset="0"/>
              <a:cs typeface="Times New Roman" panose="02020603050405020304" pitchFamily="18" charset="0"/>
            </a:endParaRPr>
          </a:p>
          <a:p>
            <a:pPr marL="90170" algn="just">
              <a:lnSpc>
                <a:spcPct val="120000"/>
              </a:lnSpc>
            </a:pPr>
            <a:r>
              <a:rPr lang="en-US" sz="2200" i="1" dirty="0">
                <a:latin typeface="Times New Roman" panose="02020603050405020304" pitchFamily="18" charset="0"/>
                <a:ea typeface="Calibri" panose="020F0502020204030204" pitchFamily="34" charset="0"/>
                <a:cs typeface="Times New Roman" panose="02020603050405020304" pitchFamily="18" charset="0"/>
              </a:rPr>
              <a:t>They have </a:t>
            </a:r>
            <a:r>
              <a:rPr lang="en-US" sz="2200" i="1" u="sng"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as</a:t>
            </a:r>
            <a:r>
              <a:rPr lang="en-US" sz="2200" i="1" u="sng" dirty="0">
                <a:latin typeface="Times New Roman" panose="02020603050405020304" pitchFamily="18" charset="0"/>
                <a:ea typeface="Calibri" panose="020F0502020204030204" pitchFamily="34" charset="0"/>
                <a:cs typeface="Times New Roman" panose="02020603050405020304" pitchFamily="18" charset="0"/>
              </a:rPr>
              <a:t> few classes </a:t>
            </a:r>
            <a:r>
              <a:rPr lang="en-US" sz="2200" i="1" u="sng"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as</a:t>
            </a:r>
            <a:r>
              <a:rPr lang="en-US" sz="2200" i="1" u="sng" dirty="0">
                <a:latin typeface="Times New Roman" panose="02020603050405020304" pitchFamily="18" charset="0"/>
                <a:ea typeface="Calibri" panose="020F0502020204030204" pitchFamily="34" charset="0"/>
                <a:cs typeface="Times New Roman" panose="02020603050405020304" pitchFamily="18" charset="0"/>
              </a:rPr>
              <a:t> </a:t>
            </a:r>
            <a:r>
              <a:rPr lang="en-US" sz="2200" b="1" i="1" dirty="0">
                <a:latin typeface="Times New Roman" panose="02020603050405020304" pitchFamily="18" charset="0"/>
                <a:ea typeface="Calibri" panose="020F0502020204030204" pitchFamily="34" charset="0"/>
                <a:cs typeface="Times New Roman" panose="02020603050405020304" pitchFamily="18" charset="0"/>
              </a:rPr>
              <a:t>we</a:t>
            </a:r>
            <a:r>
              <a:rPr lang="en-US" sz="2200" i="1" dirty="0">
                <a:latin typeface="Times New Roman" panose="02020603050405020304" pitchFamily="18" charset="0"/>
                <a:ea typeface="Calibri" panose="020F0502020204030204" pitchFamily="34" charset="0"/>
                <a:cs typeface="Times New Roman" panose="02020603050405020304" pitchFamily="18" charset="0"/>
              </a:rPr>
              <a:t>.</a:t>
            </a:r>
            <a:endParaRPr lang="ru-RU" sz="2200" dirty="0">
              <a:latin typeface="Times New Roman" panose="02020603050405020304" pitchFamily="18" charset="0"/>
              <a:ea typeface="Calibri" panose="020F0502020204030204" pitchFamily="34" charset="0"/>
              <a:cs typeface="Times New Roman" panose="02020603050405020304" pitchFamily="18" charset="0"/>
            </a:endParaRPr>
          </a:p>
          <a:p>
            <a:pPr marL="90170" algn="just">
              <a:lnSpc>
                <a:spcPct val="120000"/>
              </a:lnSpc>
            </a:pPr>
            <a:r>
              <a:rPr lang="en-US" sz="2200" i="1" dirty="0">
                <a:latin typeface="Times New Roman" panose="02020603050405020304" pitchFamily="18" charset="0"/>
                <a:ea typeface="Calibri" panose="020F0502020204030204" pitchFamily="34" charset="0"/>
                <a:cs typeface="Times New Roman" panose="02020603050405020304" pitchFamily="18" charset="0"/>
              </a:rPr>
              <a:t>Their job allows them </a:t>
            </a:r>
            <a:r>
              <a:rPr lang="en-US" sz="2200" i="1" u="sng" dirty="0">
                <a:latin typeface="Times New Roman" panose="02020603050405020304" pitchFamily="18" charset="0"/>
                <a:ea typeface="Calibri" panose="020F0502020204030204" pitchFamily="34" charset="0"/>
                <a:cs typeface="Times New Roman" panose="02020603050405020304" pitchFamily="18" charset="0"/>
              </a:rPr>
              <a:t>less freedom </a:t>
            </a:r>
            <a:r>
              <a:rPr lang="en-US" sz="2200" i="1" u="sng"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than</a:t>
            </a:r>
            <a:r>
              <a:rPr lang="en-US" sz="2200" i="1" u="sng" dirty="0">
                <a:latin typeface="Times New Roman" panose="02020603050405020304" pitchFamily="18" charset="0"/>
                <a:ea typeface="Calibri" panose="020F0502020204030204" pitchFamily="34" charset="0"/>
                <a:cs typeface="Times New Roman" panose="02020603050405020304" pitchFamily="18" charset="0"/>
              </a:rPr>
              <a:t> </a:t>
            </a:r>
            <a:r>
              <a:rPr lang="en-US" sz="2200" i="1" dirty="0">
                <a:latin typeface="Times New Roman" panose="02020603050405020304" pitchFamily="18" charset="0"/>
                <a:ea typeface="Calibri" panose="020F0502020204030204" pitchFamily="34" charset="0"/>
                <a:cs typeface="Times New Roman" panose="02020603050405020304" pitchFamily="18" charset="0"/>
              </a:rPr>
              <a:t>ours does.</a:t>
            </a:r>
            <a:endParaRPr lang="ru-RU" sz="2200" dirty="0">
              <a:latin typeface="Times New Roman" panose="02020603050405020304" pitchFamily="18" charset="0"/>
              <a:ea typeface="Calibri" panose="020F0502020204030204" pitchFamily="34" charset="0"/>
              <a:cs typeface="Times New Roman" panose="02020603050405020304" pitchFamily="18" charset="0"/>
            </a:endParaRPr>
          </a:p>
          <a:p>
            <a:pPr marL="90170" algn="just">
              <a:lnSpc>
                <a:spcPct val="120000"/>
              </a:lnSpc>
            </a:pPr>
            <a:r>
              <a:rPr lang="en-US" sz="2200" i="1" dirty="0">
                <a:latin typeface="Times New Roman" panose="02020603050405020304" pitchFamily="18" charset="0"/>
                <a:ea typeface="Calibri" panose="020F0502020204030204" pitchFamily="34" charset="0"/>
                <a:cs typeface="Times New Roman" panose="02020603050405020304" pitchFamily="18" charset="0"/>
              </a:rPr>
              <a:t>Before payday, I have </a:t>
            </a:r>
            <a:r>
              <a:rPr lang="en-US" sz="2200" i="1" u="sng"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as</a:t>
            </a:r>
            <a:r>
              <a:rPr lang="en-US" sz="2200" i="1" u="sng" dirty="0">
                <a:latin typeface="Times New Roman" panose="02020603050405020304" pitchFamily="18" charset="0"/>
                <a:ea typeface="Calibri" panose="020F0502020204030204" pitchFamily="34" charset="0"/>
                <a:cs typeface="Times New Roman" panose="02020603050405020304" pitchFamily="18" charset="0"/>
              </a:rPr>
              <a:t> little money </a:t>
            </a:r>
            <a:r>
              <a:rPr lang="en-US" sz="2200" i="1" u="sng"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as</a:t>
            </a:r>
            <a:r>
              <a:rPr lang="en-US" sz="2200" i="1" u="sng" dirty="0">
                <a:latin typeface="Times New Roman" panose="02020603050405020304" pitchFamily="18" charset="0"/>
                <a:ea typeface="Calibri" panose="020F0502020204030204" pitchFamily="34" charset="0"/>
                <a:cs typeface="Times New Roman" panose="02020603050405020304" pitchFamily="18" charset="0"/>
              </a:rPr>
              <a:t> </a:t>
            </a:r>
            <a:r>
              <a:rPr lang="en-US" sz="2200" i="1" dirty="0">
                <a:latin typeface="Times New Roman" panose="02020603050405020304" pitchFamily="18" charset="0"/>
                <a:ea typeface="Calibri" panose="020F0502020204030204" pitchFamily="34" charset="0"/>
                <a:cs typeface="Times New Roman" panose="02020603050405020304" pitchFamily="18" charset="0"/>
              </a:rPr>
              <a:t>my brother.</a:t>
            </a:r>
          </a:p>
          <a:p>
            <a:pPr marL="90170" algn="just">
              <a:lnSpc>
                <a:spcPct val="120000"/>
              </a:lnSpc>
            </a:pPr>
            <a:r>
              <a:rPr lang="en-US" sz="2200" b="1" dirty="0">
                <a:solidFill>
                  <a:srgbClr val="002060"/>
                </a:solidFill>
                <a:latin typeface="Times New Roman" panose="02020603050405020304" pitchFamily="18" charset="0"/>
                <a:cs typeface="Times New Roman" panose="02020603050405020304" pitchFamily="18" charset="0"/>
              </a:rPr>
              <a:t>Multiple number comparatives: </a:t>
            </a:r>
            <a:r>
              <a:rPr lang="en-US" sz="2200" dirty="0">
                <a:solidFill>
                  <a:srgbClr val="002060"/>
                </a:solidFill>
                <a:latin typeface="Times New Roman" panose="02020603050405020304" pitchFamily="18" charset="0"/>
                <a:cs typeface="Times New Roman" panose="02020603050405020304" pitchFamily="18" charset="0"/>
              </a:rPr>
              <a:t>Number multiples can include: half, twice, three times, four times, etc.</a:t>
            </a:r>
          </a:p>
          <a:p>
            <a:pPr marL="90170" algn="just">
              <a:lnSpc>
                <a:spcPct val="120000"/>
              </a:lnSpc>
            </a:pPr>
            <a:r>
              <a:rPr lang="en-US" sz="2200" i="1" dirty="0">
                <a:latin typeface="Times New Roman" panose="02020603050405020304" pitchFamily="18" charset="0"/>
                <a:ea typeface="Calibri" panose="020F0502020204030204" pitchFamily="34" charset="0"/>
                <a:cs typeface="Times New Roman" panose="02020603050405020304" pitchFamily="18" charset="0"/>
              </a:rPr>
              <a:t>This encyclopedia </a:t>
            </a:r>
            <a:r>
              <a:rPr lang="en-US" sz="2200" b="1" i="1" dirty="0">
                <a:latin typeface="Times New Roman" panose="02020603050405020304" pitchFamily="18" charset="0"/>
                <a:ea typeface="Calibri" panose="020F0502020204030204" pitchFamily="34" charset="0"/>
                <a:cs typeface="Times New Roman" panose="02020603050405020304" pitchFamily="18" charset="0"/>
              </a:rPr>
              <a:t>costs</a:t>
            </a:r>
            <a:r>
              <a:rPr lang="en-US" sz="2200" i="1" dirty="0">
                <a:latin typeface="Times New Roman" panose="02020603050405020304" pitchFamily="18" charset="0"/>
                <a:ea typeface="Calibri" panose="020F0502020204030204" pitchFamily="34" charset="0"/>
                <a:cs typeface="Times New Roman" panose="02020603050405020304" pitchFamily="18" charset="0"/>
              </a:rPr>
              <a:t> </a:t>
            </a:r>
            <a:r>
              <a:rPr lang="en-US" sz="2200" i="1" u="sng" dirty="0">
                <a:latin typeface="Times New Roman" panose="02020603050405020304" pitchFamily="18" charset="0"/>
                <a:ea typeface="Calibri" panose="020F0502020204030204" pitchFamily="34" charset="0"/>
                <a:cs typeface="Times New Roman" panose="02020603050405020304" pitchFamily="18" charset="0"/>
              </a:rPr>
              <a:t>twice as much as </a:t>
            </a:r>
            <a:r>
              <a:rPr lang="en-US" sz="2200" i="1" dirty="0">
                <a:latin typeface="Times New Roman" panose="02020603050405020304" pitchFamily="18" charset="0"/>
                <a:ea typeface="Calibri" panose="020F0502020204030204" pitchFamily="34" charset="0"/>
                <a:cs typeface="Times New Roman" panose="02020603050405020304" pitchFamily="18" charset="0"/>
              </a:rPr>
              <a:t>the other one. </a:t>
            </a:r>
          </a:p>
          <a:p>
            <a:pPr marL="90170" algn="just">
              <a:lnSpc>
                <a:spcPct val="120000"/>
              </a:lnSpc>
            </a:pPr>
            <a:r>
              <a:rPr lang="en-US" sz="2200" i="1" dirty="0">
                <a:latin typeface="Times New Roman" panose="02020603050405020304" pitchFamily="18" charset="0"/>
                <a:ea typeface="Calibri" panose="020F0502020204030204" pitchFamily="34" charset="0"/>
                <a:cs typeface="Times New Roman" panose="02020603050405020304" pitchFamily="18" charset="0"/>
              </a:rPr>
              <a:t>Jerome </a:t>
            </a:r>
            <a:r>
              <a:rPr lang="en-US" sz="2200" b="1" i="1" dirty="0">
                <a:latin typeface="Times New Roman" panose="02020603050405020304" pitchFamily="18" charset="0"/>
                <a:ea typeface="Calibri" panose="020F0502020204030204" pitchFamily="34" charset="0"/>
                <a:cs typeface="Times New Roman" panose="02020603050405020304" pitchFamily="18" charset="0"/>
              </a:rPr>
              <a:t>has</a:t>
            </a:r>
            <a:r>
              <a:rPr lang="en-US" sz="2200" i="1" dirty="0">
                <a:latin typeface="Times New Roman" panose="02020603050405020304" pitchFamily="18" charset="0"/>
                <a:ea typeface="Calibri" panose="020F0502020204030204" pitchFamily="34" charset="0"/>
                <a:cs typeface="Times New Roman" panose="02020603050405020304" pitchFamily="18" charset="0"/>
              </a:rPr>
              <a:t> half </a:t>
            </a:r>
            <a:r>
              <a:rPr lang="en-US" sz="2200" i="1" u="sng" dirty="0">
                <a:latin typeface="Times New Roman" panose="02020603050405020304" pitchFamily="18" charset="0"/>
                <a:ea typeface="Calibri" panose="020F0502020204030204" pitchFamily="34" charset="0"/>
                <a:cs typeface="Times New Roman" panose="02020603050405020304" pitchFamily="18" charset="0"/>
              </a:rPr>
              <a:t>as many records now as </a:t>
            </a:r>
            <a:r>
              <a:rPr lang="en-US" sz="2200" i="1" dirty="0">
                <a:latin typeface="Times New Roman" panose="02020603050405020304" pitchFamily="18" charset="0"/>
                <a:ea typeface="Calibri" panose="020F0502020204030204" pitchFamily="34" charset="0"/>
                <a:cs typeface="Times New Roman" panose="02020603050405020304" pitchFamily="18" charset="0"/>
              </a:rPr>
              <a:t>I had last year. </a:t>
            </a:r>
          </a:p>
          <a:p>
            <a:pPr marL="90170" algn="just">
              <a:lnSpc>
                <a:spcPct val="120000"/>
              </a:lnSpc>
            </a:pPr>
            <a:endParaRPr lang="en-US" sz="2200" i="1"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Прямоугольник 6">
            <a:extLst>
              <a:ext uri="{FF2B5EF4-FFF2-40B4-BE49-F238E27FC236}">
                <a16:creationId xmlns:a16="http://schemas.microsoft.com/office/drawing/2014/main" id="{358E9843-305D-420E-8EAC-E5F1895B58A6}"/>
              </a:ext>
            </a:extLst>
          </p:cNvPr>
          <p:cNvSpPr/>
          <p:nvPr/>
        </p:nvSpPr>
        <p:spPr>
          <a:xfrm>
            <a:off x="592572" y="650615"/>
            <a:ext cx="6517912" cy="379912"/>
          </a:xfrm>
          <a:prstGeom prst="rect">
            <a:avLst/>
          </a:prstGeom>
          <a:gradFill>
            <a:gsLst>
              <a:gs pos="0">
                <a:schemeClr val="accent1">
                  <a:tint val="66000"/>
                  <a:satMod val="160000"/>
                  <a:alpha val="5000"/>
                </a:schemeClr>
              </a:gs>
              <a:gs pos="50000">
                <a:schemeClr val="accent1">
                  <a:tint val="44500"/>
                  <a:satMod val="160000"/>
                </a:schemeClr>
              </a:gs>
              <a:gs pos="100000">
                <a:schemeClr val="accent1">
                  <a:tint val="23500"/>
                  <a:satMod val="160000"/>
                </a:schemeClr>
              </a:gs>
            </a:gsLst>
            <a:lin ang="5400000" scaled="0"/>
          </a:gradFill>
          <a:ln w="12700" cap="flat">
            <a:noFill/>
            <a:miter lim="400000"/>
          </a:ln>
          <a:effectLst>
            <a:outerShdw blurRad="508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r>
              <a:rPr lang="en-US" sz="2000" b="1" dirty="0">
                <a:solidFill>
                  <a:schemeClr val="accent6">
                    <a:lumMod val="75000"/>
                  </a:schemeClr>
                </a:solidFill>
                <a:latin typeface="Times New Roman" panose="02020603050405020304" pitchFamily="18" charset="0"/>
                <a:cs typeface="Times New Roman" panose="02020603050405020304" pitchFamily="18" charset="0"/>
              </a:rPr>
              <a:t>Multiple number comparatives. Double comparatives</a:t>
            </a:r>
          </a:p>
        </p:txBody>
      </p:sp>
      <p:sp>
        <p:nvSpPr>
          <p:cNvPr id="2" name="Очень крутой заголовок…">
            <a:extLst>
              <a:ext uri="{FF2B5EF4-FFF2-40B4-BE49-F238E27FC236}">
                <a16:creationId xmlns:a16="http://schemas.microsoft.com/office/drawing/2014/main" id="{D1EC037C-3A8A-0E5B-A7C4-1DB7B914C9BB}"/>
              </a:ext>
            </a:extLst>
          </p:cNvPr>
          <p:cNvSpPr txBox="1"/>
          <p:nvPr/>
        </p:nvSpPr>
        <p:spPr>
          <a:xfrm>
            <a:off x="1217458" y="91976"/>
            <a:ext cx="10405156" cy="6570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lstStyle/>
          <a:p>
            <a:pPr algn="l">
              <a:defRPr sz="7000" b="1" cap="all">
                <a:solidFill>
                  <a:srgbClr val="253957"/>
                </a:solidFill>
                <a:latin typeface="+mn-lt"/>
                <a:ea typeface="+mn-ea"/>
                <a:cs typeface="+mn-cs"/>
                <a:sym typeface="Arial Narrow"/>
              </a:defRPr>
            </a:pPr>
            <a:r>
              <a:rPr lang="en-US" sz="3500" b="1" cap="all" dirty="0">
                <a:solidFill>
                  <a:srgbClr val="253957"/>
                </a:solidFill>
                <a:latin typeface="Times New Roman" panose="02020603050405020304" pitchFamily="18" charset="0"/>
                <a:cs typeface="Times New Roman" panose="02020603050405020304" pitchFamily="18" charset="0"/>
                <a:sym typeface="Arial Narrow"/>
              </a:rPr>
              <a:t>Grammar: the adjective. </a:t>
            </a:r>
            <a:r>
              <a:rPr lang="en-US" sz="3500" b="1" cap="all" dirty="0">
                <a:solidFill>
                  <a:schemeClr val="accent6">
                    <a:lumMod val="60000"/>
                    <a:lumOff val="40000"/>
                  </a:schemeClr>
                </a:solidFill>
                <a:latin typeface="Times New Roman" panose="02020603050405020304" pitchFamily="18" charset="0"/>
                <a:cs typeface="Times New Roman" panose="02020603050405020304" pitchFamily="18" charset="0"/>
                <a:sym typeface="Arial Narrow"/>
              </a:rPr>
              <a:t>COMPARISONS</a:t>
            </a:r>
            <a:endParaRPr lang="ru-RU" sz="3500" b="1" cap="all" dirty="0">
              <a:solidFill>
                <a:schemeClr val="accent6">
                  <a:lumMod val="60000"/>
                  <a:lumOff val="40000"/>
                </a:schemeClr>
              </a:solidFill>
              <a:latin typeface="Times New Roman" panose="02020603050405020304" pitchFamily="18" charset="0"/>
              <a:cs typeface="Times New Roman" panose="02020603050405020304" pitchFamily="18" charset="0"/>
              <a:sym typeface="Arial Narrow"/>
            </a:endParaRPr>
          </a:p>
        </p:txBody>
      </p:sp>
    </p:spTree>
    <p:extLst>
      <p:ext uri="{BB962C8B-B14F-4D97-AF65-F5344CB8AC3E}">
        <p14:creationId xmlns:p14="http://schemas.microsoft.com/office/powerpoint/2010/main" val="311074248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2">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72">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72">
                                            <p:txEl>
                                              <p:pRg st="2" end="2"/>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72">
                                            <p:txEl>
                                              <p:pRg st="3" end="3"/>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72">
                                            <p:txEl>
                                              <p:pRg st="4" end="4"/>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72">
                                            <p:txEl>
                                              <p:pRg st="5" end="5"/>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72">
                                            <p:txEl>
                                              <p:pRg st="6" end="6"/>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72">
                                            <p:txEl>
                                              <p:pRg st="7" end="7"/>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72">
                                            <p:txEl>
                                              <p:pRg st="8" end="8"/>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7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16932"/>
            <a:ext cx="10515600" cy="653778"/>
          </a:xfrm>
        </p:spPr>
        <p:txBody>
          <a:bodyPr>
            <a:noAutofit/>
          </a:bodyPr>
          <a:lstStyle/>
          <a:p>
            <a:r>
              <a:rPr lang="ru-RU" b="1" dirty="0">
                <a:latin typeface="Times New Roman" panose="02020603050405020304" pitchFamily="18" charset="0"/>
                <a:ea typeface="Times New Roman" panose="02020603050405020304" pitchFamily="18" charset="0"/>
              </a:rPr>
              <a:t>№ </a:t>
            </a:r>
            <a:r>
              <a:rPr lang="en-US" b="1" dirty="0">
                <a:latin typeface="Times New Roman" panose="02020603050405020304" pitchFamily="18" charset="0"/>
                <a:ea typeface="Times New Roman" panose="02020603050405020304" pitchFamily="18" charset="0"/>
              </a:rPr>
              <a:t>38. Par. 3. 1-2 comparisons &amp; comments</a:t>
            </a:r>
            <a:endParaRPr lang="ru-RU" b="1" dirty="0"/>
          </a:p>
        </p:txBody>
      </p:sp>
      <p:sp>
        <p:nvSpPr>
          <p:cNvPr id="3" name="Объект 2"/>
          <p:cNvSpPr>
            <a:spLocks noGrp="1"/>
          </p:cNvSpPr>
          <p:nvPr>
            <p:ph idx="1"/>
          </p:nvPr>
        </p:nvSpPr>
        <p:spPr>
          <a:xfrm>
            <a:off x="815622" y="1031966"/>
            <a:ext cx="10515600" cy="5144997"/>
          </a:xfrm>
        </p:spPr>
        <p:txBody>
          <a:bodyPr>
            <a:normAutofit/>
          </a:bodyPr>
          <a:lstStyle/>
          <a:p>
            <a:pPr marL="0" indent="0" algn="just">
              <a:spcAft>
                <a:spcPts val="0"/>
              </a:spcAft>
              <a:buNone/>
            </a:pPr>
            <a:r>
              <a:rPr lang="en-US" sz="2400" b="1" dirty="0">
                <a:latin typeface="Times New Roman" panose="02020603050405020304" pitchFamily="18" charset="0"/>
                <a:ea typeface="Times New Roman" panose="02020603050405020304" pitchFamily="18" charset="0"/>
              </a:rPr>
              <a:t>Looking closely at the </a:t>
            </a:r>
            <a:r>
              <a:rPr lang="en-US" sz="2400" b="1" u="sng" dirty="0">
                <a:latin typeface="Times New Roman" panose="02020603050405020304" pitchFamily="18" charset="0"/>
                <a:ea typeface="Times New Roman" panose="02020603050405020304" pitchFamily="18" charset="0"/>
              </a:rPr>
              <a:t>pie chart</a:t>
            </a:r>
            <a:r>
              <a:rPr lang="en-US" sz="2400" b="1" dirty="0">
                <a:latin typeface="Times New Roman" panose="02020603050405020304" pitchFamily="18" charset="0"/>
                <a:ea typeface="Times New Roman" panose="02020603050405020304" pitchFamily="18" charset="0"/>
              </a:rPr>
              <a:t>, </a:t>
            </a:r>
            <a:r>
              <a:rPr lang="en-US" sz="2400" dirty="0">
                <a:latin typeface="Times New Roman" panose="02020603050405020304" pitchFamily="18" charset="0"/>
                <a:ea typeface="Times New Roman" panose="02020603050405020304" pitchFamily="18" charset="0"/>
              </a:rPr>
              <a:t>it can be seen / it is obvious/noticeable that </a:t>
            </a:r>
            <a:endParaRPr lang="en-US" sz="2400" dirty="0">
              <a:solidFill>
                <a:schemeClr val="accent1">
                  <a:lumMod val="50000"/>
                </a:schemeClr>
              </a:solidFill>
              <a:effectLst/>
              <a:latin typeface="Times New Roman" panose="02020603050405020304" pitchFamily="18" charset="0"/>
              <a:ea typeface="Times New Roman" panose="02020603050405020304" pitchFamily="18" charset="0"/>
            </a:endParaRPr>
          </a:p>
          <a:p>
            <a:pPr marL="0" indent="0" algn="just">
              <a:spcAft>
                <a:spcPts val="0"/>
              </a:spcAft>
              <a:buNone/>
            </a:pPr>
            <a:r>
              <a:rPr lang="ru-RU" sz="2400" dirty="0">
                <a:solidFill>
                  <a:schemeClr val="accent1">
                    <a:lumMod val="50000"/>
                  </a:schemeClr>
                </a:solidFill>
                <a:latin typeface="Times New Roman" panose="02020603050405020304" pitchFamily="18" charset="0"/>
                <a:ea typeface="Times New Roman" panose="02020603050405020304" pitchFamily="18" charset="0"/>
              </a:rPr>
              <a:t>(</a:t>
            </a:r>
            <a:r>
              <a:rPr lang="en-US" sz="2400" dirty="0">
                <a:solidFill>
                  <a:schemeClr val="accent1">
                    <a:lumMod val="50000"/>
                  </a:schemeClr>
                </a:solidFill>
                <a:latin typeface="Times New Roman" panose="02020603050405020304" pitchFamily="18" charset="0"/>
                <a:ea typeface="Times New Roman" panose="02020603050405020304" pitchFamily="18" charset="0"/>
              </a:rPr>
              <a:t>the option</a:t>
            </a:r>
            <a:r>
              <a:rPr lang="ru-RU" sz="2400" dirty="0">
                <a:solidFill>
                  <a:schemeClr val="accent1">
                    <a:lumMod val="50000"/>
                  </a:schemeClr>
                </a:solidFill>
                <a:latin typeface="Times New Roman" panose="02020603050405020304" pitchFamily="18" charset="0"/>
                <a:ea typeface="Times New Roman" panose="02020603050405020304" pitchFamily="18" charset="0"/>
              </a:rPr>
              <a:t>) </a:t>
            </a:r>
            <a:r>
              <a:rPr lang="en-US" sz="2400" dirty="0">
                <a:solidFill>
                  <a:schemeClr val="accent1">
                    <a:lumMod val="50000"/>
                  </a:schemeClr>
                </a:solidFill>
                <a:latin typeface="Times New Roman" panose="02020603050405020304" pitchFamily="18" charset="0"/>
                <a:ea typeface="Times New Roman" panose="02020603050405020304" pitchFamily="18" charset="0"/>
              </a:rPr>
              <a:t>‘to get a better job’ </a:t>
            </a:r>
            <a:r>
              <a:rPr lang="en-US" sz="2400" u="sng" dirty="0">
                <a:solidFill>
                  <a:schemeClr val="accent1">
                    <a:lumMod val="50000"/>
                  </a:schemeClr>
                </a:solidFill>
                <a:latin typeface="Times New Roman" panose="02020603050405020304" pitchFamily="18" charset="0"/>
                <a:ea typeface="Times New Roman" panose="02020603050405020304" pitchFamily="18" charset="0"/>
              </a:rPr>
              <a:t>is 6 percentage points </a:t>
            </a:r>
            <a:r>
              <a:rPr lang="en-US" sz="2400" b="1" u="sng" dirty="0">
                <a:solidFill>
                  <a:schemeClr val="accent1">
                    <a:lumMod val="50000"/>
                  </a:schemeClr>
                </a:solidFill>
                <a:latin typeface="Times New Roman" panose="02020603050405020304" pitchFamily="18" charset="0"/>
                <a:ea typeface="Times New Roman" panose="02020603050405020304" pitchFamily="18" charset="0"/>
              </a:rPr>
              <a:t>more popular/common </a:t>
            </a:r>
            <a:r>
              <a:rPr lang="en-US" sz="2400" u="sng" dirty="0">
                <a:solidFill>
                  <a:schemeClr val="accent1">
                    <a:lumMod val="50000"/>
                  </a:schemeClr>
                </a:solidFill>
                <a:latin typeface="Times New Roman" panose="02020603050405020304" pitchFamily="18" charset="0"/>
                <a:ea typeface="Times New Roman" panose="02020603050405020304" pitchFamily="18" charset="0"/>
              </a:rPr>
              <a:t>than </a:t>
            </a:r>
            <a:r>
              <a:rPr lang="en-US" sz="2400" dirty="0">
                <a:solidFill>
                  <a:schemeClr val="accent1">
                    <a:lumMod val="50000"/>
                  </a:schemeClr>
                </a:solidFill>
                <a:latin typeface="Times New Roman" panose="02020603050405020304" pitchFamily="18" charset="0"/>
                <a:ea typeface="Times New Roman" panose="02020603050405020304" pitchFamily="18" charset="0"/>
              </a:rPr>
              <a:t>(the category) ‘to solve modern problems’ </a:t>
            </a:r>
            <a:r>
              <a:rPr lang="en-US" sz="2400" dirty="0">
                <a:solidFill>
                  <a:srgbClr val="FF0000"/>
                </a:solidFill>
                <a:latin typeface="Times New Roman" panose="02020603050405020304" pitchFamily="18" charset="0"/>
                <a:ea typeface="Times New Roman" panose="02020603050405020304" pitchFamily="18" charset="0"/>
              </a:rPr>
              <a:t>(19%)</a:t>
            </a:r>
            <a:r>
              <a:rPr lang="en-US" sz="2400" dirty="0">
                <a:solidFill>
                  <a:schemeClr val="accent1">
                    <a:lumMod val="50000"/>
                  </a:schemeClr>
                </a:solidFill>
                <a:latin typeface="Times New Roman" panose="02020603050405020304" pitchFamily="18" charset="0"/>
                <a:ea typeface="Times New Roman" panose="02020603050405020304" pitchFamily="18" charset="0"/>
              </a:rPr>
              <a:t>.</a:t>
            </a:r>
          </a:p>
          <a:p>
            <a:pPr marL="0" indent="0" algn="just">
              <a:spcAft>
                <a:spcPts val="0"/>
              </a:spcAft>
              <a:buNone/>
            </a:pPr>
            <a:r>
              <a:rPr lang="ru-RU" sz="2400" dirty="0">
                <a:solidFill>
                  <a:schemeClr val="accent1">
                    <a:lumMod val="50000"/>
                  </a:schemeClr>
                </a:solidFill>
                <a:latin typeface="Times New Roman" panose="02020603050405020304" pitchFamily="18" charset="0"/>
                <a:ea typeface="Times New Roman" panose="02020603050405020304" pitchFamily="18" charset="0"/>
              </a:rPr>
              <a:t>(</a:t>
            </a:r>
            <a:r>
              <a:rPr lang="en-US" sz="2400" dirty="0">
                <a:solidFill>
                  <a:schemeClr val="accent1">
                    <a:lumMod val="50000"/>
                  </a:schemeClr>
                </a:solidFill>
                <a:latin typeface="Times New Roman" panose="02020603050405020304" pitchFamily="18" charset="0"/>
                <a:ea typeface="Times New Roman" panose="02020603050405020304" pitchFamily="18" charset="0"/>
              </a:rPr>
              <a:t>the option</a:t>
            </a:r>
            <a:r>
              <a:rPr lang="ru-RU" sz="2400" dirty="0">
                <a:solidFill>
                  <a:schemeClr val="accent1">
                    <a:lumMod val="50000"/>
                  </a:schemeClr>
                </a:solidFill>
                <a:latin typeface="Times New Roman" panose="02020603050405020304" pitchFamily="18" charset="0"/>
                <a:ea typeface="Times New Roman" panose="02020603050405020304" pitchFamily="18" charset="0"/>
              </a:rPr>
              <a:t>) </a:t>
            </a:r>
            <a:r>
              <a:rPr lang="en-US" sz="2400" dirty="0">
                <a:solidFill>
                  <a:schemeClr val="accent1">
                    <a:lumMod val="50000"/>
                  </a:schemeClr>
                </a:solidFill>
                <a:latin typeface="Times New Roman" panose="02020603050405020304" pitchFamily="18" charset="0"/>
                <a:ea typeface="Times New Roman" panose="02020603050405020304" pitchFamily="18" charset="0"/>
              </a:rPr>
              <a:t>‘to solve modern problems’ </a:t>
            </a:r>
            <a:r>
              <a:rPr lang="en-US" sz="2400" dirty="0">
                <a:solidFill>
                  <a:srgbClr val="FF0000"/>
                </a:solidFill>
                <a:latin typeface="Times New Roman" panose="02020603050405020304" pitchFamily="18" charset="0"/>
                <a:ea typeface="Times New Roman" panose="02020603050405020304" pitchFamily="18" charset="0"/>
              </a:rPr>
              <a:t>(19%)</a:t>
            </a:r>
            <a:r>
              <a:rPr lang="en-US" sz="2400" dirty="0">
                <a:solidFill>
                  <a:schemeClr val="accent1">
                    <a:lumMod val="50000"/>
                  </a:schemeClr>
                </a:solidFill>
                <a:latin typeface="Times New Roman" panose="02020603050405020304" pitchFamily="18" charset="0"/>
                <a:ea typeface="Times New Roman" panose="02020603050405020304" pitchFamily="18" charset="0"/>
              </a:rPr>
              <a:t> </a:t>
            </a:r>
            <a:r>
              <a:rPr lang="en-US" sz="2400" u="sng" dirty="0">
                <a:solidFill>
                  <a:schemeClr val="accent1">
                    <a:lumMod val="50000"/>
                  </a:schemeClr>
                </a:solidFill>
                <a:latin typeface="Times New Roman" panose="02020603050405020304" pitchFamily="18" charset="0"/>
                <a:ea typeface="Times New Roman" panose="02020603050405020304" pitchFamily="18" charset="0"/>
              </a:rPr>
              <a:t>is </a:t>
            </a:r>
            <a:r>
              <a:rPr lang="en-US" sz="2400" b="1" u="sng" dirty="0">
                <a:solidFill>
                  <a:schemeClr val="accent1">
                    <a:lumMod val="50000"/>
                  </a:schemeClr>
                </a:solidFill>
                <a:latin typeface="Times New Roman" panose="02020603050405020304" pitchFamily="18" charset="0"/>
                <a:ea typeface="Times New Roman" panose="02020603050405020304" pitchFamily="18" charset="0"/>
              </a:rPr>
              <a:t>chosen </a:t>
            </a:r>
            <a:r>
              <a:rPr lang="en-US" sz="2400" u="sng" dirty="0">
                <a:solidFill>
                  <a:schemeClr val="accent1">
                    <a:lumMod val="50000"/>
                  </a:schemeClr>
                </a:solidFill>
                <a:latin typeface="Times New Roman" panose="02020603050405020304" pitchFamily="18" charset="0"/>
                <a:ea typeface="Times New Roman" panose="02020603050405020304" pitchFamily="18" charset="0"/>
              </a:rPr>
              <a:t>by 6 percentage points </a:t>
            </a:r>
            <a:r>
              <a:rPr lang="en-US" sz="2400" b="1" u="sng" dirty="0">
                <a:solidFill>
                  <a:schemeClr val="accent1">
                    <a:lumMod val="50000"/>
                  </a:schemeClr>
                </a:solidFill>
                <a:latin typeface="Times New Roman" panose="02020603050405020304" pitchFamily="18" charset="0"/>
                <a:ea typeface="Times New Roman" panose="02020603050405020304" pitchFamily="18" charset="0"/>
              </a:rPr>
              <a:t>fewer teenagers </a:t>
            </a:r>
            <a:r>
              <a:rPr lang="en-US" sz="2400" u="sng" dirty="0">
                <a:solidFill>
                  <a:schemeClr val="accent1">
                    <a:lumMod val="50000"/>
                  </a:schemeClr>
                </a:solidFill>
                <a:latin typeface="Times New Roman" panose="02020603050405020304" pitchFamily="18" charset="0"/>
                <a:ea typeface="Times New Roman" panose="02020603050405020304" pitchFamily="18" charset="0"/>
              </a:rPr>
              <a:t>than </a:t>
            </a:r>
            <a:r>
              <a:rPr lang="en-US" sz="2400" dirty="0">
                <a:solidFill>
                  <a:schemeClr val="accent1">
                    <a:lumMod val="50000"/>
                  </a:schemeClr>
                </a:solidFill>
                <a:latin typeface="Times New Roman" panose="02020603050405020304" pitchFamily="18" charset="0"/>
                <a:ea typeface="Times New Roman" panose="02020603050405020304" pitchFamily="18" charset="0"/>
              </a:rPr>
              <a:t>(the category) ‘to get a better job’ .</a:t>
            </a:r>
          </a:p>
          <a:p>
            <a:pPr marL="0" indent="0">
              <a:buNone/>
            </a:pPr>
            <a:endParaRPr lang="en-US" sz="2400" b="1" dirty="0">
              <a:latin typeface="Times New Roman" panose="02020603050405020304" pitchFamily="18" charset="0"/>
              <a:ea typeface="Times New Roman" panose="02020603050405020304" pitchFamily="18" charset="0"/>
            </a:endParaRPr>
          </a:p>
          <a:p>
            <a:pPr marL="0" indent="0">
              <a:buNone/>
            </a:pPr>
            <a:r>
              <a:rPr lang="en-US" sz="2400" b="1" dirty="0">
                <a:latin typeface="Times New Roman" panose="02020603050405020304" pitchFamily="18" charset="0"/>
                <a:ea typeface="Times New Roman" panose="02020603050405020304" pitchFamily="18" charset="0"/>
              </a:rPr>
              <a:t>It seems probable that … / Probably, the reason is that …</a:t>
            </a:r>
          </a:p>
          <a:p>
            <a:pPr marL="0" indent="0">
              <a:buNone/>
            </a:pPr>
            <a:r>
              <a:rPr lang="en-US" sz="2400" dirty="0">
                <a:solidFill>
                  <a:schemeClr val="accent1">
                    <a:lumMod val="50000"/>
                  </a:schemeClr>
                </a:solidFill>
                <a:latin typeface="Times New Roman" panose="02020603050405020304" pitchFamily="18" charset="0"/>
                <a:ea typeface="Times New Roman" panose="02020603050405020304" pitchFamily="18" charset="0"/>
              </a:rPr>
              <a:t>nowadays youngsters </a:t>
            </a:r>
            <a:r>
              <a:rPr lang="en-US" sz="2400" b="1" dirty="0">
                <a:solidFill>
                  <a:schemeClr val="accent1">
                    <a:lumMod val="50000"/>
                  </a:schemeClr>
                </a:solidFill>
                <a:latin typeface="Times New Roman" panose="02020603050405020304" pitchFamily="18" charset="0"/>
                <a:ea typeface="Times New Roman" panose="02020603050405020304" pitchFamily="18" charset="0"/>
              </a:rPr>
              <a:t>would prefer to find </a:t>
            </a:r>
            <a:r>
              <a:rPr lang="en-US" sz="2400" dirty="0">
                <a:solidFill>
                  <a:schemeClr val="accent1">
                    <a:lumMod val="50000"/>
                  </a:schemeClr>
                </a:solidFill>
                <a:latin typeface="Times New Roman" panose="02020603050405020304" pitchFamily="18" charset="0"/>
                <a:ea typeface="Times New Roman" panose="02020603050405020304" pitchFamily="18" charset="0"/>
              </a:rPr>
              <a:t>a well-paid job and get rich </a:t>
            </a:r>
            <a:r>
              <a:rPr lang="en-US" sz="2400" b="1" dirty="0">
                <a:solidFill>
                  <a:schemeClr val="accent1">
                    <a:lumMod val="50000"/>
                  </a:schemeClr>
                </a:solidFill>
                <a:latin typeface="Times New Roman" panose="02020603050405020304" pitchFamily="18" charset="0"/>
                <a:ea typeface="Times New Roman" panose="02020603050405020304" pitchFamily="18" charset="0"/>
              </a:rPr>
              <a:t>rather than deal </a:t>
            </a:r>
            <a:r>
              <a:rPr lang="en-US" sz="2400" dirty="0">
                <a:solidFill>
                  <a:schemeClr val="accent1">
                    <a:lumMod val="50000"/>
                  </a:schemeClr>
                </a:solidFill>
                <a:latin typeface="Times New Roman" panose="02020603050405020304" pitchFamily="18" charset="0"/>
                <a:ea typeface="Times New Roman" panose="02020603050405020304" pitchFamily="18" charset="0"/>
              </a:rPr>
              <a:t>with (critical) global issues.</a:t>
            </a:r>
          </a:p>
          <a:p>
            <a:pPr marL="0" indent="0">
              <a:buNone/>
            </a:pPr>
            <a:r>
              <a:rPr lang="en-US" sz="2400" dirty="0">
                <a:solidFill>
                  <a:schemeClr val="accent1">
                    <a:lumMod val="50000"/>
                  </a:schemeClr>
                </a:solidFill>
                <a:latin typeface="Times New Roman" panose="02020603050405020304" pitchFamily="18" charset="0"/>
                <a:ea typeface="Times New Roman" panose="02020603050405020304" pitchFamily="18" charset="0"/>
              </a:rPr>
              <a:t>today the younger generation is more interested in making a good living than dealing with problems which hardly affect them directly.</a:t>
            </a:r>
            <a:endParaRPr lang="ru-RU" sz="2400" dirty="0"/>
          </a:p>
        </p:txBody>
      </p:sp>
    </p:spTree>
    <p:extLst>
      <p:ext uri="{BB962C8B-B14F-4D97-AF65-F5344CB8AC3E}">
        <p14:creationId xmlns:p14="http://schemas.microsoft.com/office/powerpoint/2010/main" val="2146139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1E169A62-3D19-5AA7-AB73-70ECE4388A7E}"/>
              </a:ext>
            </a:extLst>
          </p:cNvPr>
          <p:cNvPicPr>
            <a:picLocks noChangeAspect="1"/>
          </p:cNvPicPr>
          <p:nvPr/>
        </p:nvPicPr>
        <p:blipFill>
          <a:blip r:embed="rId2"/>
          <a:stretch>
            <a:fillRect/>
          </a:stretch>
        </p:blipFill>
        <p:spPr>
          <a:xfrm>
            <a:off x="990308" y="341799"/>
            <a:ext cx="9240540" cy="5677692"/>
          </a:xfrm>
          <a:prstGeom prst="rect">
            <a:avLst/>
          </a:prstGeom>
        </p:spPr>
      </p:pic>
    </p:spTree>
    <p:extLst>
      <p:ext uri="{BB962C8B-B14F-4D97-AF65-F5344CB8AC3E}">
        <p14:creationId xmlns:p14="http://schemas.microsoft.com/office/powerpoint/2010/main" val="609906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a:extLst>
              <a:ext uri="{FF2B5EF4-FFF2-40B4-BE49-F238E27FC236}">
                <a16:creationId xmlns:a16="http://schemas.microsoft.com/office/drawing/2014/main" id="{28C9ED4C-5AB2-7F39-9EA0-1811BCDE2311}"/>
              </a:ext>
            </a:extLst>
          </p:cNvPr>
          <p:cNvSpPr>
            <a:spLocks noGrp="1"/>
          </p:cNvSpPr>
          <p:nvPr>
            <p:ph idx="1"/>
          </p:nvPr>
        </p:nvSpPr>
        <p:spPr>
          <a:xfrm>
            <a:off x="347868" y="169104"/>
            <a:ext cx="11844131" cy="2335558"/>
          </a:xfrm>
        </p:spPr>
        <p:txBody>
          <a:bodyPr>
            <a:normAutofit lnSpcReduction="10000"/>
          </a:bodyPr>
          <a:lstStyle/>
          <a:p>
            <a:pPr marL="0" indent="0">
              <a:spcBef>
                <a:spcPts val="1200"/>
              </a:spcBef>
              <a:spcAft>
                <a:spcPts val="600"/>
              </a:spcAft>
              <a:buNone/>
            </a:pPr>
            <a:r>
              <a:rPr lang="en-US" sz="2200" b="1" dirty="0">
                <a:effectLst/>
                <a:uFill>
                  <a:solidFill>
                    <a:srgbClr val="000000"/>
                  </a:solidFill>
                </a:uFill>
                <a:latin typeface="Times New Roman" panose="02020603050405020304" pitchFamily="18" charset="0"/>
                <a:ea typeface="Calibri" panose="020F0502020204030204" pitchFamily="34" charset="0"/>
              </a:rPr>
              <a:t>Place the phrases below in correct order. Remember to have to distribute them in the correct order in accordance with the task: </a:t>
            </a:r>
            <a:endParaRPr lang="ru-RU" sz="2200" b="1" dirty="0">
              <a:effectLst/>
              <a:uFill>
                <a:solidFill>
                  <a:srgbClr val="000000"/>
                </a:solidFill>
              </a:uFill>
              <a:latin typeface="Times New Roman" panose="02020603050405020304" pitchFamily="18" charset="0"/>
              <a:ea typeface="Calibri" panose="020F0502020204030204" pitchFamily="34" charset="0"/>
            </a:endParaRPr>
          </a:p>
          <a:p>
            <a:pPr marL="0" indent="0" algn="just">
              <a:buNone/>
            </a:pPr>
            <a:r>
              <a:rPr lang="en-US" sz="2200" dirty="0">
                <a:effectLst/>
                <a:latin typeface="Times New Roman" panose="02020603050405020304" pitchFamily="18" charset="0"/>
                <a:ea typeface="Times New Roman" panose="02020603050405020304" pitchFamily="18" charset="0"/>
              </a:rPr>
              <a:t>Imagine that you are </a:t>
            </a:r>
            <a:r>
              <a:rPr lang="en-US" sz="2200" b="1" dirty="0">
                <a:effectLst/>
                <a:latin typeface="Times New Roman" panose="02020603050405020304" pitchFamily="18" charset="0"/>
                <a:ea typeface="Times New Roman" panose="02020603050405020304" pitchFamily="18" charset="0"/>
              </a:rPr>
              <a:t>doing a project</a:t>
            </a:r>
            <a:r>
              <a:rPr lang="en-US" sz="2200" dirty="0">
                <a:effectLst/>
                <a:latin typeface="Times New Roman" panose="02020603050405020304" pitchFamily="18" charset="0"/>
                <a:ea typeface="Times New Roman" panose="02020603050405020304" pitchFamily="18" charset="0"/>
              </a:rPr>
              <a:t> on </a:t>
            </a:r>
            <a:r>
              <a:rPr lang="en-US" sz="2200" b="1" dirty="0">
                <a:effectLst/>
                <a:latin typeface="Times New Roman" panose="02020603050405020304" pitchFamily="18" charset="0"/>
                <a:ea typeface="Times New Roman" panose="02020603050405020304" pitchFamily="18" charset="0"/>
              </a:rPr>
              <a:t>what</a:t>
            </a:r>
            <a:r>
              <a:rPr lang="en-US" sz="2200" dirty="0">
                <a:effectLst/>
                <a:latin typeface="Times New Roman" panose="02020603050405020304" pitchFamily="18" charset="0"/>
                <a:ea typeface="Times New Roman" panose="02020603050405020304" pitchFamily="18" charset="0"/>
              </a:rPr>
              <a:t> </a:t>
            </a:r>
            <a:r>
              <a:rPr lang="en-US" sz="2200" b="1" dirty="0">
                <a:effectLst/>
                <a:latin typeface="Times New Roman" panose="02020603050405020304" pitchFamily="18" charset="0"/>
                <a:ea typeface="Times New Roman" panose="02020603050405020304" pitchFamily="18" charset="0"/>
              </a:rPr>
              <a:t>book genres are popular among teenagers in Zetland</a:t>
            </a:r>
            <a:r>
              <a:rPr lang="en-US" sz="2200" dirty="0">
                <a:effectLst/>
                <a:latin typeface="Times New Roman" panose="02020603050405020304" pitchFamily="18" charset="0"/>
                <a:ea typeface="Times New Roman" panose="02020603050405020304" pitchFamily="18" charset="0"/>
              </a:rPr>
              <a:t>. You have </a:t>
            </a:r>
            <a:r>
              <a:rPr lang="en-US" sz="2200" b="1" dirty="0">
                <a:effectLst/>
                <a:latin typeface="Times New Roman" panose="02020603050405020304" pitchFamily="18" charset="0"/>
                <a:ea typeface="Times New Roman" panose="02020603050405020304" pitchFamily="18" charset="0"/>
              </a:rPr>
              <a:t>found some data</a:t>
            </a:r>
            <a:r>
              <a:rPr lang="en-US" sz="2200" dirty="0">
                <a:effectLst/>
                <a:latin typeface="Times New Roman" panose="02020603050405020304" pitchFamily="18" charset="0"/>
                <a:ea typeface="Times New Roman" panose="02020603050405020304" pitchFamily="18" charset="0"/>
              </a:rPr>
              <a:t> on the subject – </a:t>
            </a:r>
            <a:r>
              <a:rPr lang="en-US" sz="2200" b="1" dirty="0">
                <a:effectLst/>
                <a:latin typeface="Times New Roman" panose="02020603050405020304" pitchFamily="18" charset="0"/>
                <a:ea typeface="Times New Roman" panose="02020603050405020304" pitchFamily="18" charset="0"/>
              </a:rPr>
              <a:t>the results of the opinion polls</a:t>
            </a:r>
            <a:r>
              <a:rPr lang="en-US" sz="2200" dirty="0">
                <a:effectLst/>
                <a:latin typeface="Times New Roman" panose="02020603050405020304" pitchFamily="18" charset="0"/>
                <a:ea typeface="Times New Roman" panose="02020603050405020304" pitchFamily="18" charset="0"/>
              </a:rPr>
              <a:t> (see the table below).</a:t>
            </a:r>
            <a:endParaRPr lang="ru-RU" sz="2200" dirty="0">
              <a:effectLst/>
              <a:latin typeface="Times New Roman" panose="02020603050405020304" pitchFamily="18" charset="0"/>
              <a:ea typeface="Times New Roman" panose="02020603050405020304" pitchFamily="18" charset="0"/>
            </a:endParaRPr>
          </a:p>
          <a:p>
            <a:pPr marL="0" indent="0" algn="just">
              <a:buNone/>
            </a:pPr>
            <a:r>
              <a:rPr lang="en-US" sz="2200" b="1" dirty="0">
                <a:effectLst/>
                <a:latin typeface="Times New Roman" panose="02020603050405020304" pitchFamily="18" charset="0"/>
                <a:ea typeface="Times New Roman" panose="02020603050405020304" pitchFamily="18" charset="0"/>
              </a:rPr>
              <a:t>Comment on the data</a:t>
            </a:r>
            <a:r>
              <a:rPr lang="en-US" sz="2200" dirty="0">
                <a:effectLst/>
                <a:latin typeface="Times New Roman" panose="02020603050405020304" pitchFamily="18" charset="0"/>
                <a:ea typeface="Times New Roman" panose="02020603050405020304" pitchFamily="18" charset="0"/>
              </a:rPr>
              <a:t> in the table and give your opinion on the subject of the project. </a:t>
            </a:r>
          </a:p>
          <a:p>
            <a:pPr marL="0" indent="0" algn="just">
              <a:buNone/>
            </a:pPr>
            <a:r>
              <a:rPr lang="en-US" sz="2200" i="1" dirty="0">
                <a:effectLst/>
                <a:latin typeface="Times New Roman" panose="02020603050405020304" pitchFamily="18" charset="0"/>
                <a:ea typeface="Times New Roman" panose="02020603050405020304" pitchFamily="18" charset="0"/>
              </a:rPr>
              <a:t>	*</a:t>
            </a:r>
            <a:r>
              <a:rPr lang="en-US" sz="2200" b="1" dirty="0">
                <a:effectLst/>
                <a:latin typeface="Times New Roman" panose="02020603050405020304" pitchFamily="18" charset="0"/>
                <a:ea typeface="Times New Roman" panose="02020603050405020304" pitchFamily="18" charset="0"/>
              </a:rPr>
              <a:t>information in bold letters</a:t>
            </a:r>
            <a:r>
              <a:rPr lang="en-US" sz="2200" i="1" dirty="0">
                <a:effectLst/>
                <a:latin typeface="Times New Roman" panose="02020603050405020304" pitchFamily="18" charset="0"/>
                <a:ea typeface="Times New Roman" panose="02020603050405020304" pitchFamily="18" charset="0"/>
              </a:rPr>
              <a:t> should be included in the first paragraph</a:t>
            </a:r>
            <a:endParaRPr lang="ru-RU" sz="2200" dirty="0"/>
          </a:p>
        </p:txBody>
      </p:sp>
      <p:graphicFrame>
        <p:nvGraphicFramePr>
          <p:cNvPr id="10" name="Таблица 9">
            <a:extLst>
              <a:ext uri="{FF2B5EF4-FFF2-40B4-BE49-F238E27FC236}">
                <a16:creationId xmlns:a16="http://schemas.microsoft.com/office/drawing/2014/main" id="{E899EECD-818C-EBB3-547C-EAA623554C71}"/>
              </a:ext>
            </a:extLst>
          </p:cNvPr>
          <p:cNvGraphicFramePr>
            <a:graphicFrameLocks noGrp="1"/>
          </p:cNvGraphicFramePr>
          <p:nvPr>
            <p:extLst>
              <p:ext uri="{D42A27DB-BD31-4B8C-83A1-F6EECF244321}">
                <p14:modId xmlns:p14="http://schemas.microsoft.com/office/powerpoint/2010/main" val="671665263"/>
              </p:ext>
            </p:extLst>
          </p:nvPr>
        </p:nvGraphicFramePr>
        <p:xfrm>
          <a:off x="2771153" y="2331720"/>
          <a:ext cx="6412603" cy="2194560"/>
        </p:xfrm>
        <a:graphic>
          <a:graphicData uri="http://schemas.openxmlformats.org/drawingml/2006/table">
            <a:tbl>
              <a:tblPr firstRow="1" firstCol="1" bandRow="1">
                <a:tableStyleId>{5C22544A-7EE6-4342-B048-85BDC9FD1C3A}</a:tableStyleId>
              </a:tblPr>
              <a:tblGrid>
                <a:gridCol w="3205958">
                  <a:extLst>
                    <a:ext uri="{9D8B030D-6E8A-4147-A177-3AD203B41FA5}">
                      <a16:colId xmlns:a16="http://schemas.microsoft.com/office/drawing/2014/main" val="1181642420"/>
                    </a:ext>
                  </a:extLst>
                </a:gridCol>
                <a:gridCol w="3206645">
                  <a:extLst>
                    <a:ext uri="{9D8B030D-6E8A-4147-A177-3AD203B41FA5}">
                      <a16:colId xmlns:a16="http://schemas.microsoft.com/office/drawing/2014/main" val="2316774346"/>
                    </a:ext>
                  </a:extLst>
                </a:gridCol>
              </a:tblGrid>
              <a:tr h="0">
                <a:tc>
                  <a:txBody>
                    <a:bodyPr/>
                    <a:lstStyle/>
                    <a:p>
                      <a:r>
                        <a:rPr lang="en-US" sz="2400">
                          <a:effectLst/>
                        </a:rPr>
                        <a:t>Book Genre</a:t>
                      </a:r>
                      <a:endParaRPr lang="ru-RU" sz="2400">
                        <a:effectLst/>
                        <a:latin typeface="Times New Roman" panose="02020603050405020304" pitchFamily="18" charset="0"/>
                        <a:ea typeface="Times New Roman" panose="02020603050405020304" pitchFamily="18" charset="0"/>
                      </a:endParaRPr>
                    </a:p>
                  </a:txBody>
                  <a:tcPr marL="68580" marR="68580" marT="0" marB="0"/>
                </a:tc>
                <a:tc>
                  <a:txBody>
                    <a:bodyPr/>
                    <a:lstStyle/>
                    <a:p>
                      <a:r>
                        <a:rPr lang="en-US" sz="2400" dirty="0">
                          <a:effectLst/>
                        </a:rPr>
                        <a:t>Number of readers (%)</a:t>
                      </a:r>
                      <a:endParaRPr lang="ru-RU" sz="24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526573113"/>
                  </a:ext>
                </a:extLst>
              </a:tr>
              <a:tr h="0">
                <a:tc>
                  <a:txBody>
                    <a:bodyPr/>
                    <a:lstStyle/>
                    <a:p>
                      <a:r>
                        <a:rPr lang="en-US" sz="2400">
                          <a:effectLst/>
                        </a:rPr>
                        <a:t>Adventure</a:t>
                      </a:r>
                      <a:endParaRPr lang="ru-RU" sz="2400">
                        <a:effectLst/>
                        <a:latin typeface="Times New Roman" panose="02020603050405020304" pitchFamily="18" charset="0"/>
                        <a:ea typeface="Times New Roman" panose="02020603050405020304" pitchFamily="18" charset="0"/>
                      </a:endParaRPr>
                    </a:p>
                  </a:txBody>
                  <a:tcPr marL="68580" marR="68580" marT="0" marB="0"/>
                </a:tc>
                <a:tc>
                  <a:txBody>
                    <a:bodyPr/>
                    <a:lstStyle/>
                    <a:p>
                      <a:r>
                        <a:rPr lang="en-US" sz="2400" dirty="0">
                          <a:effectLst/>
                        </a:rPr>
                        <a:t>33</a:t>
                      </a:r>
                      <a:endParaRPr lang="ru-RU" sz="24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888834588"/>
                  </a:ext>
                </a:extLst>
              </a:tr>
              <a:tr h="0">
                <a:tc>
                  <a:txBody>
                    <a:bodyPr/>
                    <a:lstStyle/>
                    <a:p>
                      <a:r>
                        <a:rPr lang="en-US" sz="2400">
                          <a:effectLst/>
                        </a:rPr>
                        <a:t>Mystery</a:t>
                      </a:r>
                      <a:endParaRPr lang="ru-RU" sz="2400">
                        <a:effectLst/>
                        <a:latin typeface="Times New Roman" panose="02020603050405020304" pitchFamily="18" charset="0"/>
                        <a:ea typeface="Times New Roman" panose="02020603050405020304" pitchFamily="18" charset="0"/>
                      </a:endParaRPr>
                    </a:p>
                  </a:txBody>
                  <a:tcPr marL="68580" marR="68580" marT="0" marB="0"/>
                </a:tc>
                <a:tc>
                  <a:txBody>
                    <a:bodyPr/>
                    <a:lstStyle/>
                    <a:p>
                      <a:r>
                        <a:rPr lang="en-US" sz="2400" dirty="0">
                          <a:effectLst/>
                        </a:rPr>
                        <a:t>31</a:t>
                      </a:r>
                      <a:endParaRPr lang="ru-RU" sz="24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794495455"/>
                  </a:ext>
                </a:extLst>
              </a:tr>
              <a:tr h="0">
                <a:tc>
                  <a:txBody>
                    <a:bodyPr/>
                    <a:lstStyle/>
                    <a:p>
                      <a:r>
                        <a:rPr lang="en-US" sz="2400">
                          <a:effectLst/>
                        </a:rPr>
                        <a:t>Sports stories</a:t>
                      </a:r>
                      <a:endParaRPr lang="ru-RU" sz="2400">
                        <a:effectLst/>
                        <a:latin typeface="Times New Roman" panose="02020603050405020304" pitchFamily="18" charset="0"/>
                        <a:ea typeface="Times New Roman" panose="02020603050405020304" pitchFamily="18" charset="0"/>
                      </a:endParaRPr>
                    </a:p>
                  </a:txBody>
                  <a:tcPr marL="68580" marR="68580" marT="0" marB="0"/>
                </a:tc>
                <a:tc>
                  <a:txBody>
                    <a:bodyPr/>
                    <a:lstStyle/>
                    <a:p>
                      <a:r>
                        <a:rPr lang="en-US" sz="2400" dirty="0">
                          <a:effectLst/>
                        </a:rPr>
                        <a:t>17</a:t>
                      </a:r>
                      <a:endParaRPr lang="ru-RU" sz="24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105025097"/>
                  </a:ext>
                </a:extLst>
              </a:tr>
              <a:tr h="0">
                <a:tc>
                  <a:txBody>
                    <a:bodyPr/>
                    <a:lstStyle/>
                    <a:p>
                      <a:r>
                        <a:rPr lang="en-US" sz="2400">
                          <a:effectLst/>
                        </a:rPr>
                        <a:t>Animal stories</a:t>
                      </a:r>
                      <a:endParaRPr lang="ru-RU" sz="2400">
                        <a:effectLst/>
                        <a:latin typeface="Times New Roman" panose="02020603050405020304" pitchFamily="18" charset="0"/>
                        <a:ea typeface="Times New Roman" panose="02020603050405020304" pitchFamily="18" charset="0"/>
                      </a:endParaRPr>
                    </a:p>
                  </a:txBody>
                  <a:tcPr marL="68580" marR="68580" marT="0" marB="0"/>
                </a:tc>
                <a:tc>
                  <a:txBody>
                    <a:bodyPr/>
                    <a:lstStyle/>
                    <a:p>
                      <a:r>
                        <a:rPr lang="en-US" sz="2400" dirty="0">
                          <a:effectLst/>
                        </a:rPr>
                        <a:t>11</a:t>
                      </a:r>
                      <a:endParaRPr lang="ru-RU" sz="24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316275249"/>
                  </a:ext>
                </a:extLst>
              </a:tr>
              <a:tr h="0">
                <a:tc>
                  <a:txBody>
                    <a:bodyPr/>
                    <a:lstStyle/>
                    <a:p>
                      <a:r>
                        <a:rPr lang="en-US" sz="2400" dirty="0">
                          <a:effectLst/>
                        </a:rPr>
                        <a:t>Romance</a:t>
                      </a:r>
                      <a:endParaRPr lang="ru-RU" sz="2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r>
                        <a:rPr lang="en-US" sz="2400" dirty="0">
                          <a:effectLst/>
                        </a:rPr>
                        <a:t>8</a:t>
                      </a:r>
                      <a:endParaRPr lang="ru-RU" sz="24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001589870"/>
                  </a:ext>
                </a:extLst>
              </a:tr>
            </a:tbl>
          </a:graphicData>
        </a:graphic>
      </p:graphicFrame>
      <p:sp>
        <p:nvSpPr>
          <p:cNvPr id="12" name="TextBox 11">
            <a:extLst>
              <a:ext uri="{FF2B5EF4-FFF2-40B4-BE49-F238E27FC236}">
                <a16:creationId xmlns:a16="http://schemas.microsoft.com/office/drawing/2014/main" id="{8293BB8A-F5E4-F045-50B2-597DC324EAB7}"/>
              </a:ext>
            </a:extLst>
          </p:cNvPr>
          <p:cNvSpPr txBox="1"/>
          <p:nvPr/>
        </p:nvSpPr>
        <p:spPr>
          <a:xfrm>
            <a:off x="2484782" y="4739631"/>
            <a:ext cx="6135756" cy="1664879"/>
          </a:xfrm>
          <a:prstGeom prst="rect">
            <a:avLst/>
          </a:prstGeom>
          <a:noFill/>
        </p:spPr>
        <p:txBody>
          <a:bodyPr wrap="square">
            <a:spAutoFit/>
          </a:bodyPr>
          <a:lstStyle/>
          <a:p>
            <a:pPr marL="342900" lvl="0" indent="-342900">
              <a:lnSpc>
                <a:spcPct val="115000"/>
              </a:lnSpc>
              <a:spcBef>
                <a:spcPts val="1000"/>
              </a:spcBef>
              <a:buFont typeface="Wingdings" panose="05000000000000000000" pitchFamily="2" charset="2"/>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make an opening statement on the subject of the project work;</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buFont typeface="Wingdings" panose="05000000000000000000" pitchFamily="2" charset="2"/>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select and report 2–3 facts;</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Wingdings" panose="05000000000000000000" pitchFamily="2" charset="2"/>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make 1–2 comparisons where relevant and give your comments;</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966264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02A0837-ED1B-BD62-3AA1-FC286EBAFEAE}"/>
              </a:ext>
            </a:extLst>
          </p:cNvPr>
          <p:cNvSpPr txBox="1"/>
          <p:nvPr/>
        </p:nvSpPr>
        <p:spPr>
          <a:xfrm>
            <a:off x="808383" y="196820"/>
            <a:ext cx="11184834" cy="6555641"/>
          </a:xfrm>
          <a:prstGeom prst="rect">
            <a:avLst/>
          </a:prstGeom>
          <a:noFill/>
        </p:spPr>
        <p:txBody>
          <a:bodyPr wrap="square">
            <a:spAutoFit/>
          </a:bodyPr>
          <a:lstStyle/>
          <a:p>
            <a:r>
              <a:rPr lang="en-US" sz="2400" b="1" dirty="0">
                <a:effectLst/>
                <a:latin typeface="Times New Roman" panose="02020603050405020304" pitchFamily="18" charset="0"/>
                <a:ea typeface="Times New Roman" panose="02020603050405020304" pitchFamily="18" charset="0"/>
              </a:rPr>
              <a:t>(a)</a:t>
            </a:r>
            <a:r>
              <a:rPr lang="en-US" sz="2400" dirty="0">
                <a:effectLst/>
                <a:latin typeface="Times New Roman" panose="02020603050405020304" pitchFamily="18" charset="0"/>
                <a:ea typeface="Times New Roman" panose="02020603050405020304" pitchFamily="18" charset="0"/>
              </a:rPr>
              <a:t> 	On the other hand, the least number of the respondents opted for romance at 8%.</a:t>
            </a:r>
            <a:endParaRPr lang="ru-RU" sz="2400" dirty="0">
              <a:effectLst/>
              <a:latin typeface="Times New Roman" panose="02020603050405020304" pitchFamily="18" charset="0"/>
              <a:ea typeface="Times New Roman" panose="02020603050405020304" pitchFamily="18" charset="0"/>
            </a:endParaRPr>
          </a:p>
          <a:p>
            <a:r>
              <a:rPr lang="en-US" sz="2400" b="1" dirty="0">
                <a:effectLst/>
                <a:latin typeface="Times New Roman" panose="02020603050405020304" pitchFamily="18" charset="0"/>
                <a:ea typeface="Times New Roman" panose="02020603050405020304" pitchFamily="18" charset="0"/>
              </a:rPr>
              <a:t>(b) 	</a:t>
            </a:r>
            <a:r>
              <a:rPr lang="en-US" sz="2400" dirty="0">
                <a:effectLst/>
                <a:latin typeface="Times New Roman" panose="02020603050405020304" pitchFamily="18" charset="0"/>
                <a:ea typeface="Times New Roman" panose="02020603050405020304" pitchFamily="18" charset="0"/>
              </a:rPr>
              <a:t>Looking closely at the table, it is noticeable that animal stories (11%) are chosen by 6 percentage points fewer teenagers than sports stories (17%).</a:t>
            </a:r>
            <a:endParaRPr lang="ru-RU" sz="2400" dirty="0">
              <a:effectLst/>
              <a:latin typeface="Times New Roman" panose="02020603050405020304" pitchFamily="18" charset="0"/>
              <a:ea typeface="Times New Roman" panose="02020603050405020304" pitchFamily="18" charset="0"/>
            </a:endParaRPr>
          </a:p>
          <a:p>
            <a:r>
              <a:rPr lang="en-US" sz="2400" b="1" dirty="0">
                <a:effectLst/>
                <a:latin typeface="Times New Roman" panose="02020603050405020304" pitchFamily="18" charset="0"/>
                <a:ea typeface="Times New Roman" panose="02020603050405020304" pitchFamily="18" charset="0"/>
              </a:rPr>
              <a:t>(c)</a:t>
            </a:r>
            <a:r>
              <a:rPr lang="en-US" sz="2400" dirty="0">
                <a:effectLst/>
                <a:latin typeface="Times New Roman" panose="02020603050405020304" pitchFamily="18" charset="0"/>
                <a:ea typeface="Times New Roman" panose="02020603050405020304" pitchFamily="18" charset="0"/>
              </a:rPr>
              <a:t> 	Undoubtedly, it is hard to imagine our life without reading. </a:t>
            </a:r>
            <a:endParaRPr lang="ru-RU" sz="2400" dirty="0">
              <a:effectLst/>
              <a:latin typeface="Times New Roman" panose="02020603050405020304" pitchFamily="18" charset="0"/>
              <a:ea typeface="Times New Roman" panose="02020603050405020304" pitchFamily="18" charset="0"/>
            </a:endParaRPr>
          </a:p>
          <a:p>
            <a:r>
              <a:rPr lang="en-US" sz="2400" b="1" dirty="0">
                <a:effectLst/>
                <a:latin typeface="Times New Roman" panose="02020603050405020304" pitchFamily="18" charset="0"/>
                <a:ea typeface="Times New Roman" panose="02020603050405020304" pitchFamily="18" charset="0"/>
              </a:rPr>
              <a:t>(d) 	</a:t>
            </a:r>
            <a:r>
              <a:rPr lang="en-US" sz="2400" dirty="0">
                <a:effectLst/>
                <a:latin typeface="Times New Roman" panose="02020603050405020304" pitchFamily="18" charset="0"/>
                <a:ea typeface="Times New Roman" panose="02020603050405020304" pitchFamily="18" charset="0"/>
              </a:rPr>
              <a:t>It seems that the reason for a less common choice of the animal</a:t>
            </a:r>
            <a:r>
              <a:rPr lang="en-US" sz="2400" b="1" dirty="0">
                <a:effectLst/>
                <a:latin typeface="Times New Roman" panose="02020603050405020304" pitchFamily="18" charset="0"/>
                <a:ea typeface="Times New Roman" panose="02020603050405020304" pitchFamily="18" charset="0"/>
              </a:rPr>
              <a:t> </a:t>
            </a:r>
            <a:r>
              <a:rPr lang="en-US" sz="2400" dirty="0">
                <a:effectLst/>
                <a:latin typeface="Times New Roman" panose="02020603050405020304" pitchFamily="18" charset="0"/>
                <a:ea typeface="Times New Roman" panose="02020603050405020304" pitchFamily="18" charset="0"/>
              </a:rPr>
              <a:t>fiction is that animals as book characters always suffer whereas sportsmen overcome all obstacles and win in the end. </a:t>
            </a:r>
            <a:endParaRPr lang="ru-RU" sz="2400" dirty="0">
              <a:effectLst/>
              <a:latin typeface="Times New Roman" panose="02020603050405020304" pitchFamily="18" charset="0"/>
              <a:ea typeface="Times New Roman" panose="02020603050405020304" pitchFamily="18" charset="0"/>
            </a:endParaRPr>
          </a:p>
          <a:p>
            <a:r>
              <a:rPr lang="en-US" sz="2400" b="1" dirty="0">
                <a:effectLst/>
                <a:latin typeface="Times New Roman" panose="02020603050405020304" pitchFamily="18" charset="0"/>
                <a:ea typeface="Times New Roman" panose="02020603050405020304" pitchFamily="18" charset="0"/>
              </a:rPr>
              <a:t>(e) 	</a:t>
            </a:r>
            <a:r>
              <a:rPr lang="en-US" sz="2400" dirty="0">
                <a:effectLst/>
                <a:latin typeface="Times New Roman" panose="02020603050405020304" pitchFamily="18" charset="0"/>
                <a:ea typeface="Times New Roman" panose="02020603050405020304" pitchFamily="18" charset="0"/>
              </a:rPr>
              <a:t>According to the chart, the major part of the surveyed chose options adventure and mystery, 33% and 31% respectively. </a:t>
            </a:r>
            <a:endParaRPr lang="ru-RU" sz="2400" dirty="0">
              <a:effectLst/>
              <a:latin typeface="Times New Roman" panose="02020603050405020304" pitchFamily="18" charset="0"/>
              <a:ea typeface="Times New Roman" panose="02020603050405020304" pitchFamily="18" charset="0"/>
            </a:endParaRPr>
          </a:p>
          <a:p>
            <a:r>
              <a:rPr lang="en-US" sz="2400" b="1" dirty="0">
                <a:effectLst/>
                <a:latin typeface="Times New Roman" panose="02020603050405020304" pitchFamily="18" charset="0"/>
                <a:ea typeface="Times New Roman" panose="02020603050405020304" pitchFamily="18" charset="0"/>
              </a:rPr>
              <a:t>(f) 	Working </a:t>
            </a:r>
            <a:r>
              <a:rPr lang="en-US" sz="2400" dirty="0">
                <a:effectLst/>
                <a:latin typeface="Times New Roman" panose="02020603050405020304" pitchFamily="18" charset="0"/>
                <a:ea typeface="Times New Roman" panose="02020603050405020304" pitchFamily="18" charset="0"/>
              </a:rPr>
              <a:t>on a project on </a:t>
            </a:r>
            <a:r>
              <a:rPr lang="en-US" sz="2400" dirty="0">
                <a:latin typeface="Times New Roman" panose="02020603050405020304" pitchFamily="18" charset="0"/>
                <a:ea typeface="Times New Roman" panose="02020603050405020304" pitchFamily="18" charset="0"/>
              </a:rPr>
              <a:t>“</a:t>
            </a:r>
            <a:r>
              <a:rPr lang="en-US" sz="2400" dirty="0">
                <a:effectLst/>
                <a:latin typeface="Times New Roman" panose="02020603050405020304" pitchFamily="18" charset="0"/>
                <a:ea typeface="Times New Roman" panose="02020603050405020304" pitchFamily="18" charset="0"/>
              </a:rPr>
              <a:t>what book genres are popular among teenagers in Zetland” I </a:t>
            </a:r>
            <a:r>
              <a:rPr lang="en-US" sz="2400" b="1" dirty="0">
                <a:latin typeface="Times New Roman" panose="02020603050405020304" pitchFamily="18" charset="0"/>
                <a:ea typeface="Times New Roman" panose="02020603050405020304" pitchFamily="18" charset="0"/>
              </a:rPr>
              <a:t>have </a:t>
            </a:r>
            <a:r>
              <a:rPr lang="en-US" sz="2400" dirty="0">
                <a:effectLst/>
                <a:latin typeface="Times New Roman" panose="02020603050405020304" pitchFamily="18" charset="0"/>
                <a:ea typeface="Times New Roman" panose="02020603050405020304" pitchFamily="18" charset="0"/>
              </a:rPr>
              <a:t>found some relevant statistics/opinion polls in the form of a table and I am going to comment of them.</a:t>
            </a:r>
            <a:endParaRPr lang="ru-RU" sz="2400" dirty="0">
              <a:effectLst/>
              <a:latin typeface="Times New Roman" panose="02020603050405020304" pitchFamily="18" charset="0"/>
              <a:ea typeface="Times New Roman" panose="02020603050405020304" pitchFamily="18" charset="0"/>
            </a:endParaRPr>
          </a:p>
          <a:p>
            <a:r>
              <a:rPr lang="en-US" sz="2400" dirty="0">
                <a:effectLst/>
                <a:latin typeface="Times New Roman" panose="02020603050405020304" pitchFamily="18" charset="0"/>
                <a:ea typeface="Times New Roman" panose="02020603050405020304" pitchFamily="18" charset="0"/>
              </a:rPr>
              <a:t> </a:t>
            </a:r>
            <a:endParaRPr lang="ru-RU" sz="2400" dirty="0">
              <a:effectLst/>
              <a:latin typeface="Times New Roman" panose="02020603050405020304" pitchFamily="18" charset="0"/>
              <a:ea typeface="Times New Roman" panose="02020603050405020304" pitchFamily="18" charset="0"/>
            </a:endParaRPr>
          </a:p>
          <a:p>
            <a:pPr>
              <a:lnSpc>
                <a:spcPct val="150000"/>
              </a:lnSpc>
            </a:pPr>
            <a:r>
              <a:rPr lang="en-US" sz="2400" dirty="0">
                <a:effectLst/>
                <a:latin typeface="Times New Roman" panose="02020603050405020304" pitchFamily="18" charset="0"/>
                <a:ea typeface="Times New Roman" panose="02020603050405020304" pitchFamily="18" charset="0"/>
              </a:rPr>
              <a:t>Paragraph</a:t>
            </a:r>
            <a:r>
              <a:rPr lang="ru-RU" sz="2400" dirty="0">
                <a:effectLst/>
                <a:latin typeface="Times New Roman" panose="02020603050405020304" pitchFamily="18" charset="0"/>
                <a:ea typeface="Times New Roman" panose="02020603050405020304" pitchFamily="18" charset="0"/>
              </a:rPr>
              <a:t> 1: …</a:t>
            </a:r>
          </a:p>
          <a:p>
            <a:pPr>
              <a:lnSpc>
                <a:spcPct val="150000"/>
              </a:lnSpc>
            </a:pPr>
            <a:r>
              <a:rPr lang="en-US" sz="2400" dirty="0">
                <a:effectLst/>
                <a:latin typeface="Times New Roman" panose="02020603050405020304" pitchFamily="18" charset="0"/>
                <a:ea typeface="Times New Roman" panose="02020603050405020304" pitchFamily="18" charset="0"/>
              </a:rPr>
              <a:t>Paragraph</a:t>
            </a:r>
            <a:r>
              <a:rPr lang="ru-RU" sz="2400" dirty="0">
                <a:effectLst/>
                <a:latin typeface="Times New Roman" panose="02020603050405020304" pitchFamily="18" charset="0"/>
                <a:ea typeface="Times New Roman" panose="02020603050405020304" pitchFamily="18" charset="0"/>
              </a:rPr>
              <a:t> 2: …</a:t>
            </a:r>
          </a:p>
          <a:p>
            <a:pPr>
              <a:lnSpc>
                <a:spcPct val="150000"/>
              </a:lnSpc>
            </a:pPr>
            <a:r>
              <a:rPr lang="en-US" sz="2400" dirty="0">
                <a:effectLst/>
                <a:latin typeface="Times New Roman" panose="02020603050405020304" pitchFamily="18" charset="0"/>
                <a:ea typeface="Times New Roman" panose="02020603050405020304" pitchFamily="18" charset="0"/>
              </a:rPr>
              <a:t>Paragraph</a:t>
            </a:r>
            <a:r>
              <a:rPr lang="ru-RU" sz="2400" dirty="0">
                <a:effectLst/>
                <a:latin typeface="Times New Roman" panose="02020603050405020304" pitchFamily="18" charset="0"/>
                <a:ea typeface="Times New Roman" panose="02020603050405020304" pitchFamily="18" charset="0"/>
              </a:rPr>
              <a:t> 3: …</a:t>
            </a:r>
            <a:r>
              <a:rPr lang="ru-RU" sz="2400" b="1" dirty="0">
                <a:effectLst/>
                <a:latin typeface="Times New Roman" panose="02020603050405020304" pitchFamily="18" charset="0"/>
                <a:ea typeface="Times New Roman" panose="02020603050405020304" pitchFamily="18" charset="0"/>
              </a:rPr>
              <a:t> </a:t>
            </a:r>
            <a:endParaRPr lang="ru-RU" sz="2400" dirty="0">
              <a:effectLst/>
              <a:latin typeface="Times New Roman" panose="02020603050405020304" pitchFamily="18" charset="0"/>
              <a:ea typeface="Times New Roman" panose="02020603050405020304" pitchFamily="18" charset="0"/>
            </a:endParaRPr>
          </a:p>
        </p:txBody>
      </p:sp>
      <p:sp>
        <p:nvSpPr>
          <p:cNvPr id="5" name="Прямоугольник: скругленные углы 4">
            <a:extLst>
              <a:ext uri="{FF2B5EF4-FFF2-40B4-BE49-F238E27FC236}">
                <a16:creationId xmlns:a16="http://schemas.microsoft.com/office/drawing/2014/main" id="{12E342B9-18D1-7C95-2270-413BC3D84AA1}"/>
              </a:ext>
            </a:extLst>
          </p:cNvPr>
          <p:cNvSpPr/>
          <p:nvPr/>
        </p:nvSpPr>
        <p:spPr>
          <a:xfrm>
            <a:off x="2849217" y="5102086"/>
            <a:ext cx="503583" cy="410817"/>
          </a:xfrm>
          <a:prstGeom prst="roundRect">
            <a:avLst/>
          </a:prstGeom>
          <a:noFill/>
          <a:ln w="254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C</a:t>
            </a:r>
            <a:endParaRPr lang="ru-RU" sz="2400" b="1" dirty="0">
              <a:solidFill>
                <a:schemeClr val="tx1"/>
              </a:solidFill>
            </a:endParaRPr>
          </a:p>
        </p:txBody>
      </p:sp>
      <p:sp>
        <p:nvSpPr>
          <p:cNvPr id="6" name="Прямоугольник: скругленные углы 5">
            <a:extLst>
              <a:ext uri="{FF2B5EF4-FFF2-40B4-BE49-F238E27FC236}">
                <a16:creationId xmlns:a16="http://schemas.microsoft.com/office/drawing/2014/main" id="{8E38BDDB-016B-70C0-3DC8-B0747FA3F43E}"/>
              </a:ext>
            </a:extLst>
          </p:cNvPr>
          <p:cNvSpPr/>
          <p:nvPr/>
        </p:nvSpPr>
        <p:spPr>
          <a:xfrm>
            <a:off x="3465443" y="5102086"/>
            <a:ext cx="503583" cy="410817"/>
          </a:xfrm>
          <a:prstGeom prst="roundRect">
            <a:avLst/>
          </a:prstGeom>
          <a:noFill/>
          <a:ln w="254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F</a:t>
            </a:r>
            <a:endParaRPr lang="ru-RU" sz="2400" b="1" dirty="0">
              <a:solidFill>
                <a:schemeClr val="tx1"/>
              </a:solidFill>
            </a:endParaRPr>
          </a:p>
        </p:txBody>
      </p:sp>
      <p:sp>
        <p:nvSpPr>
          <p:cNvPr id="7" name="Прямоугольник: скругленные углы 6">
            <a:extLst>
              <a:ext uri="{FF2B5EF4-FFF2-40B4-BE49-F238E27FC236}">
                <a16:creationId xmlns:a16="http://schemas.microsoft.com/office/drawing/2014/main" id="{5BA3B02A-A6CD-9EC0-A04A-554262F3E9F5}"/>
              </a:ext>
            </a:extLst>
          </p:cNvPr>
          <p:cNvSpPr/>
          <p:nvPr/>
        </p:nvSpPr>
        <p:spPr>
          <a:xfrm>
            <a:off x="2849216" y="5688682"/>
            <a:ext cx="503583" cy="410817"/>
          </a:xfrm>
          <a:prstGeom prst="roundRect">
            <a:avLst/>
          </a:prstGeom>
          <a:noFill/>
          <a:ln w="254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E</a:t>
            </a:r>
            <a:endParaRPr lang="ru-RU" sz="2400" b="1" dirty="0">
              <a:solidFill>
                <a:schemeClr val="tx1"/>
              </a:solidFill>
            </a:endParaRPr>
          </a:p>
        </p:txBody>
      </p:sp>
      <p:sp>
        <p:nvSpPr>
          <p:cNvPr id="8" name="Прямоугольник: скругленные углы 7">
            <a:extLst>
              <a:ext uri="{FF2B5EF4-FFF2-40B4-BE49-F238E27FC236}">
                <a16:creationId xmlns:a16="http://schemas.microsoft.com/office/drawing/2014/main" id="{CE9CAD7E-FF53-B3C5-38DF-3897B0A79750}"/>
              </a:ext>
            </a:extLst>
          </p:cNvPr>
          <p:cNvSpPr/>
          <p:nvPr/>
        </p:nvSpPr>
        <p:spPr>
          <a:xfrm>
            <a:off x="3465442" y="5688681"/>
            <a:ext cx="503583" cy="410817"/>
          </a:xfrm>
          <a:prstGeom prst="roundRect">
            <a:avLst/>
          </a:prstGeom>
          <a:noFill/>
          <a:ln w="254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A</a:t>
            </a:r>
            <a:endParaRPr lang="ru-RU" sz="2400" b="1" dirty="0">
              <a:solidFill>
                <a:schemeClr val="tx1"/>
              </a:solidFill>
            </a:endParaRPr>
          </a:p>
        </p:txBody>
      </p:sp>
      <p:sp>
        <p:nvSpPr>
          <p:cNvPr id="9" name="Прямоугольник: скругленные углы 8">
            <a:extLst>
              <a:ext uri="{FF2B5EF4-FFF2-40B4-BE49-F238E27FC236}">
                <a16:creationId xmlns:a16="http://schemas.microsoft.com/office/drawing/2014/main" id="{181A575C-B172-5796-9793-3DF7249B1901}"/>
              </a:ext>
            </a:extLst>
          </p:cNvPr>
          <p:cNvSpPr/>
          <p:nvPr/>
        </p:nvSpPr>
        <p:spPr>
          <a:xfrm>
            <a:off x="2849216" y="6201016"/>
            <a:ext cx="503583" cy="410817"/>
          </a:xfrm>
          <a:prstGeom prst="roundRect">
            <a:avLst/>
          </a:prstGeom>
          <a:noFill/>
          <a:ln w="254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B</a:t>
            </a:r>
            <a:endParaRPr lang="ru-RU" sz="2400" b="1" dirty="0">
              <a:solidFill>
                <a:schemeClr val="tx1"/>
              </a:solidFill>
            </a:endParaRPr>
          </a:p>
        </p:txBody>
      </p:sp>
      <p:sp>
        <p:nvSpPr>
          <p:cNvPr id="10" name="Прямоугольник: скругленные углы 9">
            <a:extLst>
              <a:ext uri="{FF2B5EF4-FFF2-40B4-BE49-F238E27FC236}">
                <a16:creationId xmlns:a16="http://schemas.microsoft.com/office/drawing/2014/main" id="{A461C347-6A3A-F028-07C2-06DF8E144AC9}"/>
              </a:ext>
            </a:extLst>
          </p:cNvPr>
          <p:cNvSpPr/>
          <p:nvPr/>
        </p:nvSpPr>
        <p:spPr>
          <a:xfrm>
            <a:off x="3465442" y="6201016"/>
            <a:ext cx="503583" cy="410817"/>
          </a:xfrm>
          <a:prstGeom prst="roundRect">
            <a:avLst/>
          </a:prstGeom>
          <a:noFill/>
          <a:ln w="25400" cmpd="db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D</a:t>
            </a:r>
            <a:endParaRPr lang="ru-RU" sz="2400" b="1" dirty="0">
              <a:solidFill>
                <a:schemeClr val="tx1"/>
              </a:solidFill>
            </a:endParaRPr>
          </a:p>
        </p:txBody>
      </p:sp>
    </p:spTree>
    <p:extLst>
      <p:ext uri="{BB962C8B-B14F-4D97-AF65-F5344CB8AC3E}">
        <p14:creationId xmlns:p14="http://schemas.microsoft.com/office/powerpoint/2010/main" val="2882668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16932"/>
            <a:ext cx="10515600" cy="653778"/>
          </a:xfrm>
        </p:spPr>
        <p:txBody>
          <a:bodyPr>
            <a:noAutofit/>
          </a:bodyPr>
          <a:lstStyle/>
          <a:p>
            <a:r>
              <a:rPr lang="en-US" sz="3600" b="1" dirty="0">
                <a:latin typeface="Times New Roman" panose="02020603050405020304" pitchFamily="18" charset="0"/>
                <a:ea typeface="Times New Roman" panose="02020603050405020304" pitchFamily="18" charset="0"/>
              </a:rPr>
              <a:t>Listening &amp; Comprehension </a:t>
            </a:r>
            <a:r>
              <a:rPr lang="en-US" sz="3600" b="1" dirty="0">
                <a:latin typeface="Times New Roman" panose="02020603050405020304" pitchFamily="18" charset="0"/>
                <a:ea typeface="Times New Roman" panose="02020603050405020304" pitchFamily="18" charset="0"/>
                <a:sym typeface="Wingdings" panose="05000000000000000000" pitchFamily="2" charset="2"/>
              </a:rPr>
              <a:t></a:t>
            </a:r>
            <a:r>
              <a:rPr lang="en-US" sz="3600" b="1" dirty="0">
                <a:latin typeface="Times New Roman" panose="02020603050405020304" pitchFamily="18" charset="0"/>
                <a:ea typeface="Times New Roman" panose="02020603050405020304" pitchFamily="18" charset="0"/>
              </a:rPr>
              <a:t> Filling in the gaps</a:t>
            </a:r>
            <a:endParaRPr lang="ru-RU" sz="3600" b="1" dirty="0"/>
          </a:p>
        </p:txBody>
      </p:sp>
      <p:sp>
        <p:nvSpPr>
          <p:cNvPr id="3" name="Объект 2"/>
          <p:cNvSpPr>
            <a:spLocks noGrp="1"/>
          </p:cNvSpPr>
          <p:nvPr>
            <p:ph idx="1"/>
          </p:nvPr>
        </p:nvSpPr>
        <p:spPr>
          <a:xfrm>
            <a:off x="838200" y="941696"/>
            <a:ext cx="10515600" cy="2988859"/>
          </a:xfrm>
        </p:spPr>
        <p:txBody>
          <a:bodyPr>
            <a:noAutofit/>
          </a:bodyPr>
          <a:lstStyle/>
          <a:p>
            <a:pPr marL="0" indent="0">
              <a:lnSpc>
                <a:spcPct val="107000"/>
              </a:lnSpc>
              <a:spcAft>
                <a:spcPts val="800"/>
              </a:spcAft>
              <a:buNone/>
            </a:pPr>
            <a:r>
              <a:rPr lang="en-US" sz="1800" i="1" dirty="0">
                <a:effectLst/>
                <a:latin typeface="Times New Roman" panose="02020603050405020304" pitchFamily="18" charset="0"/>
                <a:ea typeface="Calibri" panose="020F0502020204030204" pitchFamily="34" charset="0"/>
                <a:cs typeface="Times New Roman" panose="02020603050405020304" pitchFamily="18" charset="0"/>
              </a:rPr>
              <a:t>Imagine that you are doing a project on </a:t>
            </a:r>
            <a:r>
              <a:rPr lang="en-US" sz="1800" b="1" i="1" dirty="0">
                <a:effectLst/>
                <a:latin typeface="Times New Roman" panose="02020603050405020304" pitchFamily="18" charset="0"/>
                <a:ea typeface="Calibri" panose="020F0502020204030204" pitchFamily="34" charset="0"/>
                <a:cs typeface="Times New Roman" panose="02020603050405020304" pitchFamily="18" charset="0"/>
              </a:rPr>
              <a:t>what types of holiday are popular among teenagers in Zetland</a:t>
            </a:r>
            <a:r>
              <a:rPr lang="en-US" sz="1800" i="1" dirty="0">
                <a:effectLst/>
                <a:latin typeface="Times New Roman" panose="02020603050405020304" pitchFamily="18" charset="0"/>
                <a:ea typeface="Calibri" panose="020F0502020204030204" pitchFamily="34" charset="0"/>
                <a:cs typeface="Times New Roman" panose="02020603050405020304" pitchFamily="18" charset="0"/>
              </a:rPr>
              <a:t>. You have collected some data on the subject (see the table below). Comment on the data in the diagram and give your personal opinion on the subject of the project.</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US" sz="1800" b="1" i="1" dirty="0">
                <a:effectLst/>
                <a:latin typeface="Times New Roman" panose="02020603050405020304" pitchFamily="18" charset="0"/>
                <a:ea typeface="Calibri" panose="020F0502020204030204" pitchFamily="34" charset="0"/>
                <a:cs typeface="Times New Roman" panose="02020603050405020304" pitchFamily="18" charset="0"/>
              </a:rPr>
              <a:t>What types of holiday are popular among teenagers</a:t>
            </a:r>
          </a:p>
          <a:p>
            <a:pPr marL="0" indent="0">
              <a:lnSpc>
                <a:spcPct val="107000"/>
              </a:lnSpc>
              <a:spcBef>
                <a:spcPts val="1000"/>
              </a:spcBef>
              <a:spcAft>
                <a:spcPts val="800"/>
              </a:spcAft>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Use the following plan:</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Bef>
                <a:spcPts val="0"/>
              </a:spcBef>
              <a:buFont typeface="Wingdings" panose="05000000000000000000" pitchFamily="2" charset="2"/>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make an opening statement on the subject of the project;</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Bef>
                <a:spcPts val="0"/>
              </a:spcBef>
              <a:buFont typeface="Wingdings" panose="05000000000000000000" pitchFamily="2" charset="2"/>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select and report 2–3 facts;</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Bef>
                <a:spcPts val="0"/>
              </a:spcBef>
              <a:spcAft>
                <a:spcPts val="800"/>
              </a:spcAft>
              <a:buFont typeface="Wingdings" panose="05000000000000000000" pitchFamily="2" charset="2"/>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make 1–2 comparisons where relevant and give your comments;</a:t>
            </a:r>
            <a:endParaRPr lang="ru-RU" sz="2400" dirty="0"/>
          </a:p>
        </p:txBody>
      </p:sp>
      <p:graphicFrame>
        <p:nvGraphicFramePr>
          <p:cNvPr id="5" name="Таблица 4">
            <a:extLst>
              <a:ext uri="{FF2B5EF4-FFF2-40B4-BE49-F238E27FC236}">
                <a16:creationId xmlns:a16="http://schemas.microsoft.com/office/drawing/2014/main" id="{FA480852-68A0-AA1A-A9BB-C56D7EA7F353}"/>
              </a:ext>
            </a:extLst>
          </p:cNvPr>
          <p:cNvGraphicFramePr>
            <a:graphicFrameLocks noGrp="1"/>
          </p:cNvGraphicFramePr>
          <p:nvPr>
            <p:extLst>
              <p:ext uri="{D42A27DB-BD31-4B8C-83A1-F6EECF244321}">
                <p14:modId xmlns:p14="http://schemas.microsoft.com/office/powerpoint/2010/main" val="3077171364"/>
              </p:ext>
            </p:extLst>
          </p:nvPr>
        </p:nvGraphicFramePr>
        <p:xfrm>
          <a:off x="685800" y="3930555"/>
          <a:ext cx="10668000" cy="2242185"/>
        </p:xfrm>
        <a:graphic>
          <a:graphicData uri="http://schemas.openxmlformats.org/drawingml/2006/table">
            <a:tbl>
              <a:tblPr firstRow="1" firstCol="1" bandRow="1">
                <a:tableStyleId>{5C22544A-7EE6-4342-B048-85BDC9FD1C3A}</a:tableStyleId>
              </a:tblPr>
              <a:tblGrid>
                <a:gridCol w="5851478">
                  <a:extLst>
                    <a:ext uri="{9D8B030D-6E8A-4147-A177-3AD203B41FA5}">
                      <a16:colId xmlns:a16="http://schemas.microsoft.com/office/drawing/2014/main" val="3409492653"/>
                    </a:ext>
                  </a:extLst>
                </a:gridCol>
                <a:gridCol w="4816522">
                  <a:extLst>
                    <a:ext uri="{9D8B030D-6E8A-4147-A177-3AD203B41FA5}">
                      <a16:colId xmlns:a16="http://schemas.microsoft.com/office/drawing/2014/main" val="1835196789"/>
                    </a:ext>
                  </a:extLst>
                </a:gridCol>
              </a:tblGrid>
              <a:tr h="0">
                <a:tc>
                  <a:txBody>
                    <a:bodyPr/>
                    <a:lstStyle/>
                    <a:p>
                      <a:pPr algn="ctr">
                        <a:lnSpc>
                          <a:spcPct val="107000"/>
                        </a:lnSpc>
                        <a:spcAft>
                          <a:spcPts val="800"/>
                        </a:spcAft>
                      </a:pPr>
                      <a:r>
                        <a:rPr lang="en-US" sz="2400" b="1">
                          <a:effectLst/>
                          <a:latin typeface="Times New Roman" panose="02020603050405020304" pitchFamily="18" charset="0"/>
                          <a:ea typeface="Calibri" panose="020F0502020204030204" pitchFamily="34" charset="0"/>
                          <a:cs typeface="Times New Roman" panose="02020603050405020304" pitchFamily="18" charset="0"/>
                        </a:rPr>
                        <a:t>Types of holiday*</a:t>
                      </a:r>
                      <a:endParaRPr lang="ru-RU"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2400" b="1">
                          <a:effectLst/>
                          <a:latin typeface="Times New Roman" panose="02020603050405020304" pitchFamily="18" charset="0"/>
                          <a:ea typeface="Calibri" panose="020F0502020204030204" pitchFamily="34" charset="0"/>
                          <a:cs typeface="Times New Roman" panose="02020603050405020304" pitchFamily="18" charset="0"/>
                        </a:rPr>
                        <a:t>Proportion of the teenagers (%)</a:t>
                      </a:r>
                      <a:endParaRPr lang="ru-RU"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76003791"/>
                  </a:ext>
                </a:extLst>
              </a:tr>
              <a:tr h="0">
                <a:tc>
                  <a:txBody>
                    <a:bodyPr/>
                    <a:lstStyle/>
                    <a:p>
                      <a:pPr>
                        <a:lnSpc>
                          <a:spcPct val="107000"/>
                        </a:lnSpc>
                        <a:spcAft>
                          <a:spcPts val="800"/>
                        </a:spcAft>
                      </a:pPr>
                      <a:r>
                        <a:rPr lang="ru-RU" sz="2400">
                          <a:effectLst/>
                          <a:latin typeface="Times New Roman" panose="02020603050405020304" pitchFamily="18" charset="0"/>
                          <a:ea typeface="Calibri" panose="020F0502020204030204" pitchFamily="34" charset="0"/>
                          <a:cs typeface="Times New Roman" panose="02020603050405020304" pitchFamily="18" charset="0"/>
                        </a:rPr>
                        <a:t>Beach holiday</a:t>
                      </a:r>
                      <a:endParaRPr lang="ru-RU"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_______%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39588503"/>
                  </a:ext>
                </a:extLst>
              </a:tr>
              <a:tr h="0">
                <a:tc>
                  <a:txBody>
                    <a:bodyPr/>
                    <a:lstStyle/>
                    <a:p>
                      <a:pPr>
                        <a:lnSpc>
                          <a:spcPct val="107000"/>
                        </a:lnSpc>
                        <a:spcAft>
                          <a:spcPts val="800"/>
                        </a:spcAft>
                      </a:pPr>
                      <a:r>
                        <a:rPr lang="ru-RU" sz="2400">
                          <a:effectLst/>
                          <a:latin typeface="Times New Roman" panose="02020603050405020304" pitchFamily="18" charset="0"/>
                          <a:ea typeface="Calibri" panose="020F0502020204030204" pitchFamily="34" charset="0"/>
                          <a:cs typeface="Times New Roman" panose="02020603050405020304" pitchFamily="18" charset="0"/>
                        </a:rPr>
                        <a:t>Sightseeing holiday</a:t>
                      </a:r>
                      <a:endParaRPr lang="ru-RU"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_______%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78465240"/>
                  </a:ext>
                </a:extLst>
              </a:tr>
              <a:tr h="0">
                <a:tc>
                  <a:txBody>
                    <a:bodyPr/>
                    <a:lstStyle/>
                    <a:p>
                      <a:pPr>
                        <a:lnSpc>
                          <a:spcPct val="107000"/>
                        </a:lnSpc>
                        <a:spcAft>
                          <a:spcPts val="800"/>
                        </a:spcAft>
                      </a:pPr>
                      <a:r>
                        <a:rPr lang="ru-RU" sz="2400">
                          <a:effectLst/>
                          <a:latin typeface="Times New Roman" panose="02020603050405020304" pitchFamily="18" charset="0"/>
                          <a:ea typeface="Calibri" panose="020F0502020204030204" pitchFamily="34" charset="0"/>
                          <a:cs typeface="Times New Roman" panose="02020603050405020304" pitchFamily="18" charset="0"/>
                        </a:rPr>
                        <a:t>Camping holiday</a:t>
                      </a:r>
                      <a:endParaRPr lang="ru-RU"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_______%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39941390"/>
                  </a:ext>
                </a:extLst>
              </a:tr>
              <a:tr h="0">
                <a:tc>
                  <a:txBody>
                    <a:bodyPr/>
                    <a:lstStyle/>
                    <a:p>
                      <a:pPr>
                        <a:lnSpc>
                          <a:spcPct val="107000"/>
                        </a:lnSpc>
                        <a:spcAft>
                          <a:spcPts val="800"/>
                        </a:spcAft>
                      </a:pPr>
                      <a:r>
                        <a:rPr lang="ru-RU" sz="2400">
                          <a:effectLst/>
                          <a:latin typeface="Times New Roman" panose="02020603050405020304" pitchFamily="18" charset="0"/>
                          <a:ea typeface="Calibri" panose="020F0502020204030204" pitchFamily="34" charset="0"/>
                          <a:cs typeface="Times New Roman" panose="02020603050405020304" pitchFamily="18" charset="0"/>
                        </a:rPr>
                        <a:t>Skiing holiday</a:t>
                      </a:r>
                      <a:endParaRPr lang="ru-RU"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_______%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14793179"/>
                  </a:ext>
                </a:extLst>
              </a:tr>
              <a:tr h="0">
                <a:tc>
                  <a:txBody>
                    <a:bodyPr/>
                    <a:lstStyle/>
                    <a:p>
                      <a:pPr>
                        <a:lnSpc>
                          <a:spcPct val="107000"/>
                        </a:lnSpc>
                        <a:spcAft>
                          <a:spcPts val="800"/>
                        </a:spcAft>
                      </a:pPr>
                      <a:r>
                        <a:rPr lang="ru-RU" sz="2400" b="1">
                          <a:effectLst/>
                          <a:latin typeface="Times New Roman" panose="02020603050405020304" pitchFamily="18" charset="0"/>
                          <a:ea typeface="Calibri" panose="020F0502020204030204" pitchFamily="34" charset="0"/>
                          <a:cs typeface="Times New Roman" panose="02020603050405020304" pitchFamily="18" charset="0"/>
                        </a:rPr>
                        <a:t>Staycation</a:t>
                      </a:r>
                      <a:r>
                        <a:rPr lang="en-US" sz="2400" b="1">
                          <a:effectLst/>
                          <a:latin typeface="Times New Roman" panose="02020603050405020304" pitchFamily="18" charset="0"/>
                          <a:ea typeface="Calibri" panose="020F0502020204030204" pitchFamily="34" charset="0"/>
                          <a:cs typeface="Times New Roman" panose="02020603050405020304" pitchFamily="18" charset="0"/>
                        </a:rPr>
                        <a:t>**</a:t>
                      </a:r>
                      <a:endParaRPr lang="ru-RU"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_______%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39686632"/>
                  </a:ext>
                </a:extLst>
              </a:tr>
            </a:tbl>
          </a:graphicData>
        </a:graphic>
      </p:graphicFrame>
    </p:spTree>
    <p:extLst>
      <p:ext uri="{BB962C8B-B14F-4D97-AF65-F5344CB8AC3E}">
        <p14:creationId xmlns:p14="http://schemas.microsoft.com/office/powerpoint/2010/main" val="3348133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16932"/>
            <a:ext cx="10515600" cy="653778"/>
          </a:xfrm>
        </p:spPr>
        <p:txBody>
          <a:bodyPr>
            <a:noAutofit/>
          </a:bodyPr>
          <a:lstStyle/>
          <a:p>
            <a:r>
              <a:rPr lang="en-US" sz="3600" b="1" dirty="0">
                <a:latin typeface="Times New Roman" panose="02020603050405020304" pitchFamily="18" charset="0"/>
                <a:ea typeface="Times New Roman" panose="02020603050405020304" pitchFamily="18" charset="0"/>
              </a:rPr>
              <a:t>Listening &amp; Comprehension </a:t>
            </a:r>
            <a:r>
              <a:rPr lang="en-US" sz="3600" b="1" dirty="0">
                <a:latin typeface="Times New Roman" panose="02020603050405020304" pitchFamily="18" charset="0"/>
                <a:ea typeface="Times New Roman" panose="02020603050405020304" pitchFamily="18" charset="0"/>
                <a:sym typeface="Wingdings" panose="05000000000000000000" pitchFamily="2" charset="2"/>
              </a:rPr>
              <a:t></a:t>
            </a:r>
            <a:r>
              <a:rPr lang="en-US" sz="3600" b="1" dirty="0">
                <a:latin typeface="Times New Roman" panose="02020603050405020304" pitchFamily="18" charset="0"/>
                <a:ea typeface="Times New Roman" panose="02020603050405020304" pitchFamily="18" charset="0"/>
              </a:rPr>
              <a:t> Filling in the gaps</a:t>
            </a:r>
            <a:endParaRPr lang="ru-RU" sz="3600" b="1" dirty="0"/>
          </a:p>
        </p:txBody>
      </p:sp>
      <p:sp>
        <p:nvSpPr>
          <p:cNvPr id="3" name="Объект 2"/>
          <p:cNvSpPr>
            <a:spLocks noGrp="1"/>
          </p:cNvSpPr>
          <p:nvPr>
            <p:ph idx="1"/>
          </p:nvPr>
        </p:nvSpPr>
        <p:spPr>
          <a:xfrm>
            <a:off x="838200" y="941696"/>
            <a:ext cx="10515600" cy="5663820"/>
          </a:xfrm>
        </p:spPr>
        <p:txBody>
          <a:bodyPr>
            <a:noAutofit/>
          </a:bodyPr>
          <a:lstStyle/>
          <a:p>
            <a:pPr marL="0" indent="0" algn="just">
              <a:lnSpc>
                <a:spcPct val="107000"/>
              </a:lnSpc>
              <a:spcAft>
                <a:spcPts val="800"/>
              </a:spcAft>
              <a:buNone/>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It goes without saying that holiday is the time of the year which everyone looks forward to. I am doing a project _____ what types of holiday are popular among teenagers in Zetland. </a:t>
            </a:r>
            <a:r>
              <a:rPr lang="en-US" sz="2400" b="1" dirty="0">
                <a:latin typeface="Times New Roman" panose="02020603050405020304" pitchFamily="18" charset="0"/>
                <a:ea typeface="Calibri" panose="020F0502020204030204" pitchFamily="34" charset="0"/>
                <a:cs typeface="Times New Roman" panose="02020603050405020304" pitchFamily="18" charset="0"/>
              </a:rPr>
              <a:t>W</a:t>
            </a:r>
            <a:r>
              <a:rPr lang="en-US" sz="2400" dirty="0">
                <a:latin typeface="Times New Roman" panose="02020603050405020304" pitchFamily="18" charset="0"/>
                <a:ea typeface="Calibri" panose="020F0502020204030204" pitchFamily="34" charset="0"/>
                <a:cs typeface="Times New Roman" panose="02020603050405020304" pitchFamily="18" charset="0"/>
              </a:rPr>
              <a:t>orking on it, I have found some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relevant information in the form of a ________ and I am going to comment on it.</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According to the ________ , the majority of the teenagers in Zetland opted for ‘beach holiday’ and ‘sightseeing holiday’, ______% and ____% respectively. On the contrary, only ___% of those who took part in the survey hold the opinion that ‘staycation’ is the option worth consideration.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tabLst>
                <a:tab pos="3000375" algn="l"/>
              </a:tabLs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 data analysis reveals that the variant ‘camping holiday’ (____%) is chosen by twice as many teenagers as the category ‘skiing holiday’ picked by ____% of the respondents. It ________ probable that while a skiing resort can be afforded by a few teenagers, a much more significant number of the surveyed find camping a cheaper yet enjoyable alternative.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Bef>
                <a:spcPts val="0"/>
              </a:spcBef>
              <a:buNone/>
            </a:pPr>
            <a:endParaRPr lang="ru-RU" sz="2400" dirty="0"/>
          </a:p>
        </p:txBody>
      </p:sp>
      <p:pic>
        <p:nvPicPr>
          <p:cNvPr id="4" name=" 38 holiday">
            <a:hlinkClick r:id="" action="ppaction://media"/>
            <a:extLst>
              <a:ext uri="{FF2B5EF4-FFF2-40B4-BE49-F238E27FC236}">
                <a16:creationId xmlns:a16="http://schemas.microsoft.com/office/drawing/2014/main" id="{EE82BC80-937E-E1E0-9914-470E13AB022A}"/>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878957" y="116932"/>
            <a:ext cx="609600" cy="653778"/>
          </a:xfrm>
          <a:prstGeom prst="rect">
            <a:avLst/>
          </a:prstGeom>
        </p:spPr>
      </p:pic>
    </p:spTree>
    <p:extLst>
      <p:ext uri="{BB962C8B-B14F-4D97-AF65-F5344CB8AC3E}">
        <p14:creationId xmlns:p14="http://schemas.microsoft.com/office/powerpoint/2010/main" val="1936699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284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446EF57-AB54-4439-9A58-C4B2497B09A1}"/>
              </a:ext>
            </a:extLst>
          </p:cNvPr>
          <p:cNvSpPr>
            <a:spLocks noGrp="1"/>
          </p:cNvSpPr>
          <p:nvPr>
            <p:ph type="title"/>
          </p:nvPr>
        </p:nvSpPr>
        <p:spPr/>
        <p:txBody>
          <a:bodyPr/>
          <a:lstStyle/>
          <a:p>
            <a:r>
              <a:rPr lang="en-US" b="1" dirty="0">
                <a:latin typeface="Times New Roman" panose="02020603050405020304" pitchFamily="18" charset="0"/>
              </a:rPr>
              <a:t>Structure of Today’s Lesson</a:t>
            </a:r>
            <a:endParaRPr lang="ru-RU" b="1" dirty="0">
              <a:latin typeface="Times New Roman" panose="02020603050405020304" pitchFamily="18" charset="0"/>
            </a:endParaRPr>
          </a:p>
        </p:txBody>
      </p:sp>
      <p:sp>
        <p:nvSpPr>
          <p:cNvPr id="3" name="Объект 2">
            <a:extLst>
              <a:ext uri="{FF2B5EF4-FFF2-40B4-BE49-F238E27FC236}">
                <a16:creationId xmlns:a16="http://schemas.microsoft.com/office/drawing/2014/main" id="{C9B9BA3D-9724-4FAE-AF44-B755D42ECC0F}"/>
              </a:ext>
            </a:extLst>
          </p:cNvPr>
          <p:cNvSpPr>
            <a:spLocks noGrp="1"/>
          </p:cNvSpPr>
          <p:nvPr>
            <p:ph sz="quarter" idx="13"/>
          </p:nvPr>
        </p:nvSpPr>
        <p:spPr/>
        <p:txBody>
          <a:bodyPr>
            <a:normAutofit/>
          </a:bodyPr>
          <a:lstStyle/>
          <a:p>
            <a:r>
              <a:rPr lang="en-US" dirty="0">
                <a:latin typeface="Times New Roman" panose="02020603050405020304" pitchFamily="18" charset="0"/>
                <a:cs typeface="Times New Roman" panose="02020603050405020304" pitchFamily="18" charset="0"/>
              </a:rPr>
              <a:t>Answers to Warm up Questions</a:t>
            </a:r>
          </a:p>
          <a:p>
            <a:r>
              <a:rPr lang="en-US" dirty="0">
                <a:latin typeface="Times New Roman" panose="02020603050405020304" pitchFamily="18" charset="0"/>
                <a:cs typeface="Times New Roman" panose="02020603050405020304" pitchFamily="18" charset="0"/>
              </a:rPr>
              <a:t>Do Writing Exercises</a:t>
            </a:r>
          </a:p>
          <a:p>
            <a:r>
              <a:rPr lang="en-US" dirty="0">
                <a:latin typeface="Times New Roman" panose="02020603050405020304" pitchFamily="18" charset="0"/>
                <a:cs typeface="Times New Roman" panose="02020603050405020304" pitchFamily="18" charset="0"/>
              </a:rPr>
              <a:t>Self-assessment</a:t>
            </a:r>
          </a:p>
          <a:p>
            <a:r>
              <a:rPr lang="en-US" dirty="0">
                <a:latin typeface="Times New Roman" panose="02020603050405020304" pitchFamily="18" charset="0"/>
                <a:cs typeface="Times New Roman" panose="02020603050405020304" pitchFamily="18" charset="0"/>
              </a:rPr>
              <a:t>Take down your Homework</a:t>
            </a: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7506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16932"/>
            <a:ext cx="10515600" cy="653778"/>
          </a:xfrm>
        </p:spPr>
        <p:txBody>
          <a:bodyPr>
            <a:noAutofit/>
          </a:bodyPr>
          <a:lstStyle/>
          <a:p>
            <a:r>
              <a:rPr lang="en-US" sz="3600" b="1" dirty="0">
                <a:latin typeface="Times New Roman" panose="02020603050405020304" pitchFamily="18" charset="0"/>
                <a:ea typeface="Times New Roman" panose="02020603050405020304" pitchFamily="18" charset="0"/>
              </a:rPr>
              <a:t>Listening &amp; Comprehension </a:t>
            </a:r>
            <a:r>
              <a:rPr lang="en-US" sz="3600" b="1" dirty="0">
                <a:latin typeface="Times New Roman" panose="02020603050405020304" pitchFamily="18" charset="0"/>
                <a:ea typeface="Times New Roman" panose="02020603050405020304" pitchFamily="18" charset="0"/>
                <a:sym typeface="Wingdings" panose="05000000000000000000" pitchFamily="2" charset="2"/>
              </a:rPr>
              <a:t></a:t>
            </a:r>
            <a:r>
              <a:rPr lang="en-US" sz="3600" b="1" dirty="0">
                <a:latin typeface="Times New Roman" panose="02020603050405020304" pitchFamily="18" charset="0"/>
                <a:ea typeface="Times New Roman" panose="02020603050405020304" pitchFamily="18" charset="0"/>
              </a:rPr>
              <a:t> Questions</a:t>
            </a:r>
            <a:endParaRPr lang="ru-RU" sz="3600" b="1" dirty="0"/>
          </a:p>
        </p:txBody>
      </p:sp>
      <p:sp>
        <p:nvSpPr>
          <p:cNvPr id="3" name="Объект 2"/>
          <p:cNvSpPr>
            <a:spLocks noGrp="1"/>
          </p:cNvSpPr>
          <p:nvPr>
            <p:ph idx="1"/>
          </p:nvPr>
        </p:nvSpPr>
        <p:spPr>
          <a:xfrm>
            <a:off x="838200" y="770710"/>
            <a:ext cx="10515600" cy="5144997"/>
          </a:xfrm>
        </p:spPr>
        <p:txBody>
          <a:bodyPr>
            <a:noAutofit/>
          </a:bodyPr>
          <a:lstStyle/>
          <a:p>
            <a:pPr marL="0" indent="0">
              <a:lnSpc>
                <a:spcPct val="107000"/>
              </a:lnSpc>
              <a:spcBef>
                <a:spcPts val="1200"/>
              </a:spcBef>
              <a:spcAft>
                <a:spcPts val="600"/>
              </a:spcAft>
              <a:buNone/>
            </a:pPr>
            <a:r>
              <a:rPr lang="en-US" sz="2400" b="1" dirty="0">
                <a:solidFill>
                  <a:srgbClr val="2E74B5"/>
                </a:solidFill>
                <a:effectLst/>
                <a:latin typeface="Times New Roman" panose="02020603050405020304" pitchFamily="18" charset="0"/>
                <a:ea typeface="Times New Roman" panose="02020603050405020304" pitchFamily="18" charset="0"/>
              </a:rPr>
              <a:t>Task 2.  </a:t>
            </a:r>
            <a:r>
              <a:rPr lang="en-US" sz="2400" b="0" i="1" dirty="0">
                <a:solidFill>
                  <a:srgbClr val="2E74B5"/>
                </a:solidFill>
                <a:effectLst/>
                <a:latin typeface="Times New Roman" panose="02020603050405020304" pitchFamily="18" charset="0"/>
                <a:ea typeface="Times New Roman" panose="02020603050405020304" pitchFamily="18" charset="0"/>
              </a:rPr>
              <a:t>Read the text again. Find and highlight the linking words and phrases. What purpose are they used for?</a:t>
            </a:r>
            <a:endParaRPr lang="ru-RU" sz="2400" b="1" dirty="0">
              <a:solidFill>
                <a:srgbClr val="2E74B5"/>
              </a:solidFill>
              <a:effectLst/>
              <a:latin typeface="Times New Roman" panose="02020603050405020304" pitchFamily="18" charset="0"/>
              <a:ea typeface="Times New Roman" panose="02020603050405020304" pitchFamily="18" charset="0"/>
            </a:endParaRPr>
          </a:p>
          <a:p>
            <a:pPr marL="0" indent="0">
              <a:lnSpc>
                <a:spcPct val="107000"/>
              </a:lnSpc>
              <a:spcAft>
                <a:spcPts val="800"/>
              </a:spcAft>
              <a:buNone/>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to serve as “a bridge” between paragraphs</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to show contrast</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to introduce an explanation or reason (for the differences between options)</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Bef>
                <a:spcPts val="1200"/>
              </a:spcBef>
              <a:spcAft>
                <a:spcPts val="600"/>
              </a:spcAft>
              <a:buNone/>
            </a:pPr>
            <a:r>
              <a:rPr lang="en-US" sz="2400" b="1" dirty="0">
                <a:solidFill>
                  <a:srgbClr val="2E74B5"/>
                </a:solidFill>
                <a:effectLst/>
                <a:latin typeface="Times New Roman" panose="02020603050405020304" pitchFamily="18" charset="0"/>
                <a:ea typeface="Times New Roman" panose="02020603050405020304" pitchFamily="18" charset="0"/>
              </a:rPr>
              <a:t>Task 3.</a:t>
            </a:r>
            <a:r>
              <a:rPr lang="en-US" sz="2400" b="0" i="1" dirty="0">
                <a:solidFill>
                  <a:srgbClr val="2E74B5"/>
                </a:solidFill>
                <a:effectLst/>
                <a:latin typeface="Times New Roman" panose="02020603050405020304" pitchFamily="18" charset="0"/>
                <a:ea typeface="Times New Roman" panose="02020603050405020304" pitchFamily="18" charset="0"/>
              </a:rPr>
              <a:t>  Find and underline comparisons.</a:t>
            </a:r>
            <a:endParaRPr lang="ru-RU" sz="2400" b="1" dirty="0">
              <a:solidFill>
                <a:srgbClr val="2E74B5"/>
              </a:solidFill>
              <a:effectLst/>
              <a:latin typeface="Times New Roman" panose="02020603050405020304" pitchFamily="18" charset="0"/>
              <a:ea typeface="Times New Roman" panose="02020603050405020304" pitchFamily="18" charset="0"/>
            </a:endParaRPr>
          </a:p>
          <a:p>
            <a:pPr marL="0" indent="0">
              <a:lnSpc>
                <a:spcPct val="107000"/>
              </a:lnSpc>
              <a:spcBef>
                <a:spcPts val="1200"/>
              </a:spcBef>
              <a:spcAft>
                <a:spcPts val="600"/>
              </a:spcAft>
              <a:buNone/>
            </a:pPr>
            <a:r>
              <a:rPr lang="en-US" sz="2400" b="1" dirty="0">
                <a:solidFill>
                  <a:srgbClr val="2E74B5"/>
                </a:solidFill>
                <a:effectLst/>
                <a:latin typeface="Times New Roman" panose="02020603050405020304" pitchFamily="18" charset="0"/>
                <a:ea typeface="Times New Roman" panose="02020603050405020304" pitchFamily="18" charset="0"/>
              </a:rPr>
              <a:t>Task 4</a:t>
            </a:r>
            <a:r>
              <a:rPr lang="en-US" sz="2400" b="0" i="1" dirty="0">
                <a:solidFill>
                  <a:srgbClr val="2E74B5"/>
                </a:solidFill>
                <a:effectLst/>
                <a:latin typeface="Times New Roman" panose="02020603050405020304" pitchFamily="18" charset="0"/>
                <a:ea typeface="Times New Roman" panose="02020603050405020304" pitchFamily="18" charset="0"/>
              </a:rPr>
              <a:t>.  Answer the following questions.</a:t>
            </a:r>
            <a:endParaRPr lang="ru-RU" sz="2400" b="1" dirty="0">
              <a:solidFill>
                <a:srgbClr val="2E74B5"/>
              </a:solidFill>
              <a:effectLst/>
              <a:latin typeface="Times New Roman" panose="02020603050405020304" pitchFamily="18" charset="0"/>
              <a:ea typeface="Times New Roman" panose="02020603050405020304" pitchFamily="18" charset="0"/>
            </a:endParaRPr>
          </a:p>
          <a:p>
            <a:pPr marL="0" indent="0">
              <a:lnSpc>
                <a:spcPct val="107000"/>
              </a:lnSpc>
              <a:spcAft>
                <a:spcPts val="800"/>
              </a:spcAft>
              <a:buNone/>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What are the necessary elements in paragraph 1? In paragraph 2? In paragraph 3? Will a “Check list” help you write each paragraph properly?</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Bef>
                <a:spcPts val="0"/>
              </a:spcBef>
              <a:buNone/>
            </a:pPr>
            <a:endParaRPr lang="ru-RU" sz="2400" dirty="0"/>
          </a:p>
        </p:txBody>
      </p:sp>
    </p:spTree>
    <p:extLst>
      <p:ext uri="{BB962C8B-B14F-4D97-AF65-F5344CB8AC3E}">
        <p14:creationId xmlns:p14="http://schemas.microsoft.com/office/powerpoint/2010/main" val="434600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16932"/>
            <a:ext cx="10515600" cy="653778"/>
          </a:xfrm>
        </p:spPr>
        <p:txBody>
          <a:bodyPr>
            <a:noAutofit/>
          </a:bodyPr>
          <a:lstStyle/>
          <a:p>
            <a:r>
              <a:rPr lang="en-US" sz="3600" b="1" dirty="0">
                <a:solidFill>
                  <a:srgbClr val="FF0000"/>
                </a:solidFill>
                <a:latin typeface="Times New Roman" panose="02020603050405020304" pitchFamily="18" charset="0"/>
                <a:ea typeface="Times New Roman" panose="02020603050405020304" pitchFamily="18" charset="0"/>
              </a:rPr>
              <a:t>Keys </a:t>
            </a:r>
            <a:r>
              <a:rPr lang="en-US" sz="3200" b="1" dirty="0">
                <a:latin typeface="Times New Roman" panose="02020603050405020304" pitchFamily="18" charset="0"/>
                <a:ea typeface="Times New Roman" panose="02020603050405020304" pitchFamily="18" charset="0"/>
              </a:rPr>
              <a:t>Listening &amp; Comprehension </a:t>
            </a:r>
            <a:r>
              <a:rPr lang="en-US" sz="3200" b="1" dirty="0">
                <a:latin typeface="Times New Roman" panose="02020603050405020304" pitchFamily="18" charset="0"/>
                <a:ea typeface="Times New Roman" panose="02020603050405020304" pitchFamily="18" charset="0"/>
                <a:sym typeface="Wingdings" panose="05000000000000000000" pitchFamily="2" charset="2"/>
              </a:rPr>
              <a:t></a:t>
            </a:r>
            <a:r>
              <a:rPr lang="en-US" sz="3200" b="1" dirty="0">
                <a:latin typeface="Times New Roman" panose="02020603050405020304" pitchFamily="18" charset="0"/>
                <a:ea typeface="Times New Roman" panose="02020603050405020304" pitchFamily="18" charset="0"/>
              </a:rPr>
              <a:t> Filling in the gaps</a:t>
            </a:r>
            <a:endParaRPr lang="ru-RU" sz="3200" b="1" dirty="0"/>
          </a:p>
        </p:txBody>
      </p:sp>
      <p:sp>
        <p:nvSpPr>
          <p:cNvPr id="3" name="Объект 2"/>
          <p:cNvSpPr>
            <a:spLocks noGrp="1"/>
          </p:cNvSpPr>
          <p:nvPr>
            <p:ph idx="1"/>
          </p:nvPr>
        </p:nvSpPr>
        <p:spPr>
          <a:xfrm>
            <a:off x="838200" y="1031966"/>
            <a:ext cx="10515600" cy="5144997"/>
          </a:xfrm>
        </p:spPr>
        <p:txBody>
          <a:bodyPr>
            <a:noAutofit/>
          </a:bodyPr>
          <a:lstStyle/>
          <a:p>
            <a:pPr marL="0" indent="457200" algn="just">
              <a:lnSpc>
                <a:spcPct val="107000"/>
              </a:lnSpc>
              <a:spcBef>
                <a:spcPts val="0"/>
              </a:spcBef>
              <a:buNone/>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It goes without saying that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holiday is the time of the year which everyone looks forward to. I am doing a project </a:t>
            </a:r>
            <a:r>
              <a:rPr lang="en-US" sz="24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on </a:t>
            </a:r>
            <a:r>
              <a:rPr lang="en-US" sz="2400" i="1" dirty="0">
                <a:effectLst/>
                <a:latin typeface="Times New Roman" panose="02020603050405020304" pitchFamily="18" charset="0"/>
                <a:ea typeface="Calibri" panose="020F0502020204030204" pitchFamily="34" charset="0"/>
                <a:cs typeface="Times New Roman" panose="02020603050405020304" pitchFamily="18" charset="0"/>
              </a:rPr>
              <a:t>what types of holiday are popular among teenagers in Zetland</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W</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orking on it, I have found some relevant information in the form of a </a:t>
            </a:r>
            <a:r>
              <a:rPr lang="en-US" sz="24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table</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and I am going to comment on it.</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457200" algn="just">
              <a:lnSpc>
                <a:spcPct val="107000"/>
              </a:lnSpc>
              <a:spcBef>
                <a:spcPts val="0"/>
              </a:spcBef>
              <a:buNone/>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According to the </a:t>
            </a:r>
            <a:r>
              <a:rPr lang="en-US" sz="2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chart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the majority of the teenagers in Zetland opted for ‘beach holiday’ and ‘sightseeing holiday’, </a:t>
            </a:r>
            <a:r>
              <a:rPr lang="en-US" sz="24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30% and 28%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respectively.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On the contrary</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only </a:t>
            </a:r>
            <a:r>
              <a:rPr lang="en-US" sz="24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9</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of those who took part in the survey hold the opinion that ‘staycation’ is the option worth consideration.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457200" algn="just">
              <a:lnSpc>
                <a:spcPct val="107000"/>
              </a:lnSpc>
              <a:spcBef>
                <a:spcPts val="0"/>
              </a:spcBef>
              <a:buNone/>
              <a:tabLst>
                <a:tab pos="3000375" algn="l"/>
              </a:tabLs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The data analysis reveals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that the variant ‘camping holiday’ (</a:t>
            </a:r>
            <a:r>
              <a:rPr lang="en-US" sz="24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22</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is chosen by twice as many adolescents as the category ‘skiing holiday’ picked by </a:t>
            </a:r>
            <a:r>
              <a:rPr lang="en-US" sz="24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11</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of the respondents.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It seems probable that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b="1" i="1" dirty="0">
                <a:effectLst/>
                <a:latin typeface="Times New Roman" panose="02020603050405020304" pitchFamily="18" charset="0"/>
                <a:ea typeface="Calibri" panose="020F0502020204030204" pitchFamily="34" charset="0"/>
                <a:cs typeface="Times New Roman" panose="02020603050405020304" pitchFamily="18" charset="0"/>
              </a:rPr>
              <a:t>while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a skiing resort can be afforded by a few young people, a much more significant number of the surveyed find camping a cheaper yet enjoyable alternative. </a:t>
            </a:r>
            <a:endParaRPr lang="ru-RU" sz="2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marL="0" indent="457200">
              <a:spcBef>
                <a:spcPts val="0"/>
              </a:spcBef>
              <a:buNone/>
            </a:pPr>
            <a:endParaRPr lang="ru-RU" sz="2400" dirty="0"/>
          </a:p>
        </p:txBody>
      </p:sp>
      <p:cxnSp>
        <p:nvCxnSpPr>
          <p:cNvPr id="5" name="Прямая соединительная линия 4">
            <a:extLst>
              <a:ext uri="{FF2B5EF4-FFF2-40B4-BE49-F238E27FC236}">
                <a16:creationId xmlns:a16="http://schemas.microsoft.com/office/drawing/2014/main" id="{8E1AB94E-3DBB-95A4-311B-2D8507EC702D}"/>
              </a:ext>
            </a:extLst>
          </p:cNvPr>
          <p:cNvCxnSpPr>
            <a:cxnSpLocks/>
          </p:cNvCxnSpPr>
          <p:nvPr/>
        </p:nvCxnSpPr>
        <p:spPr>
          <a:xfrm>
            <a:off x="5257800" y="4599760"/>
            <a:ext cx="1276350" cy="0"/>
          </a:xfrm>
          <a:prstGeom prst="line">
            <a:avLst/>
          </a:prstGeom>
          <a:ln>
            <a:solidFill>
              <a:schemeClr val="accent5">
                <a:lumMod val="7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 name="Прямая соединительная линия 6">
            <a:extLst>
              <a:ext uri="{FF2B5EF4-FFF2-40B4-BE49-F238E27FC236}">
                <a16:creationId xmlns:a16="http://schemas.microsoft.com/office/drawing/2014/main" id="{5AAF5BB5-D3E6-8C24-D20A-76B0C27445EF}"/>
              </a:ext>
            </a:extLst>
          </p:cNvPr>
          <p:cNvCxnSpPr>
            <a:cxnSpLocks/>
          </p:cNvCxnSpPr>
          <p:nvPr/>
        </p:nvCxnSpPr>
        <p:spPr>
          <a:xfrm>
            <a:off x="933450" y="4999810"/>
            <a:ext cx="5295900" cy="0"/>
          </a:xfrm>
          <a:prstGeom prst="line">
            <a:avLst/>
          </a:prstGeom>
          <a:ln>
            <a:solidFill>
              <a:schemeClr val="accent5">
                <a:lumMod val="7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a:extLst>
              <a:ext uri="{FF2B5EF4-FFF2-40B4-BE49-F238E27FC236}">
                <a16:creationId xmlns:a16="http://schemas.microsoft.com/office/drawing/2014/main" id="{9ECBCF7E-E390-9D8D-39D3-E6E1B673BE3B}"/>
              </a:ext>
            </a:extLst>
          </p:cNvPr>
          <p:cNvCxnSpPr>
            <a:cxnSpLocks/>
          </p:cNvCxnSpPr>
          <p:nvPr/>
        </p:nvCxnSpPr>
        <p:spPr>
          <a:xfrm>
            <a:off x="5543550" y="5361760"/>
            <a:ext cx="685800" cy="0"/>
          </a:xfrm>
          <a:prstGeom prst="line">
            <a:avLst/>
          </a:prstGeom>
          <a:ln>
            <a:solidFill>
              <a:schemeClr val="accent5">
                <a:lumMod val="7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a:extLst>
              <a:ext uri="{FF2B5EF4-FFF2-40B4-BE49-F238E27FC236}">
                <a16:creationId xmlns:a16="http://schemas.microsoft.com/office/drawing/2014/main" id="{268CE839-25D3-AFB0-9BC5-B179F2A2F81A}"/>
              </a:ext>
            </a:extLst>
          </p:cNvPr>
          <p:cNvCxnSpPr>
            <a:cxnSpLocks/>
          </p:cNvCxnSpPr>
          <p:nvPr/>
        </p:nvCxnSpPr>
        <p:spPr>
          <a:xfrm>
            <a:off x="10706100" y="5361760"/>
            <a:ext cx="514350" cy="0"/>
          </a:xfrm>
          <a:prstGeom prst="line">
            <a:avLst/>
          </a:prstGeom>
          <a:ln>
            <a:solidFill>
              <a:schemeClr val="accent5">
                <a:lumMod val="7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a:extLst>
              <a:ext uri="{FF2B5EF4-FFF2-40B4-BE49-F238E27FC236}">
                <a16:creationId xmlns:a16="http://schemas.microsoft.com/office/drawing/2014/main" id="{27673D97-24A1-53EF-D639-270DC4C5B27F}"/>
              </a:ext>
            </a:extLst>
          </p:cNvPr>
          <p:cNvCxnSpPr>
            <a:cxnSpLocks/>
          </p:cNvCxnSpPr>
          <p:nvPr/>
        </p:nvCxnSpPr>
        <p:spPr>
          <a:xfrm>
            <a:off x="933450" y="5761810"/>
            <a:ext cx="1695450" cy="0"/>
          </a:xfrm>
          <a:prstGeom prst="line">
            <a:avLst/>
          </a:prstGeom>
          <a:ln>
            <a:solidFill>
              <a:schemeClr val="accent5">
                <a:lumMod val="7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a:extLst>
              <a:ext uri="{FF2B5EF4-FFF2-40B4-BE49-F238E27FC236}">
                <a16:creationId xmlns:a16="http://schemas.microsoft.com/office/drawing/2014/main" id="{14E03F4C-802A-8809-7CD5-B60FE388FB10}"/>
              </a:ext>
            </a:extLst>
          </p:cNvPr>
          <p:cNvCxnSpPr>
            <a:cxnSpLocks/>
          </p:cNvCxnSpPr>
          <p:nvPr/>
        </p:nvCxnSpPr>
        <p:spPr>
          <a:xfrm>
            <a:off x="3056164" y="5784674"/>
            <a:ext cx="4000500" cy="0"/>
          </a:xfrm>
          <a:prstGeom prst="line">
            <a:avLst/>
          </a:prstGeom>
          <a:ln>
            <a:solidFill>
              <a:schemeClr val="accent5">
                <a:lumMod val="7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a:extLst>
              <a:ext uri="{FF2B5EF4-FFF2-40B4-BE49-F238E27FC236}">
                <a16:creationId xmlns:a16="http://schemas.microsoft.com/office/drawing/2014/main" id="{5E12756D-323A-D0C1-0FCD-621A6D3A538D}"/>
              </a:ext>
            </a:extLst>
          </p:cNvPr>
          <p:cNvCxnSpPr>
            <a:cxnSpLocks/>
          </p:cNvCxnSpPr>
          <p:nvPr/>
        </p:nvCxnSpPr>
        <p:spPr>
          <a:xfrm flipV="1">
            <a:off x="10115550" y="5761810"/>
            <a:ext cx="1104900" cy="8710"/>
          </a:xfrm>
          <a:prstGeom prst="line">
            <a:avLst/>
          </a:prstGeom>
          <a:ln>
            <a:solidFill>
              <a:schemeClr val="accent5">
                <a:lumMod val="7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9" name="Прямая соединительная линия 18">
            <a:extLst>
              <a:ext uri="{FF2B5EF4-FFF2-40B4-BE49-F238E27FC236}">
                <a16:creationId xmlns:a16="http://schemas.microsoft.com/office/drawing/2014/main" id="{5FD0A18C-7985-48A1-B515-48EC6FF8585A}"/>
              </a:ext>
            </a:extLst>
          </p:cNvPr>
          <p:cNvCxnSpPr>
            <a:cxnSpLocks/>
          </p:cNvCxnSpPr>
          <p:nvPr/>
        </p:nvCxnSpPr>
        <p:spPr>
          <a:xfrm>
            <a:off x="2628900" y="6176963"/>
            <a:ext cx="1276350" cy="0"/>
          </a:xfrm>
          <a:prstGeom prst="line">
            <a:avLst/>
          </a:prstGeom>
          <a:ln>
            <a:solidFill>
              <a:schemeClr val="accent5">
                <a:lumMod val="7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1291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16932"/>
            <a:ext cx="10515600" cy="653778"/>
          </a:xfrm>
        </p:spPr>
        <p:txBody>
          <a:bodyPr>
            <a:noAutofit/>
          </a:bodyPr>
          <a:lstStyle/>
          <a:p>
            <a:r>
              <a:rPr lang="en-US" sz="3600" b="1" dirty="0">
                <a:latin typeface="Times New Roman" panose="02020603050405020304" pitchFamily="18" charset="0"/>
                <a:ea typeface="Times New Roman" panose="02020603050405020304" pitchFamily="18" charset="0"/>
              </a:rPr>
              <a:t>Check list for paragraph 3</a:t>
            </a:r>
            <a:endParaRPr lang="ru-RU" sz="3600" b="1" dirty="0"/>
          </a:p>
        </p:txBody>
      </p:sp>
      <p:graphicFrame>
        <p:nvGraphicFramePr>
          <p:cNvPr id="4" name="Объект 3">
            <a:extLst>
              <a:ext uri="{FF2B5EF4-FFF2-40B4-BE49-F238E27FC236}">
                <a16:creationId xmlns:a16="http://schemas.microsoft.com/office/drawing/2014/main" id="{D41AAE9A-20CF-0985-BE4C-62E8D2B4059D}"/>
              </a:ext>
            </a:extLst>
          </p:cNvPr>
          <p:cNvGraphicFramePr>
            <a:graphicFrameLocks noGrp="1"/>
          </p:cNvGraphicFramePr>
          <p:nvPr>
            <p:ph idx="1"/>
            <p:extLst>
              <p:ext uri="{D42A27DB-BD31-4B8C-83A1-F6EECF244321}">
                <p14:modId xmlns:p14="http://schemas.microsoft.com/office/powerpoint/2010/main" val="21671249"/>
              </p:ext>
            </p:extLst>
          </p:nvPr>
        </p:nvGraphicFramePr>
        <p:xfrm>
          <a:off x="838200" y="1351024"/>
          <a:ext cx="11062252" cy="3719770"/>
        </p:xfrm>
        <a:graphic>
          <a:graphicData uri="http://schemas.openxmlformats.org/drawingml/2006/table">
            <a:tbl>
              <a:tblPr firstRow="1" firstCol="1" bandRow="1">
                <a:tableStyleId>{5C22544A-7EE6-4342-B048-85BDC9FD1C3A}</a:tableStyleId>
              </a:tblPr>
              <a:tblGrid>
                <a:gridCol w="8305800">
                  <a:extLst>
                    <a:ext uri="{9D8B030D-6E8A-4147-A177-3AD203B41FA5}">
                      <a16:colId xmlns:a16="http://schemas.microsoft.com/office/drawing/2014/main" val="3353591608"/>
                    </a:ext>
                  </a:extLst>
                </a:gridCol>
                <a:gridCol w="2756452">
                  <a:extLst>
                    <a:ext uri="{9D8B030D-6E8A-4147-A177-3AD203B41FA5}">
                      <a16:colId xmlns:a16="http://schemas.microsoft.com/office/drawing/2014/main" val="2165853050"/>
                    </a:ext>
                  </a:extLst>
                </a:gridCol>
              </a:tblGrid>
              <a:tr h="0">
                <a:tc>
                  <a:txBody>
                    <a:bodyPr/>
                    <a:lstStyle/>
                    <a:p>
                      <a:pPr>
                        <a:lnSpc>
                          <a:spcPct val="140000"/>
                        </a:lnSpc>
                        <a:spcAft>
                          <a:spcPts val="800"/>
                        </a:spcAft>
                      </a:pPr>
                      <a:r>
                        <a:rPr lang="en-US" sz="2800" dirty="0">
                          <a:effectLst/>
                          <a:latin typeface="Times New Roman" panose="02020603050405020304" pitchFamily="18" charset="0"/>
                          <a:cs typeface="Times New Roman" panose="02020603050405020304" pitchFamily="18" charset="0"/>
                        </a:rPr>
                        <a:t>Check List</a:t>
                      </a:r>
                      <a:endParaRPr lang="ru-RU"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40000"/>
                        </a:lnSpc>
                        <a:spcAft>
                          <a:spcPts val="800"/>
                        </a:spcAft>
                      </a:pPr>
                      <a:r>
                        <a:rPr lang="en-US" sz="2800" dirty="0">
                          <a:effectLst/>
                          <a:latin typeface="Times New Roman" panose="02020603050405020304" pitchFamily="18" charset="0"/>
                          <a:cs typeface="Times New Roman" panose="02020603050405020304" pitchFamily="18" charset="0"/>
                        </a:rPr>
                        <a:t>Paragraph 3</a:t>
                      </a:r>
                      <a:endParaRPr lang="ru-RU"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68045953"/>
                  </a:ext>
                </a:extLst>
              </a:tr>
              <a:tr h="0">
                <a:tc>
                  <a:txBody>
                    <a:bodyPr/>
                    <a:lstStyle/>
                    <a:p>
                      <a:pPr>
                        <a:lnSpc>
                          <a:spcPct val="140000"/>
                        </a:lnSpc>
                        <a:spcAft>
                          <a:spcPts val="800"/>
                        </a:spcAft>
                      </a:pPr>
                      <a:r>
                        <a:rPr lang="en-US" sz="2400" dirty="0">
                          <a:effectLst/>
                          <a:latin typeface="Times New Roman" panose="02020603050405020304" pitchFamily="18" charset="0"/>
                          <a:cs typeface="Times New Roman" panose="02020603050405020304" pitchFamily="18" charset="0"/>
                        </a:rPr>
                        <a:t>A linking phrase (transition or a ‘bridge’)</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40000"/>
                        </a:lnSpc>
                        <a:spcAft>
                          <a:spcPts val="800"/>
                        </a:spcAft>
                      </a:pPr>
                      <a:r>
                        <a:rPr lang="en-US" sz="2400" dirty="0">
                          <a:effectLst/>
                          <a:latin typeface="Times New Roman" panose="02020603050405020304" pitchFamily="18" charset="0"/>
                          <a:cs typeface="Times New Roman" panose="02020603050405020304" pitchFamily="18" charset="0"/>
                          <a:sym typeface="Wingdings" panose="05000000000000000000" pitchFamily="2" charset="2"/>
                        </a:rPr>
                        <a:t></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03185229"/>
                  </a:ext>
                </a:extLst>
              </a:tr>
              <a:tr h="0">
                <a:tc>
                  <a:txBody>
                    <a:bodyPr/>
                    <a:lstStyle/>
                    <a:p>
                      <a:pPr>
                        <a:lnSpc>
                          <a:spcPct val="140000"/>
                        </a:lnSpc>
                        <a:spcAft>
                          <a:spcPts val="800"/>
                        </a:spcAft>
                      </a:pPr>
                      <a:r>
                        <a:rPr lang="en-US" sz="2400" dirty="0">
                          <a:effectLst/>
                          <a:latin typeface="Times New Roman" panose="02020603050405020304" pitchFamily="18" charset="0"/>
                          <a:cs typeface="Times New Roman" panose="02020603050405020304" pitchFamily="18" charset="0"/>
                        </a:rPr>
                        <a:t>Two categories are mentioned</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40000"/>
                        </a:lnSpc>
                        <a:spcAft>
                          <a:spcPts val="800"/>
                        </a:spcAft>
                      </a:pPr>
                      <a:r>
                        <a:rPr lang="en-US" sz="2400" dirty="0">
                          <a:effectLst/>
                          <a:latin typeface="Times New Roman" panose="02020603050405020304" pitchFamily="18" charset="0"/>
                          <a:cs typeface="Times New Roman" panose="02020603050405020304" pitchFamily="18" charset="0"/>
                          <a:sym typeface="Wingdings" panose="05000000000000000000" pitchFamily="2" charset="2"/>
                        </a:rPr>
                        <a:t></a:t>
                      </a:r>
                      <a:r>
                        <a:rPr lang="en-US" sz="2400" dirty="0">
                          <a:effectLst/>
                          <a:latin typeface="Times New Roman" panose="02020603050405020304" pitchFamily="18" charset="0"/>
                          <a:cs typeface="Times New Roman" panose="02020603050405020304" pitchFamily="18" charset="0"/>
                        </a:rPr>
                        <a:t>      </a:t>
                      </a:r>
                      <a:r>
                        <a:rPr lang="en-US" sz="2400" dirty="0">
                          <a:effectLst/>
                          <a:latin typeface="Times New Roman" panose="02020603050405020304" pitchFamily="18" charset="0"/>
                          <a:cs typeface="Times New Roman" panose="02020603050405020304" pitchFamily="18" charset="0"/>
                          <a:sym typeface="Wingdings" panose="05000000000000000000" pitchFamily="2" charset="2"/>
                        </a:rPr>
                        <a:t></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13870881"/>
                  </a:ext>
                </a:extLst>
              </a:tr>
              <a:tr h="0">
                <a:tc>
                  <a:txBody>
                    <a:bodyPr/>
                    <a:lstStyle/>
                    <a:p>
                      <a:pPr>
                        <a:lnSpc>
                          <a:spcPct val="140000"/>
                        </a:lnSpc>
                        <a:spcAft>
                          <a:spcPts val="800"/>
                        </a:spcAft>
                      </a:pPr>
                      <a:r>
                        <a:rPr lang="en-US" sz="2400" dirty="0">
                          <a:effectLst/>
                          <a:latin typeface="Times New Roman" panose="02020603050405020304" pitchFamily="18" charset="0"/>
                          <a:cs typeface="Times New Roman" panose="02020603050405020304" pitchFamily="18" charset="0"/>
                        </a:rPr>
                        <a:t>A comparison is made</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40000"/>
                        </a:lnSpc>
                        <a:spcAft>
                          <a:spcPts val="800"/>
                        </a:spcAft>
                      </a:pPr>
                      <a:r>
                        <a:rPr lang="en-US" sz="2400" dirty="0">
                          <a:effectLst/>
                          <a:latin typeface="Times New Roman" panose="02020603050405020304" pitchFamily="18" charset="0"/>
                          <a:cs typeface="Times New Roman" panose="02020603050405020304" pitchFamily="18" charset="0"/>
                          <a:sym typeface="Wingdings" panose="05000000000000000000" pitchFamily="2" charset="2"/>
                        </a:rPr>
                        <a:t></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52710934"/>
                  </a:ext>
                </a:extLst>
              </a:tr>
              <a:tr h="0">
                <a:tc>
                  <a:txBody>
                    <a:bodyPr/>
                    <a:lstStyle/>
                    <a:p>
                      <a:pPr>
                        <a:lnSpc>
                          <a:spcPct val="140000"/>
                        </a:lnSpc>
                        <a:spcAft>
                          <a:spcPts val="800"/>
                        </a:spcAft>
                      </a:pPr>
                      <a:r>
                        <a:rPr lang="en-US" sz="2400" dirty="0">
                          <a:effectLst/>
                          <a:latin typeface="Times New Roman" panose="02020603050405020304" pitchFamily="18" charset="0"/>
                          <a:cs typeface="Times New Roman" panose="02020603050405020304" pitchFamily="18" charset="0"/>
                        </a:rPr>
                        <a:t>A comparative structure is used</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40000"/>
                        </a:lnSpc>
                        <a:spcAft>
                          <a:spcPts val="800"/>
                        </a:spcAft>
                      </a:pPr>
                      <a:r>
                        <a:rPr lang="en-US" sz="2400" dirty="0">
                          <a:effectLst/>
                          <a:latin typeface="Times New Roman" panose="02020603050405020304" pitchFamily="18" charset="0"/>
                          <a:cs typeface="Times New Roman" panose="02020603050405020304" pitchFamily="18" charset="0"/>
                          <a:sym typeface="Wingdings" panose="05000000000000000000" pitchFamily="2" charset="2"/>
                        </a:rPr>
                        <a:t></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92902478"/>
                  </a:ext>
                </a:extLst>
              </a:tr>
              <a:tr h="0">
                <a:tc>
                  <a:txBody>
                    <a:bodyPr/>
                    <a:lstStyle/>
                    <a:p>
                      <a:pPr>
                        <a:lnSpc>
                          <a:spcPct val="140000"/>
                        </a:lnSpc>
                        <a:spcAft>
                          <a:spcPts val="800"/>
                        </a:spcAft>
                      </a:pPr>
                      <a:r>
                        <a:rPr lang="en-US" sz="2400" dirty="0">
                          <a:effectLst/>
                          <a:latin typeface="Times New Roman" panose="02020603050405020304" pitchFamily="18" charset="0"/>
                          <a:cs typeface="Times New Roman" panose="02020603050405020304" pitchFamily="18" charset="0"/>
                        </a:rPr>
                        <a:t>A comment is given</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40000"/>
                        </a:lnSpc>
                        <a:spcAft>
                          <a:spcPts val="800"/>
                        </a:spcAft>
                      </a:pPr>
                      <a:r>
                        <a:rPr lang="en-US" sz="2400" dirty="0">
                          <a:effectLst/>
                          <a:latin typeface="Times New Roman" panose="02020603050405020304" pitchFamily="18" charset="0"/>
                          <a:cs typeface="Times New Roman" panose="02020603050405020304" pitchFamily="18" charset="0"/>
                          <a:sym typeface="Wingdings" panose="05000000000000000000" pitchFamily="2" charset="2"/>
                        </a:rPr>
                        <a:t></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69872755"/>
                  </a:ext>
                </a:extLst>
              </a:tr>
              <a:tr h="0">
                <a:tc>
                  <a:txBody>
                    <a:bodyPr/>
                    <a:lstStyle/>
                    <a:p>
                      <a:pPr>
                        <a:lnSpc>
                          <a:spcPct val="140000"/>
                        </a:lnSpc>
                        <a:spcAft>
                          <a:spcPts val="800"/>
                        </a:spcAft>
                      </a:pPr>
                      <a:r>
                        <a:rPr lang="en-US" sz="2400" dirty="0">
                          <a:effectLst/>
                          <a:latin typeface="Times New Roman" panose="02020603050405020304" pitchFamily="18" charset="0"/>
                          <a:cs typeface="Times New Roman" panose="02020603050405020304" pitchFamily="18" charset="0"/>
                        </a:rPr>
                        <a:t>A linking phrase (introducing a reason or explanation)) is used</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40000"/>
                        </a:lnSpc>
                        <a:spcAft>
                          <a:spcPts val="800"/>
                        </a:spcAft>
                      </a:pPr>
                      <a:r>
                        <a:rPr lang="en-US" sz="2400" dirty="0">
                          <a:effectLst/>
                          <a:latin typeface="Times New Roman" panose="02020603050405020304" pitchFamily="18" charset="0"/>
                          <a:cs typeface="Times New Roman" panose="02020603050405020304" pitchFamily="18" charset="0"/>
                          <a:sym typeface="Wingdings" panose="05000000000000000000" pitchFamily="2" charset="2"/>
                        </a:rPr>
                        <a:t></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44517123"/>
                  </a:ext>
                </a:extLst>
              </a:tr>
              <a:tr h="0">
                <a:tc>
                  <a:txBody>
                    <a:bodyPr/>
                    <a:lstStyle/>
                    <a:p>
                      <a:pPr>
                        <a:lnSpc>
                          <a:spcPct val="140000"/>
                        </a:lnSpc>
                        <a:spcAft>
                          <a:spcPts val="800"/>
                        </a:spcAft>
                      </a:pPr>
                      <a:r>
                        <a:rPr lang="en-US" sz="2400" dirty="0">
                          <a:effectLst/>
                          <a:latin typeface="Times New Roman" panose="02020603050405020304" pitchFamily="18" charset="0"/>
                          <a:cs typeface="Times New Roman" panose="02020603050405020304" pitchFamily="18" charset="0"/>
                        </a:rPr>
                        <a:t>The comment is logical</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40000"/>
                        </a:lnSpc>
                        <a:spcAft>
                          <a:spcPts val="800"/>
                        </a:spcAft>
                      </a:pPr>
                      <a:r>
                        <a:rPr lang="en-US" sz="2400" dirty="0">
                          <a:effectLst/>
                          <a:latin typeface="Times New Roman" panose="02020603050405020304" pitchFamily="18" charset="0"/>
                          <a:cs typeface="Times New Roman" panose="02020603050405020304" pitchFamily="18" charset="0"/>
                          <a:sym typeface="Wingdings" panose="05000000000000000000" pitchFamily="2" charset="2"/>
                        </a:rPr>
                        <a:t></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62468190"/>
                  </a:ext>
                </a:extLst>
              </a:tr>
            </a:tbl>
          </a:graphicData>
        </a:graphic>
      </p:graphicFrame>
    </p:spTree>
    <p:extLst>
      <p:ext uri="{BB962C8B-B14F-4D97-AF65-F5344CB8AC3E}">
        <p14:creationId xmlns:p14="http://schemas.microsoft.com/office/powerpoint/2010/main" val="36710571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16932"/>
            <a:ext cx="10515600" cy="653778"/>
          </a:xfrm>
        </p:spPr>
        <p:txBody>
          <a:bodyPr>
            <a:noAutofit/>
          </a:bodyPr>
          <a:lstStyle/>
          <a:p>
            <a:r>
              <a:rPr lang="ru-RU" b="1" dirty="0">
                <a:latin typeface="Times New Roman" panose="02020603050405020304" pitchFamily="18" charset="0"/>
                <a:ea typeface="Times New Roman" panose="02020603050405020304" pitchFamily="18" charset="0"/>
              </a:rPr>
              <a:t>№ </a:t>
            </a:r>
            <a:r>
              <a:rPr lang="en-US" b="1" dirty="0">
                <a:latin typeface="Times New Roman" panose="02020603050405020304" pitchFamily="18" charset="0"/>
                <a:ea typeface="Times New Roman" panose="02020603050405020304" pitchFamily="18" charset="0"/>
              </a:rPr>
              <a:t>38. Par. 4. Problem &amp; solution</a:t>
            </a:r>
            <a:endParaRPr lang="ru-RU" b="1" dirty="0"/>
          </a:p>
        </p:txBody>
      </p:sp>
      <p:sp>
        <p:nvSpPr>
          <p:cNvPr id="3" name="Объект 2"/>
          <p:cNvSpPr>
            <a:spLocks noGrp="1"/>
          </p:cNvSpPr>
          <p:nvPr>
            <p:ph idx="1"/>
          </p:nvPr>
        </p:nvSpPr>
        <p:spPr>
          <a:xfrm>
            <a:off x="838200" y="1031966"/>
            <a:ext cx="10515600" cy="5144997"/>
          </a:xfrm>
        </p:spPr>
        <p:txBody>
          <a:bodyPr>
            <a:normAutofit/>
          </a:bodyPr>
          <a:lstStyle/>
          <a:p>
            <a:pPr>
              <a:lnSpc>
                <a:spcPct val="107000"/>
              </a:lnSpc>
              <a:spcAft>
                <a:spcPts val="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4</a:t>
            </a:r>
            <a:r>
              <a:rPr lang="ru-RU" u="sng" dirty="0">
                <a:latin typeface="Times New Roman" panose="02020603050405020304" pitchFamily="18" charset="0"/>
                <a:ea typeface="Times New Roman" panose="02020603050405020304" pitchFamily="18" charset="0"/>
                <a:cs typeface="Times New Roman" panose="02020603050405020304" pitchFamily="18" charset="0"/>
              </a:rPr>
              <a:t>. План действий: Последовательность шагов</a:t>
            </a:r>
          </a:p>
          <a:p>
            <a:pPr>
              <a:lnSpc>
                <a:spcPct val="107000"/>
              </a:lnSpc>
              <a:spcAft>
                <a:spcPts val="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1)	Выявляем проблему и чётко формулируем её.</a:t>
            </a:r>
          </a:p>
          <a:p>
            <a:pPr>
              <a:lnSpc>
                <a:spcPct val="107000"/>
              </a:lnSpc>
              <a:spcAft>
                <a:spcPts val="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2)	Продумываем осуществимое решение.</a:t>
            </a:r>
          </a:p>
          <a:p>
            <a:pPr>
              <a:lnSpc>
                <a:spcPct val="107000"/>
              </a:lnSpc>
              <a:spcAft>
                <a:spcPts val="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3)	Проверяем, насколько логичны предложения.</a:t>
            </a:r>
          </a:p>
          <a:p>
            <a:pPr>
              <a:lnSpc>
                <a:spcPct val="107000"/>
              </a:lnSpc>
              <a:spcAft>
                <a:spcPts val="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4)	Соединяем предложения при помощи средств логической связи в связный текст.</a:t>
            </a:r>
          </a:p>
          <a:p>
            <a:pPr>
              <a:lnSpc>
                <a:spcPct val="107000"/>
              </a:lnSpc>
              <a:spcAft>
                <a:spcPts val="0"/>
              </a:spcAft>
            </a:pPr>
            <a:r>
              <a:rPr lang="ru-RU" i="1" dirty="0">
                <a:latin typeface="Times New Roman" panose="02020603050405020304" pitchFamily="18" charset="0"/>
                <a:ea typeface="Times New Roman" panose="02020603050405020304" pitchFamily="18" charset="0"/>
                <a:cs typeface="Times New Roman" panose="02020603050405020304" pitchFamily="18" charset="0"/>
              </a:rPr>
              <a:t> </a:t>
            </a:r>
            <a:r>
              <a:rPr lang="en-US" sz="2800" b="1" i="1" dirty="0">
                <a:effectLst/>
                <a:latin typeface="Book Antiqua" panose="02040602050305030304" pitchFamily="18" charset="0"/>
                <a:ea typeface="Calibri" panose="020F0502020204030204" pitchFamily="34" charset="0"/>
                <a:cs typeface="Times New Roman" panose="02020603050405020304" pitchFamily="18" charset="0"/>
              </a:rPr>
              <a:t>One problem can arise with</a:t>
            </a:r>
            <a:r>
              <a:rPr lang="en-US" sz="2800" dirty="0">
                <a:effectLst/>
                <a:latin typeface="Book Antiqua" panose="02040602050305030304" pitchFamily="18" charset="0"/>
                <a:ea typeface="Calibri" panose="020F0502020204030204" pitchFamily="34" charset="0"/>
                <a:cs typeface="Times New Roman" panose="02020603050405020304" pitchFamily="18" charset="0"/>
              </a:rPr>
              <a:t> ... </a:t>
            </a:r>
            <a:r>
              <a:rPr lang="en-US" sz="2400" dirty="0">
                <a:solidFill>
                  <a:schemeClr val="accent1">
                    <a:lumMod val="75000"/>
                  </a:schemeClr>
                </a:solidFill>
                <a:effectLst/>
                <a:latin typeface="Book Antiqua" panose="02040602050305030304" pitchFamily="18" charset="0"/>
                <a:ea typeface="Calibri" panose="020F0502020204030204" pitchFamily="34" charset="0"/>
                <a:cs typeface="Times New Roman" panose="02020603050405020304" pitchFamily="18" charset="0"/>
              </a:rPr>
              <a:t>doing something</a:t>
            </a:r>
            <a:r>
              <a:rPr lang="en-US" sz="2800" dirty="0">
                <a:effectLst/>
                <a:latin typeface="Book Antiqua" panose="02040602050305030304" pitchFamily="18" charset="0"/>
                <a:ea typeface="Calibri" panose="020F0502020204030204" pitchFamily="34" charset="0"/>
                <a:cs typeface="Times New Roman" panose="02020603050405020304" pitchFamily="18" charset="0"/>
              </a:rPr>
              <a:t> ... as  ... . This issue should be tackled in order to avoid a negative outcome. </a:t>
            </a:r>
            <a:r>
              <a:rPr lang="en-US" sz="2800" b="1" i="1" dirty="0">
                <a:effectLst/>
                <a:latin typeface="Book Antiqua" panose="02040602050305030304" pitchFamily="18" charset="0"/>
                <a:ea typeface="Calibri" panose="020F0502020204030204" pitchFamily="34" charset="0"/>
                <a:cs typeface="Times New Roman" panose="02020603050405020304" pitchFamily="18" charset="0"/>
              </a:rPr>
              <a:t>... can be an effective solution to this problem because </a:t>
            </a:r>
            <a:r>
              <a:rPr lang="en-US" sz="2800" dirty="0">
                <a:effectLst/>
                <a:latin typeface="Book Antiqua" panose="02040602050305030304" pitchFamily="18" charset="0"/>
                <a:ea typeface="Calibri" panose="020F0502020204030204" pitchFamily="34" charset="0"/>
                <a:cs typeface="Times New Roman" panose="02020603050405020304" pitchFamily="18" charset="0"/>
              </a:rPr>
              <a:t>... . </a:t>
            </a:r>
            <a:endParaRPr lang="ru-RU" sz="20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36122317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896519" y="95002"/>
            <a:ext cx="8473324" cy="6626431"/>
          </a:xfrm>
          <a:prstGeom prst="rect">
            <a:avLst/>
          </a:prstGeom>
        </p:spPr>
      </p:pic>
    </p:spTree>
    <p:extLst>
      <p:ext uri="{BB962C8B-B14F-4D97-AF65-F5344CB8AC3E}">
        <p14:creationId xmlns:p14="http://schemas.microsoft.com/office/powerpoint/2010/main" val="29127130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16932"/>
            <a:ext cx="10515600" cy="653778"/>
          </a:xfrm>
        </p:spPr>
        <p:txBody>
          <a:bodyPr>
            <a:noAutofit/>
          </a:bodyPr>
          <a:lstStyle/>
          <a:p>
            <a:r>
              <a:rPr lang="ru-RU" b="1" dirty="0">
                <a:latin typeface="Times New Roman" panose="02020603050405020304" pitchFamily="18" charset="0"/>
                <a:ea typeface="Times New Roman" panose="02020603050405020304" pitchFamily="18" charset="0"/>
              </a:rPr>
              <a:t>№ </a:t>
            </a:r>
            <a:r>
              <a:rPr lang="en-US" b="1" dirty="0">
                <a:latin typeface="Times New Roman" panose="02020603050405020304" pitchFamily="18" charset="0"/>
                <a:ea typeface="Times New Roman" panose="02020603050405020304" pitchFamily="18" charset="0"/>
              </a:rPr>
              <a:t>38. Par. </a:t>
            </a:r>
            <a:r>
              <a:rPr lang="ru-RU" b="1" dirty="0">
                <a:latin typeface="Times New Roman" panose="02020603050405020304" pitchFamily="18" charset="0"/>
                <a:ea typeface="Times New Roman" panose="02020603050405020304" pitchFamily="18" charset="0"/>
              </a:rPr>
              <a:t>5</a:t>
            </a:r>
            <a:r>
              <a:rPr lang="en-US" b="1" dirty="0">
                <a:latin typeface="Times New Roman" panose="02020603050405020304" pitchFamily="18" charset="0"/>
                <a:ea typeface="Times New Roman" panose="02020603050405020304" pitchFamily="18" charset="0"/>
              </a:rPr>
              <a:t>. Conclusion</a:t>
            </a:r>
            <a:endParaRPr lang="ru-RU" b="1" dirty="0"/>
          </a:p>
        </p:txBody>
      </p:sp>
      <p:sp>
        <p:nvSpPr>
          <p:cNvPr id="3" name="Объект 2"/>
          <p:cNvSpPr>
            <a:spLocks noGrp="1"/>
          </p:cNvSpPr>
          <p:nvPr>
            <p:ph idx="1"/>
          </p:nvPr>
        </p:nvSpPr>
        <p:spPr>
          <a:xfrm>
            <a:off x="838200" y="1031966"/>
            <a:ext cx="10515600" cy="5144997"/>
          </a:xfrm>
        </p:spPr>
        <p:txBody>
          <a:bodyPr>
            <a:normAutofit/>
          </a:bodyPr>
          <a:lstStyle/>
          <a:p>
            <a:pPr marL="0" indent="0" algn="just">
              <a:lnSpc>
                <a:spcPct val="107000"/>
              </a:lnSpc>
              <a:spcAft>
                <a:spcPts val="0"/>
              </a:spcAft>
              <a:buNone/>
            </a:pPr>
            <a:r>
              <a:rPr lang="ru-RU" dirty="0">
                <a:latin typeface="Times New Roman" panose="02020603050405020304" pitchFamily="18" charset="0"/>
                <a:ea typeface="Times New Roman" panose="02020603050405020304" pitchFamily="18" charset="0"/>
                <a:cs typeface="Times New Roman" panose="02020603050405020304" pitchFamily="18" charset="0"/>
              </a:rPr>
              <a:t>5. ЗАКЛЮЧЕНИЕ: В </a:t>
            </a:r>
            <a:r>
              <a:rPr lang="ru-RU" u="sng" dirty="0">
                <a:latin typeface="Times New Roman" panose="02020603050405020304" pitchFamily="18" charset="0"/>
                <a:ea typeface="Times New Roman" panose="02020603050405020304" pitchFamily="18" charset="0"/>
                <a:cs typeface="Times New Roman" panose="02020603050405020304" pitchFamily="18" charset="0"/>
              </a:rPr>
              <a:t>2х предложениях </a:t>
            </a:r>
            <a:r>
              <a:rPr lang="ru-RU" dirty="0">
                <a:latin typeface="Times New Roman" panose="02020603050405020304" pitchFamily="18" charset="0"/>
                <a:ea typeface="Times New Roman" panose="02020603050405020304" pitchFamily="18" charset="0"/>
                <a:cs typeface="Times New Roman" panose="02020603050405020304" pitchFamily="18" charset="0"/>
              </a:rPr>
              <a:t>должно быть выражено собственное мнение по выраженному в пункте 5 вопросу (о людях в целом, или о подростках в особенности, или о явлении в целом). Связки – обязательны: первая - предваряющая </a:t>
            </a:r>
            <a:r>
              <a:rPr lang="ru-RU" b="1" i="1" dirty="0">
                <a:solidFill>
                  <a:schemeClr val="accent1">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заключение</a:t>
            </a:r>
            <a:r>
              <a:rPr lang="ru-RU" dirty="0">
                <a:latin typeface="Times New Roman" panose="02020603050405020304" pitchFamily="18" charset="0"/>
                <a:ea typeface="Times New Roman" panose="02020603050405020304" pitchFamily="18" charset="0"/>
                <a:cs typeface="Times New Roman" panose="02020603050405020304" pitchFamily="18" charset="0"/>
              </a:rPr>
              <a:t>, и вторая – указывающая на выражение </a:t>
            </a:r>
            <a:r>
              <a:rPr lang="ru-RU" b="1" dirty="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личного мнения</a:t>
            </a:r>
            <a:r>
              <a:rPr lang="ru-RU" dirty="0">
                <a:latin typeface="Times New Roman" panose="02020603050405020304" pitchFamily="18" charset="0"/>
                <a:ea typeface="Times New Roman" panose="02020603050405020304" pitchFamily="18" charset="0"/>
                <a:cs typeface="Times New Roman" panose="02020603050405020304" pitchFamily="18" charset="0"/>
              </a:rPr>
              <a:t>.</a:t>
            </a:r>
          </a:p>
          <a:p>
            <a:pPr marL="0" indent="0">
              <a:lnSpc>
                <a:spcPct val="107000"/>
              </a:lnSpc>
              <a:spcAft>
                <a:spcPts val="0"/>
              </a:spcAft>
              <a:buNone/>
            </a:pPr>
            <a:r>
              <a:rPr lang="ru-RU" b="1" i="1" dirty="0">
                <a:solidFill>
                  <a:schemeClr val="accent1">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In </a:t>
            </a:r>
            <a:r>
              <a:rPr lang="ru-RU" b="1" i="1" dirty="0" err="1">
                <a:solidFill>
                  <a:schemeClr val="accent1">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conclusion</a:t>
            </a:r>
            <a:r>
              <a:rPr lang="ru-RU" i="1" dirty="0">
                <a:latin typeface="Times New Roman" panose="02020603050405020304" pitchFamily="18" charset="0"/>
                <a:ea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ea typeface="Times New Roman" panose="02020603050405020304" pitchFamily="18" charset="0"/>
                <a:cs typeface="Times New Roman" panose="02020603050405020304" pitchFamily="18" charset="0"/>
              </a:rPr>
              <a:t>it</a:t>
            </a:r>
            <a:r>
              <a:rPr lang="ru-RU" i="1" dirty="0">
                <a:latin typeface="Times New Roman" panose="02020603050405020304" pitchFamily="18" charset="0"/>
                <a:ea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ea typeface="Times New Roman" panose="02020603050405020304" pitchFamily="18" charset="0"/>
                <a:cs typeface="Times New Roman" panose="02020603050405020304" pitchFamily="18" charset="0"/>
              </a:rPr>
              <a:t>seems</a:t>
            </a:r>
            <a:r>
              <a:rPr lang="ru-RU" i="1" dirty="0">
                <a:latin typeface="Times New Roman" panose="02020603050405020304" pitchFamily="18" charset="0"/>
                <a:ea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ea typeface="Times New Roman" panose="02020603050405020304" pitchFamily="18" charset="0"/>
                <a:cs typeface="Times New Roman" panose="02020603050405020304" pitchFamily="18" charset="0"/>
              </a:rPr>
              <a:t>that</a:t>
            </a:r>
            <a:r>
              <a:rPr lang="ru-RU" i="1" dirty="0">
                <a:latin typeface="Times New Roman" panose="02020603050405020304" pitchFamily="18" charset="0"/>
                <a:ea typeface="Times New Roman" panose="02020603050405020304" pitchFamily="18" charset="0"/>
                <a:cs typeface="Times New Roman" panose="02020603050405020304" pitchFamily="18" charset="0"/>
              </a:rPr>
              <a:t> __ (…</a:t>
            </a:r>
            <a:r>
              <a:rPr lang="en-US" sz="2200" dirty="0">
                <a:solidFill>
                  <a:schemeClr val="accent5">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sport/tourism</a:t>
            </a:r>
            <a:r>
              <a:rPr lang="en-US" i="1" dirty="0">
                <a:latin typeface="Times New Roman" panose="02020603050405020304" pitchFamily="18" charset="0"/>
                <a:ea typeface="Times New Roman" panose="02020603050405020304" pitchFamily="18" charset="0"/>
                <a:cs typeface="Times New Roman" panose="02020603050405020304" pitchFamily="18" charset="0"/>
              </a:rPr>
              <a:t>...</a:t>
            </a:r>
            <a:r>
              <a:rPr lang="ru-RU" i="1" dirty="0">
                <a:latin typeface="Times New Roman" panose="02020603050405020304" pitchFamily="18" charset="0"/>
                <a:ea typeface="Times New Roman" panose="02020603050405020304" pitchFamily="18" charset="0"/>
                <a:cs typeface="Times New Roman" panose="02020603050405020304" pitchFamily="18" charset="0"/>
              </a:rPr>
              <a:t>)__ </a:t>
            </a:r>
            <a:r>
              <a:rPr lang="ru-RU" i="1" dirty="0" err="1">
                <a:latin typeface="Times New Roman" panose="02020603050405020304" pitchFamily="18" charset="0"/>
                <a:ea typeface="Times New Roman" panose="02020603050405020304" pitchFamily="18" charset="0"/>
                <a:cs typeface="Times New Roman" panose="02020603050405020304" pitchFamily="18" charset="0"/>
              </a:rPr>
              <a:t>plays</a:t>
            </a:r>
            <a:r>
              <a:rPr lang="ru-RU" i="1" dirty="0">
                <a:latin typeface="Times New Roman" panose="02020603050405020304" pitchFamily="18" charset="0"/>
                <a:ea typeface="Times New Roman" panose="02020603050405020304" pitchFamily="18" charset="0"/>
                <a:cs typeface="Times New Roman" panose="02020603050405020304" pitchFamily="18" charset="0"/>
              </a:rPr>
              <a:t> a </a:t>
            </a:r>
            <a:r>
              <a:rPr lang="ru-RU" i="1" dirty="0" err="1">
                <a:latin typeface="Times New Roman" panose="02020603050405020304" pitchFamily="18" charset="0"/>
                <a:ea typeface="Times New Roman" panose="02020603050405020304" pitchFamily="18" charset="0"/>
                <a:cs typeface="Times New Roman" panose="02020603050405020304" pitchFamily="18" charset="0"/>
              </a:rPr>
              <a:t>significant</a:t>
            </a:r>
            <a:r>
              <a:rPr lang="ru-RU" i="1" dirty="0">
                <a:latin typeface="Times New Roman" panose="02020603050405020304" pitchFamily="18" charset="0"/>
                <a:ea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ea typeface="Times New Roman" panose="02020603050405020304" pitchFamily="18" charset="0"/>
                <a:cs typeface="Times New Roman" panose="02020603050405020304" pitchFamily="18" charset="0"/>
              </a:rPr>
              <a:t>role</a:t>
            </a:r>
            <a:r>
              <a:rPr lang="ru-RU" i="1" dirty="0">
                <a:latin typeface="Times New Roman" panose="02020603050405020304" pitchFamily="18" charset="0"/>
                <a:ea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ea typeface="Times New Roman" panose="02020603050405020304" pitchFamily="18" charset="0"/>
                <a:cs typeface="Times New Roman" panose="02020603050405020304" pitchFamily="18" charset="0"/>
              </a:rPr>
              <a:t>in</a:t>
            </a:r>
            <a:r>
              <a:rPr lang="ru-RU" i="1" dirty="0">
                <a:latin typeface="Times New Roman" panose="02020603050405020304" pitchFamily="18" charset="0"/>
                <a:ea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ea typeface="Times New Roman" panose="02020603050405020304" pitchFamily="18" charset="0"/>
                <a:cs typeface="Times New Roman" panose="02020603050405020304" pitchFamily="18" charset="0"/>
              </a:rPr>
              <a:t>the</a:t>
            </a:r>
            <a:r>
              <a:rPr lang="ru-RU" i="1" dirty="0">
                <a:latin typeface="Times New Roman" panose="02020603050405020304" pitchFamily="18" charset="0"/>
                <a:ea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ea typeface="Times New Roman" panose="02020603050405020304" pitchFamily="18" charset="0"/>
                <a:cs typeface="Times New Roman" panose="02020603050405020304" pitchFamily="18" charset="0"/>
              </a:rPr>
              <a:t>life</a:t>
            </a:r>
            <a:r>
              <a:rPr lang="ru-RU" i="1" dirty="0">
                <a:latin typeface="Times New Roman" panose="02020603050405020304" pitchFamily="18" charset="0"/>
                <a:ea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ea typeface="Times New Roman" panose="02020603050405020304" pitchFamily="18" charset="0"/>
                <a:cs typeface="Times New Roman" panose="02020603050405020304" pitchFamily="18" charset="0"/>
              </a:rPr>
              <a:t>of</a:t>
            </a:r>
            <a:r>
              <a:rPr lang="ru-RU" i="1" dirty="0">
                <a:latin typeface="Times New Roman" panose="02020603050405020304" pitchFamily="18" charset="0"/>
                <a:ea typeface="Times New Roman" panose="02020603050405020304" pitchFamily="18" charset="0"/>
                <a:cs typeface="Times New Roman" panose="02020603050405020304" pitchFamily="18" charset="0"/>
              </a:rPr>
              <a:t>____. </a:t>
            </a:r>
            <a:r>
              <a:rPr lang="ru-RU" b="1" dirty="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In </a:t>
            </a:r>
            <a:r>
              <a:rPr lang="ru-RU" b="1" dirty="0" err="1">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my</a:t>
            </a:r>
            <a:r>
              <a:rPr lang="ru-RU" b="1" dirty="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b="1" dirty="0" err="1">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opinion</a:t>
            </a:r>
            <a:r>
              <a:rPr lang="ru-RU" i="1" dirty="0">
                <a:latin typeface="Times New Roman" panose="02020603050405020304" pitchFamily="18" charset="0"/>
                <a:ea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ea typeface="Times New Roman" panose="02020603050405020304" pitchFamily="18" charset="0"/>
                <a:cs typeface="Times New Roman" panose="02020603050405020304" pitchFamily="18" charset="0"/>
              </a:rPr>
              <a:t>people</a:t>
            </a:r>
            <a:r>
              <a:rPr lang="ru-RU" i="1" dirty="0">
                <a:latin typeface="Times New Roman" panose="02020603050405020304" pitchFamily="18" charset="0"/>
                <a:ea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ea typeface="Times New Roman" panose="02020603050405020304" pitchFamily="18" charset="0"/>
                <a:cs typeface="Times New Roman" panose="02020603050405020304" pitchFamily="18" charset="0"/>
              </a:rPr>
              <a:t>should</a:t>
            </a:r>
            <a:r>
              <a:rPr lang="ru-RU" i="1" dirty="0">
                <a:latin typeface="Times New Roman" panose="02020603050405020304" pitchFamily="18" charset="0"/>
                <a:ea typeface="Times New Roman" panose="02020603050405020304" pitchFamily="18" charset="0"/>
                <a:cs typeface="Times New Roman" panose="02020603050405020304" pitchFamily="18" charset="0"/>
              </a:rPr>
              <a:t> _____ </a:t>
            </a:r>
            <a:r>
              <a:rPr lang="ru-RU" i="1" dirty="0" err="1">
                <a:latin typeface="Times New Roman" panose="02020603050405020304" pitchFamily="18" charset="0"/>
                <a:ea typeface="Times New Roman" panose="02020603050405020304" pitchFamily="18" charset="0"/>
                <a:cs typeface="Times New Roman" panose="02020603050405020304" pitchFamily="18" charset="0"/>
              </a:rPr>
              <a:t>because</a:t>
            </a:r>
            <a:r>
              <a:rPr lang="ru-RU" i="1" dirty="0">
                <a:latin typeface="Times New Roman" panose="02020603050405020304" pitchFamily="18" charset="0"/>
                <a:ea typeface="Times New Roman" panose="02020603050405020304" pitchFamily="18" charset="0"/>
                <a:cs typeface="Times New Roman" panose="02020603050405020304" pitchFamily="18" charset="0"/>
              </a:rPr>
              <a:t> ___  .</a:t>
            </a:r>
          </a:p>
          <a:p>
            <a:pPr marL="0" indent="0">
              <a:buNone/>
            </a:pPr>
            <a:endParaRPr lang="ru-RU" dirty="0"/>
          </a:p>
        </p:txBody>
      </p:sp>
    </p:spTree>
    <p:extLst>
      <p:ext uri="{BB962C8B-B14F-4D97-AF65-F5344CB8AC3E}">
        <p14:creationId xmlns:p14="http://schemas.microsoft.com/office/powerpoint/2010/main" val="38231723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1672046"/>
            <a:ext cx="10515600" cy="4911634"/>
          </a:xfrm>
        </p:spPr>
        <p:txBody>
          <a:bodyPr>
            <a:normAutofit fontScale="92500" lnSpcReduction="10000"/>
          </a:bodyPr>
          <a:lstStyle/>
          <a:p>
            <a:pPr marL="0" indent="0" algn="just">
              <a:spcAft>
                <a:spcPts val="0"/>
              </a:spcAft>
              <a:buNone/>
            </a:pPr>
            <a:r>
              <a:rPr lang="en-US" sz="2400" dirty="0">
                <a:latin typeface="Times New Roman" panose="02020603050405020304" pitchFamily="18" charset="0"/>
                <a:ea typeface="Times New Roman" panose="02020603050405020304" pitchFamily="18" charset="0"/>
              </a:rPr>
              <a:t>Imagine that you are doing a project on </a:t>
            </a:r>
            <a:r>
              <a:rPr lang="en-US" sz="2400" b="1" dirty="0">
                <a:latin typeface="Times New Roman" panose="02020603050405020304" pitchFamily="18" charset="0"/>
                <a:ea typeface="Times New Roman" panose="02020603050405020304" pitchFamily="18" charset="0"/>
              </a:rPr>
              <a:t>how teenagers relax after a busy day in </a:t>
            </a:r>
            <a:r>
              <a:rPr lang="en-US" sz="2400" b="1" dirty="0" err="1">
                <a:latin typeface="Times New Roman" panose="02020603050405020304" pitchFamily="18" charset="0"/>
                <a:ea typeface="Times New Roman" panose="02020603050405020304" pitchFamily="18" charset="0"/>
              </a:rPr>
              <a:t>Zetland</a:t>
            </a:r>
            <a:r>
              <a:rPr lang="en-US" sz="2400" dirty="0">
                <a:latin typeface="Times New Roman" panose="02020603050405020304" pitchFamily="18" charset="0"/>
                <a:ea typeface="Times New Roman" panose="02020603050405020304" pitchFamily="18" charset="0"/>
              </a:rPr>
              <a:t>. You have found some data on the subject – the results of the opinion polls (see </a:t>
            </a:r>
            <a:r>
              <a:rPr lang="en-US" sz="2400" b="1" dirty="0">
                <a:latin typeface="Times New Roman" panose="02020603050405020304" pitchFamily="18" charset="0"/>
                <a:ea typeface="Times New Roman" panose="02020603050405020304" pitchFamily="18" charset="0"/>
              </a:rPr>
              <a:t>the table / the pie</a:t>
            </a:r>
            <a:r>
              <a:rPr lang="en-US" sz="2400" dirty="0">
                <a:latin typeface="Times New Roman" panose="02020603050405020304" pitchFamily="18" charset="0"/>
                <a:ea typeface="Times New Roman" panose="02020603050405020304" pitchFamily="18" charset="0"/>
              </a:rPr>
              <a:t> </a:t>
            </a:r>
            <a:r>
              <a:rPr lang="en-US" sz="2400" b="1" dirty="0">
                <a:latin typeface="Times New Roman" panose="02020603050405020304" pitchFamily="18" charset="0"/>
                <a:ea typeface="Times New Roman" panose="02020603050405020304" pitchFamily="18" charset="0"/>
              </a:rPr>
              <a:t>chart</a:t>
            </a:r>
            <a:r>
              <a:rPr lang="en-US" sz="2400" dirty="0">
                <a:latin typeface="Times New Roman" panose="02020603050405020304" pitchFamily="18" charset="0"/>
                <a:ea typeface="Times New Roman" panose="02020603050405020304" pitchFamily="18" charset="0"/>
              </a:rPr>
              <a:t> below). </a:t>
            </a:r>
            <a:endParaRPr lang="ru-RU" sz="2400" dirty="0">
              <a:effectLst/>
              <a:latin typeface="Times New Roman" panose="02020603050405020304" pitchFamily="18" charset="0"/>
              <a:ea typeface="Times New Roman" panose="02020603050405020304" pitchFamily="18" charset="0"/>
            </a:endParaRPr>
          </a:p>
          <a:p>
            <a:pPr marL="0" indent="0" algn="just">
              <a:spcAft>
                <a:spcPts val="0"/>
              </a:spcAft>
              <a:buNone/>
            </a:pPr>
            <a:r>
              <a:rPr lang="en-US" sz="2400" dirty="0">
                <a:latin typeface="Times New Roman" panose="02020603050405020304" pitchFamily="18" charset="0"/>
                <a:ea typeface="Times New Roman" panose="02020603050405020304" pitchFamily="18" charset="0"/>
              </a:rPr>
              <a:t>Comment on the data in </a:t>
            </a:r>
            <a:r>
              <a:rPr lang="en-US" sz="2400" b="1" dirty="0">
                <a:latin typeface="Times New Roman" panose="02020603050405020304" pitchFamily="18" charset="0"/>
                <a:ea typeface="Times New Roman" panose="02020603050405020304" pitchFamily="18" charset="0"/>
              </a:rPr>
              <a:t>the table / the pie</a:t>
            </a:r>
            <a:r>
              <a:rPr lang="en-US" sz="2400" dirty="0">
                <a:latin typeface="Times New Roman" panose="02020603050405020304" pitchFamily="18" charset="0"/>
                <a:ea typeface="Times New Roman" panose="02020603050405020304" pitchFamily="18" charset="0"/>
              </a:rPr>
              <a:t> </a:t>
            </a:r>
            <a:r>
              <a:rPr lang="en-US" sz="2400" b="1" dirty="0">
                <a:latin typeface="Times New Roman" panose="02020603050405020304" pitchFamily="18" charset="0"/>
                <a:ea typeface="Times New Roman" panose="02020603050405020304" pitchFamily="18" charset="0"/>
              </a:rPr>
              <a:t>chart</a:t>
            </a:r>
            <a:r>
              <a:rPr lang="en-US" sz="2400" dirty="0">
                <a:latin typeface="Times New Roman" panose="02020603050405020304" pitchFamily="18" charset="0"/>
                <a:ea typeface="Times New Roman" panose="02020603050405020304" pitchFamily="18" charset="0"/>
              </a:rPr>
              <a:t> and give your opinion on the subject of the project.</a:t>
            </a:r>
            <a:endParaRPr lang="ru-RU" sz="2400" dirty="0">
              <a:effectLst/>
              <a:latin typeface="Times New Roman" panose="02020603050405020304" pitchFamily="18" charset="0"/>
              <a:ea typeface="Times New Roman" panose="02020603050405020304" pitchFamily="18" charset="0"/>
            </a:endParaRPr>
          </a:p>
          <a:p>
            <a:pPr marL="0" indent="0">
              <a:spcBef>
                <a:spcPts val="1200"/>
              </a:spcBef>
              <a:spcAft>
                <a:spcPts val="1000"/>
              </a:spcAft>
              <a:buNone/>
            </a:pPr>
            <a:r>
              <a:rPr lang="en-US" sz="2400" b="1" dirty="0">
                <a:latin typeface="Times New Roman" panose="02020603050405020304" pitchFamily="18" charset="0"/>
                <a:ea typeface="Times New Roman" panose="02020603050405020304" pitchFamily="18" charset="0"/>
              </a:rPr>
              <a:t>Write 200–250 words.</a:t>
            </a:r>
            <a:endParaRPr lang="ru-RU" sz="2400" dirty="0">
              <a:effectLst/>
              <a:latin typeface="Times New Roman" panose="02020603050405020304" pitchFamily="18" charset="0"/>
              <a:ea typeface="Times New Roman" panose="02020603050405020304" pitchFamily="18" charset="0"/>
            </a:endParaRPr>
          </a:p>
          <a:p>
            <a:pPr marL="0" indent="0">
              <a:spcAft>
                <a:spcPts val="0"/>
              </a:spcAft>
              <a:buNone/>
            </a:pPr>
            <a:r>
              <a:rPr lang="en-US" sz="2400" dirty="0">
                <a:latin typeface="Times New Roman" panose="02020603050405020304" pitchFamily="18" charset="0"/>
                <a:ea typeface="Times New Roman" panose="02020603050405020304" pitchFamily="18" charset="0"/>
              </a:rPr>
              <a:t>Use the following plan:</a:t>
            </a:r>
            <a:endParaRPr lang="ru-RU" sz="2400" dirty="0">
              <a:effectLst/>
              <a:latin typeface="Times New Roman" panose="02020603050405020304" pitchFamily="18" charset="0"/>
              <a:ea typeface="Times New Roman" panose="02020603050405020304" pitchFamily="18" charset="0"/>
            </a:endParaRPr>
          </a:p>
          <a:p>
            <a:pPr marL="0" indent="0">
              <a:spcAft>
                <a:spcPts val="0"/>
              </a:spcAft>
              <a:buNone/>
            </a:pPr>
            <a:r>
              <a:rPr lang="en-US" sz="2400" dirty="0">
                <a:latin typeface="Times New Roman" panose="02020603050405020304" pitchFamily="18" charset="0"/>
                <a:ea typeface="Times New Roman" panose="02020603050405020304" pitchFamily="18" charset="0"/>
              </a:rPr>
              <a:t>	– make an opening statement on the subject of the project;</a:t>
            </a:r>
            <a:endParaRPr lang="ru-RU" sz="2400" dirty="0">
              <a:effectLst/>
              <a:latin typeface="Times New Roman" panose="02020603050405020304" pitchFamily="18" charset="0"/>
              <a:ea typeface="Times New Roman" panose="02020603050405020304" pitchFamily="18" charset="0"/>
            </a:endParaRPr>
          </a:p>
          <a:p>
            <a:pPr marL="0" indent="0">
              <a:spcAft>
                <a:spcPts val="0"/>
              </a:spcAft>
              <a:buNone/>
            </a:pPr>
            <a:r>
              <a:rPr lang="en-US" sz="2400" dirty="0">
                <a:latin typeface="Times New Roman" panose="02020603050405020304" pitchFamily="18" charset="0"/>
                <a:ea typeface="Times New Roman" panose="02020603050405020304" pitchFamily="18" charset="0"/>
              </a:rPr>
              <a:t>	– select and report 2–3 facts;</a:t>
            </a:r>
            <a:endParaRPr lang="ru-RU" sz="2400" dirty="0">
              <a:effectLst/>
              <a:latin typeface="Times New Roman" panose="02020603050405020304" pitchFamily="18" charset="0"/>
              <a:ea typeface="Times New Roman" panose="02020603050405020304" pitchFamily="18" charset="0"/>
            </a:endParaRPr>
          </a:p>
          <a:p>
            <a:pPr marL="0" indent="0">
              <a:spcAft>
                <a:spcPts val="0"/>
              </a:spcAft>
              <a:buNone/>
            </a:pPr>
            <a:r>
              <a:rPr lang="en-US" sz="2400" dirty="0">
                <a:latin typeface="Times New Roman" panose="02020603050405020304" pitchFamily="18" charset="0"/>
                <a:ea typeface="Times New Roman" panose="02020603050405020304" pitchFamily="18" charset="0"/>
              </a:rPr>
              <a:t>	– make 1–2 comparisons where relevant and give your comments;</a:t>
            </a:r>
            <a:endParaRPr lang="ru-RU" sz="2400" dirty="0">
              <a:effectLst/>
              <a:latin typeface="Times New Roman" panose="02020603050405020304" pitchFamily="18" charset="0"/>
              <a:ea typeface="Times New Roman" panose="02020603050405020304" pitchFamily="18" charset="0"/>
            </a:endParaRPr>
          </a:p>
          <a:p>
            <a:pPr marL="0" indent="0">
              <a:spcAft>
                <a:spcPts val="0"/>
              </a:spcAft>
              <a:buNone/>
            </a:pPr>
            <a:r>
              <a:rPr lang="en-US" sz="2400" dirty="0">
                <a:latin typeface="Times New Roman" panose="02020603050405020304" pitchFamily="18" charset="0"/>
                <a:ea typeface="Times New Roman" panose="02020603050405020304" pitchFamily="18" charset="0"/>
              </a:rPr>
              <a:t>	</a:t>
            </a:r>
            <a:r>
              <a:rPr lang="en-US" sz="2400" dirty="0">
                <a:solidFill>
                  <a:schemeClr val="accent1">
                    <a:lumMod val="50000"/>
                  </a:schemeClr>
                </a:solidFill>
                <a:latin typeface="Times New Roman" panose="02020603050405020304" pitchFamily="18" charset="0"/>
                <a:ea typeface="Times New Roman" panose="02020603050405020304" pitchFamily="18" charset="0"/>
              </a:rPr>
              <a:t>– outline a problem </a:t>
            </a:r>
            <a:r>
              <a:rPr lang="en-US" sz="2400" u="sng" dirty="0">
                <a:solidFill>
                  <a:schemeClr val="accent1">
                    <a:lumMod val="50000"/>
                  </a:schemeClr>
                </a:solidFill>
                <a:latin typeface="Times New Roman" panose="02020603050405020304" pitchFamily="18" charset="0"/>
                <a:ea typeface="Times New Roman" panose="02020603050405020304" pitchFamily="18" charset="0"/>
              </a:rPr>
              <a:t>that one can face</a:t>
            </a:r>
            <a:r>
              <a:rPr lang="en-US" sz="2400" dirty="0">
                <a:solidFill>
                  <a:schemeClr val="accent1">
                    <a:lumMod val="50000"/>
                  </a:schemeClr>
                </a:solidFill>
                <a:latin typeface="Times New Roman" panose="02020603050405020304" pitchFamily="18" charset="0"/>
                <a:ea typeface="Times New Roman" panose="02020603050405020304" pitchFamily="18" charset="0"/>
              </a:rPr>
              <a:t> having a rest and suggest a way of solving it;</a:t>
            </a:r>
            <a:endParaRPr lang="ru-RU" sz="2400" dirty="0">
              <a:solidFill>
                <a:schemeClr val="accent1">
                  <a:lumMod val="50000"/>
                </a:schemeClr>
              </a:solidFill>
              <a:effectLst/>
              <a:latin typeface="Times New Roman" panose="02020603050405020304" pitchFamily="18" charset="0"/>
              <a:ea typeface="Times New Roman" panose="02020603050405020304" pitchFamily="18" charset="0"/>
            </a:endParaRPr>
          </a:p>
          <a:p>
            <a:pPr marL="0" indent="0">
              <a:spcAft>
                <a:spcPts val="0"/>
              </a:spcAft>
              <a:buNone/>
            </a:pPr>
            <a:r>
              <a:rPr lang="en-US" sz="2400" dirty="0">
                <a:solidFill>
                  <a:schemeClr val="accent1">
                    <a:lumMod val="50000"/>
                  </a:schemeClr>
                </a:solidFill>
                <a:latin typeface="Times New Roman" panose="02020603050405020304" pitchFamily="18" charset="0"/>
                <a:ea typeface="Times New Roman" panose="02020603050405020304" pitchFamily="18" charset="0"/>
              </a:rPr>
              <a:t>	– conclude by giving and explaining your opinion on the importance of relaxing 	well in our lives.</a:t>
            </a:r>
            <a:endParaRPr lang="ru-RU" sz="2400" dirty="0">
              <a:solidFill>
                <a:schemeClr val="accent1">
                  <a:lumMod val="50000"/>
                </a:schemeClr>
              </a:solidFill>
              <a:effectLst/>
              <a:latin typeface="Times New Roman" panose="02020603050405020304" pitchFamily="18" charset="0"/>
              <a:ea typeface="Times New Roman" panose="02020603050405020304" pitchFamily="18" charset="0"/>
            </a:endParaRPr>
          </a:p>
        </p:txBody>
      </p:sp>
      <p:sp>
        <p:nvSpPr>
          <p:cNvPr id="5" name="Заголовок 1"/>
          <p:cNvSpPr txBox="1">
            <a:spLocks/>
          </p:cNvSpPr>
          <p:nvPr/>
        </p:nvSpPr>
        <p:spPr>
          <a:xfrm>
            <a:off x="838200" y="260624"/>
            <a:ext cx="10988040" cy="118935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4000" b="1" dirty="0">
                <a:latin typeface="Times New Roman" panose="02020603050405020304" pitchFamily="18" charset="0"/>
                <a:ea typeface="Times New Roman" panose="02020603050405020304" pitchFamily="18" charset="0"/>
              </a:rPr>
              <a:t>№ </a:t>
            </a:r>
            <a:r>
              <a:rPr lang="en-US" sz="4000" b="1" dirty="0">
                <a:latin typeface="Times New Roman" panose="02020603050405020304" pitchFamily="18" charset="0"/>
                <a:ea typeface="Times New Roman" panose="02020603050405020304" pitchFamily="18" charset="0"/>
              </a:rPr>
              <a:t>38. How teenagers relax after a busy day in </a:t>
            </a:r>
            <a:r>
              <a:rPr lang="en-US" sz="4000" b="1" dirty="0" err="1">
                <a:latin typeface="Times New Roman" panose="02020603050405020304" pitchFamily="18" charset="0"/>
                <a:ea typeface="Times New Roman" panose="02020603050405020304" pitchFamily="18" charset="0"/>
              </a:rPr>
              <a:t>Zetland</a:t>
            </a:r>
            <a:endParaRPr lang="ru-RU" sz="4000" b="1" dirty="0"/>
          </a:p>
        </p:txBody>
      </p:sp>
    </p:spTree>
    <p:extLst>
      <p:ext uri="{BB962C8B-B14F-4D97-AF65-F5344CB8AC3E}">
        <p14:creationId xmlns:p14="http://schemas.microsoft.com/office/powerpoint/2010/main" val="26360938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a:extLst>
              <a:ext uri="{FF2B5EF4-FFF2-40B4-BE49-F238E27FC236}">
                <a16:creationId xmlns:a16="http://schemas.microsoft.com/office/drawing/2014/main" id="{348D1573-F436-3BE9-C205-AAAA15DDB2A7}"/>
              </a:ext>
            </a:extLst>
          </p:cNvPr>
          <p:cNvGraphicFramePr/>
          <p:nvPr>
            <p:extLst>
              <p:ext uri="{D42A27DB-BD31-4B8C-83A1-F6EECF244321}">
                <p14:modId xmlns:p14="http://schemas.microsoft.com/office/powerpoint/2010/main" val="2396824418"/>
              </p:ext>
            </p:extLst>
          </p:nvPr>
        </p:nvGraphicFramePr>
        <p:xfrm>
          <a:off x="940526" y="940526"/>
          <a:ext cx="10123714" cy="5564776"/>
        </p:xfrm>
        <a:graphic>
          <a:graphicData uri="http://schemas.openxmlformats.org/drawingml/2006/chart">
            <c:chart xmlns:c="http://schemas.openxmlformats.org/drawingml/2006/chart" xmlns:r="http://schemas.openxmlformats.org/officeDocument/2006/relationships" r:id="rId2"/>
          </a:graphicData>
        </a:graphic>
      </p:graphicFrame>
      <p:sp>
        <p:nvSpPr>
          <p:cNvPr id="3" name="Заголовок 1"/>
          <p:cNvSpPr txBox="1">
            <a:spLocks/>
          </p:cNvSpPr>
          <p:nvPr/>
        </p:nvSpPr>
        <p:spPr>
          <a:xfrm>
            <a:off x="365760" y="116932"/>
            <a:ext cx="10988040" cy="118935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4000" b="1" dirty="0">
                <a:latin typeface="Times New Roman" panose="02020603050405020304" pitchFamily="18" charset="0"/>
                <a:ea typeface="Times New Roman" panose="02020603050405020304" pitchFamily="18" charset="0"/>
              </a:rPr>
              <a:t>№ </a:t>
            </a:r>
            <a:r>
              <a:rPr lang="en-US" sz="4000" b="1" dirty="0">
                <a:latin typeface="Times New Roman" panose="02020603050405020304" pitchFamily="18" charset="0"/>
                <a:ea typeface="Times New Roman" panose="02020603050405020304" pitchFamily="18" charset="0"/>
              </a:rPr>
              <a:t>38. How teenagers relax after a busy day in </a:t>
            </a:r>
            <a:r>
              <a:rPr lang="en-US" sz="4000" b="1" dirty="0" err="1">
                <a:latin typeface="Times New Roman" panose="02020603050405020304" pitchFamily="18" charset="0"/>
                <a:ea typeface="Times New Roman" panose="02020603050405020304" pitchFamily="18" charset="0"/>
              </a:rPr>
              <a:t>Zetland</a:t>
            </a:r>
            <a:endParaRPr lang="ru-RU" sz="4000" b="1" dirty="0"/>
          </a:p>
        </p:txBody>
      </p:sp>
    </p:spTree>
    <p:extLst>
      <p:ext uri="{BB962C8B-B14F-4D97-AF65-F5344CB8AC3E}">
        <p14:creationId xmlns:p14="http://schemas.microsoft.com/office/powerpoint/2010/main" val="29165848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16932"/>
            <a:ext cx="10515600" cy="653778"/>
          </a:xfrm>
        </p:spPr>
        <p:txBody>
          <a:bodyPr>
            <a:noAutofit/>
          </a:bodyPr>
          <a:lstStyle/>
          <a:p>
            <a:r>
              <a:rPr lang="en-US" sz="3600" b="1" dirty="0">
                <a:latin typeface="Times New Roman" panose="02020603050405020304" pitchFamily="18" charset="0"/>
                <a:ea typeface="Times New Roman" panose="02020603050405020304" pitchFamily="18" charset="0"/>
              </a:rPr>
              <a:t>Finish paragraph 3:</a:t>
            </a:r>
            <a:endParaRPr lang="ru-RU" sz="3600" b="1" dirty="0"/>
          </a:p>
        </p:txBody>
      </p:sp>
      <p:sp>
        <p:nvSpPr>
          <p:cNvPr id="3" name="Объект 2"/>
          <p:cNvSpPr>
            <a:spLocks noGrp="1"/>
          </p:cNvSpPr>
          <p:nvPr>
            <p:ph idx="1"/>
          </p:nvPr>
        </p:nvSpPr>
        <p:spPr>
          <a:xfrm>
            <a:off x="838200" y="770710"/>
            <a:ext cx="10515600" cy="5663820"/>
          </a:xfrm>
        </p:spPr>
        <p:txBody>
          <a:bodyPr>
            <a:noAutofit/>
          </a:bodyPr>
          <a:lstStyle/>
          <a:p>
            <a:pPr marL="0" indent="0" algn="just">
              <a:lnSpc>
                <a:spcPct val="107000"/>
              </a:lnSpc>
              <a:spcAft>
                <a:spcPts val="800"/>
              </a:spcAft>
              <a:buNone/>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It goes without saying that it is necessary to relax after a day of hard work. I am doing a project on how teenagers relax after a busy day in Zetland. While working on it, I found some relevant information in the form of a pie chart and I am going to comment on it.</a:t>
            </a:r>
          </a:p>
          <a:p>
            <a:pPr marL="0" indent="0" algn="just">
              <a:lnSpc>
                <a:spcPct val="107000"/>
              </a:lnSpc>
              <a:spcAft>
                <a:spcPts val="800"/>
              </a:spcAft>
              <a:buNone/>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According to the circle graph, there are two main ways of relaxing after a hard day. Firstly, the teenagers in Zetland regularly enjoy having a hobby. Secondly, the adolescents have a rest by spending time with friends. Almost every respondent claims to do that, 38% and 31% percent respectively. On the contrary, only 5% of the surveyed opted for ‘eating tasty food’ thus comprising the least common option. </a:t>
            </a:r>
          </a:p>
          <a:p>
            <a:pPr marL="0" indent="0" algn="just">
              <a:lnSpc>
                <a:spcPct val="107000"/>
              </a:lnSpc>
              <a:spcAft>
                <a:spcPts val="800"/>
              </a:spcAft>
              <a:buNone/>
            </a:pPr>
            <a:r>
              <a:rPr lang="en-US" sz="2400" i="1" dirty="0">
                <a:effectLst/>
                <a:latin typeface="Times New Roman" panose="02020603050405020304" pitchFamily="18" charset="0"/>
                <a:ea typeface="Calibri" panose="020F0502020204030204" pitchFamily="34" charset="0"/>
                <a:cs typeface="Times New Roman" panose="02020603050405020304" pitchFamily="18" charset="0"/>
              </a:rPr>
              <a:t>Looking closely at the pie graph, it is obvious that </a:t>
            </a:r>
            <a:r>
              <a:rPr lang="en-US" sz="2400" i="1" dirty="0">
                <a:solidFill>
                  <a:srgbClr val="00B0F0"/>
                </a:solidFill>
                <a:effectLst/>
                <a:latin typeface="Times New Roman" panose="02020603050405020304" pitchFamily="18"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21774139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idx="4294967295"/>
          </p:nvPr>
        </p:nvSpPr>
        <p:spPr>
          <a:xfrm>
            <a:off x="2173288" y="209550"/>
            <a:ext cx="10018712" cy="1752600"/>
          </a:xfrm>
        </p:spPr>
        <p:txBody>
          <a:bodyPr/>
          <a:lstStyle/>
          <a:p>
            <a:r>
              <a:rPr lang="en-US" sz="6000" b="1" dirty="0">
                <a:ln w="3175" cmpd="sng">
                  <a:noFill/>
                </a:ln>
                <a:solidFill>
                  <a:srgbClr val="0070C0"/>
                </a:solidFill>
                <a:latin typeface="Bodoni MT Black" panose="02070A03080606020203" pitchFamily="18" charset="0"/>
              </a:rPr>
              <a:t>Self-assessment</a:t>
            </a:r>
            <a:endParaRPr lang="ru-RU" sz="6000" b="1" dirty="0">
              <a:ln w="3175" cmpd="sng">
                <a:noFill/>
              </a:ln>
              <a:solidFill>
                <a:srgbClr val="0070C0"/>
              </a:solidFill>
            </a:endParaRPr>
          </a:p>
        </p:txBody>
      </p:sp>
      <p:sp>
        <p:nvSpPr>
          <p:cNvPr id="4" name="Объект 1"/>
          <p:cNvSpPr txBox="1">
            <a:spLocks/>
          </p:cNvSpPr>
          <p:nvPr/>
        </p:nvSpPr>
        <p:spPr bwMode="auto">
          <a:xfrm>
            <a:off x="7182644" y="1613049"/>
            <a:ext cx="5009356" cy="4216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73050" indent="-273050" algn="l" rtl="0" eaLnBrk="0" fontAlgn="base" hangingPunct="0">
              <a:spcBef>
                <a:spcPct val="20000"/>
              </a:spcBef>
              <a:spcAft>
                <a:spcPct val="0"/>
              </a:spcAft>
              <a:buClr>
                <a:schemeClr val="accent1"/>
              </a:buClr>
              <a:buSzPct val="100000"/>
              <a:buFont typeface="Symbol" panose="05050102010706020507" pitchFamily="18" charset="2"/>
              <a:buChar char=""/>
              <a:defRPr sz="2400" kern="1200">
                <a:solidFill>
                  <a:schemeClr val="tx2"/>
                </a:solidFill>
                <a:latin typeface="+mn-lt"/>
                <a:ea typeface="+mn-ea"/>
                <a:cs typeface="+mn-cs"/>
              </a:defRPr>
            </a:lvl1pPr>
            <a:lvl2pPr marL="576263" indent="-273050" algn="l" rtl="0" eaLnBrk="0" fontAlgn="base" hangingPunct="0">
              <a:spcBef>
                <a:spcPct val="20000"/>
              </a:spcBef>
              <a:spcAft>
                <a:spcPct val="0"/>
              </a:spcAft>
              <a:buClr>
                <a:schemeClr val="accent1"/>
              </a:buClr>
              <a:buSzPct val="100000"/>
              <a:buFont typeface="Symbol" panose="05050102010706020507" pitchFamily="18" charset="2"/>
              <a:buChar char=""/>
              <a:defRPr sz="2200" kern="1200">
                <a:solidFill>
                  <a:schemeClr val="tx2"/>
                </a:solidFill>
                <a:latin typeface="+mn-lt"/>
                <a:ea typeface="+mn-ea"/>
                <a:cs typeface="+mn-cs"/>
              </a:defRPr>
            </a:lvl2pPr>
            <a:lvl3pPr marL="855663" indent="-228600" algn="l" rtl="0" eaLnBrk="0" fontAlgn="base" hangingPunct="0">
              <a:spcBef>
                <a:spcPct val="20000"/>
              </a:spcBef>
              <a:spcAft>
                <a:spcPct val="0"/>
              </a:spcAft>
              <a:buClr>
                <a:schemeClr val="accent1"/>
              </a:buClr>
              <a:buSzPct val="100000"/>
              <a:buFont typeface="Symbol" panose="05050102010706020507" pitchFamily="18" charset="2"/>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SzPct val="100000"/>
              <a:buFont typeface="Symbol" panose="05050102010706020507" pitchFamily="18" charset="2"/>
              <a:buChar char=""/>
              <a:defRPr kern="1200">
                <a:solidFill>
                  <a:schemeClr val="tx2"/>
                </a:solidFill>
                <a:latin typeface="+mn-lt"/>
                <a:ea typeface="+mn-ea"/>
                <a:cs typeface="+mn-cs"/>
              </a:defRPr>
            </a:lvl4pPr>
            <a:lvl5pPr marL="1462088" indent="-228600" algn="l" rtl="0" eaLnBrk="0" fontAlgn="base" hangingPunct="0">
              <a:spcBef>
                <a:spcPct val="20000"/>
              </a:spcBef>
              <a:spcAft>
                <a:spcPct val="0"/>
              </a:spcAft>
              <a:buClr>
                <a:schemeClr val="accent1"/>
              </a:buClr>
              <a:buSzPct val="100000"/>
              <a:buFont typeface="Symbol" panose="05050102010706020507"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defTabSz="914400">
              <a:buNone/>
            </a:pPr>
            <a:r>
              <a:rPr lang="en-US" sz="2800" dirty="0"/>
              <a:t>What have you </a:t>
            </a:r>
            <a:r>
              <a:rPr lang="en-US" sz="2800" b="1" dirty="0"/>
              <a:t>achieved</a:t>
            </a:r>
            <a:r>
              <a:rPr lang="en-US" sz="2800" dirty="0"/>
              <a:t>?</a:t>
            </a:r>
          </a:p>
          <a:p>
            <a:pPr marL="0" indent="0" defTabSz="914400">
              <a:buNone/>
            </a:pPr>
            <a:endParaRPr lang="en-US" dirty="0"/>
          </a:p>
          <a:p>
            <a:pPr marL="0" indent="457200" defTabSz="914400">
              <a:buNone/>
            </a:pPr>
            <a:r>
              <a:rPr lang="en-US" sz="3000" dirty="0"/>
              <a:t>I can do this without help</a:t>
            </a:r>
          </a:p>
          <a:p>
            <a:pPr marL="0" indent="457200" defTabSz="914400">
              <a:buNone/>
            </a:pPr>
            <a:endParaRPr lang="en-US" sz="1800" dirty="0"/>
          </a:p>
          <a:p>
            <a:pPr marL="0" indent="457200" defTabSz="914400">
              <a:buNone/>
            </a:pPr>
            <a:r>
              <a:rPr lang="en-US" sz="3000" dirty="0"/>
              <a:t>I can do this sometimes</a:t>
            </a:r>
          </a:p>
          <a:p>
            <a:pPr marL="0" indent="457200" defTabSz="914400">
              <a:buNone/>
            </a:pPr>
            <a:endParaRPr lang="en-US" sz="1800" dirty="0"/>
          </a:p>
          <a:p>
            <a:pPr marL="0" indent="457200" defTabSz="914400">
              <a:buNone/>
            </a:pPr>
            <a:r>
              <a:rPr lang="en-US" sz="3000" dirty="0"/>
              <a:t>I feel unsure about this</a:t>
            </a:r>
          </a:p>
          <a:p>
            <a:pPr marL="0" indent="457200" defTabSz="914400">
              <a:buNone/>
            </a:pPr>
            <a:endParaRPr lang="en-US" sz="1800" dirty="0"/>
          </a:p>
          <a:p>
            <a:pPr marL="0" indent="457200" defTabSz="914400">
              <a:buNone/>
            </a:pPr>
            <a:r>
              <a:rPr lang="en-US" sz="3000" dirty="0"/>
              <a:t>I can’t do this</a:t>
            </a:r>
            <a:endParaRPr lang="ru-RU" sz="3000" dirty="0"/>
          </a:p>
        </p:txBody>
      </p:sp>
      <p:sp>
        <p:nvSpPr>
          <p:cNvPr id="5" name="Прямоугольник 4"/>
          <p:cNvSpPr/>
          <p:nvPr/>
        </p:nvSpPr>
        <p:spPr>
          <a:xfrm>
            <a:off x="6608901" y="2562722"/>
            <a:ext cx="555812" cy="4525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6608902" y="3484450"/>
            <a:ext cx="555812" cy="452502"/>
          </a:xfrm>
          <a:prstGeom prst="rect">
            <a:avLst/>
          </a:pr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6608901" y="4417400"/>
            <a:ext cx="555812" cy="452502"/>
          </a:xfrm>
          <a:prstGeom prst="rect">
            <a:avLst/>
          </a:prstGeom>
          <a:solidFill>
            <a:schemeClr val="accent1">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6626832" y="5320069"/>
            <a:ext cx="555812" cy="452502"/>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074" name="Picture 2" descr="1,620 What have you learned Images, Stock Photos &amp; Vectors | Shutterstock">
            <a:extLst>
              <a:ext uri="{FF2B5EF4-FFF2-40B4-BE49-F238E27FC236}">
                <a16:creationId xmlns:a16="http://schemas.microsoft.com/office/drawing/2014/main" id="{E6B2B47C-2662-A899-1F9B-6AF36AB6B6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272" y="285750"/>
            <a:ext cx="1624727" cy="1752600"/>
          </a:xfrm>
          <a:prstGeom prst="rect">
            <a:avLst/>
          </a:prstGeom>
          <a:noFill/>
          <a:extLst>
            <a:ext uri="{909E8E84-426E-40DD-AFC4-6F175D3DCCD1}">
              <a14:hiddenFill xmlns:a14="http://schemas.microsoft.com/office/drawing/2010/main">
                <a:solidFill>
                  <a:srgbClr val="FFFFFF"/>
                </a:solidFill>
              </a14:hiddenFill>
            </a:ext>
          </a:extLst>
        </p:spPr>
      </p:pic>
      <p:sp>
        <p:nvSpPr>
          <p:cNvPr id="9" name="Объект 1">
            <a:extLst>
              <a:ext uri="{FF2B5EF4-FFF2-40B4-BE49-F238E27FC236}">
                <a16:creationId xmlns:a16="http://schemas.microsoft.com/office/drawing/2014/main" id="{2AF53631-0AF1-C783-78F0-1B5AACB14884}"/>
              </a:ext>
            </a:extLst>
          </p:cNvPr>
          <p:cNvSpPr txBox="1">
            <a:spLocks/>
          </p:cNvSpPr>
          <p:nvPr/>
        </p:nvSpPr>
        <p:spPr>
          <a:xfrm>
            <a:off x="1020417" y="1962150"/>
            <a:ext cx="4830763" cy="4610100"/>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marL="0" indent="0">
              <a:buFont typeface="Arial" pitchFamily="34" charset="0"/>
              <a:buNone/>
            </a:pPr>
            <a:r>
              <a:rPr lang="en-US" sz="3200" b="1">
                <a:solidFill>
                  <a:schemeClr val="bg2">
                    <a:lumMod val="75000"/>
                  </a:schemeClr>
                </a:solidFill>
                <a:latin typeface="Bodoni MT" panose="02070603080606020203" pitchFamily="18" charset="0"/>
              </a:rPr>
              <a:t>What have you learned today?</a:t>
            </a:r>
          </a:p>
          <a:p>
            <a:r>
              <a:rPr lang="en-US" sz="3200" i="1">
                <a:solidFill>
                  <a:schemeClr val="accent5">
                    <a:lumMod val="75000"/>
                  </a:schemeClr>
                </a:solidFill>
                <a:latin typeface="Book Antiqua" panose="02040602050305030304" pitchFamily="18" charset="0"/>
              </a:rPr>
              <a:t>I have found out …</a:t>
            </a:r>
          </a:p>
          <a:p>
            <a:r>
              <a:rPr lang="en-US" sz="3200" i="1">
                <a:solidFill>
                  <a:schemeClr val="accent5">
                    <a:lumMod val="75000"/>
                  </a:schemeClr>
                </a:solidFill>
                <a:latin typeface="Book Antiqua" panose="02040602050305030304" pitchFamily="18" charset="0"/>
              </a:rPr>
              <a:t>I have revised …</a:t>
            </a:r>
          </a:p>
          <a:p>
            <a:r>
              <a:rPr lang="en-US" sz="3200" i="1">
                <a:solidFill>
                  <a:schemeClr val="accent5">
                    <a:lumMod val="75000"/>
                  </a:schemeClr>
                </a:solidFill>
                <a:latin typeface="Book Antiqua" panose="02040602050305030304" pitchFamily="18" charset="0"/>
              </a:rPr>
              <a:t>I have realised …</a:t>
            </a:r>
          </a:p>
          <a:p>
            <a:r>
              <a:rPr lang="en-US" sz="3200" i="1">
                <a:solidFill>
                  <a:schemeClr val="accent5">
                    <a:lumMod val="75000"/>
                  </a:schemeClr>
                </a:solidFill>
                <a:latin typeface="Book Antiqua" panose="02040602050305030304" pitchFamily="18" charset="0"/>
              </a:rPr>
              <a:t>I have understood …</a:t>
            </a:r>
          </a:p>
          <a:p>
            <a:endParaRPr lang="en-US" sz="3200" i="1" dirty="0">
              <a:solidFill>
                <a:schemeClr val="accent5">
                  <a:lumMod val="75000"/>
                </a:schemeClr>
              </a:solidFill>
              <a:latin typeface="Book Antiqua" panose="02040602050305030304" pitchFamily="18" charset="0"/>
            </a:endParaRPr>
          </a:p>
        </p:txBody>
      </p:sp>
    </p:spTree>
    <p:extLst>
      <p:ext uri="{BB962C8B-B14F-4D97-AF65-F5344CB8AC3E}">
        <p14:creationId xmlns:p14="http://schemas.microsoft.com/office/powerpoint/2010/main" val="7932515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xEl>
                                              <p:pRg st="1" end="1"/>
                                            </p:txEl>
                                          </p:spTgt>
                                        </p:tgtEl>
                                        <p:attrNameLst>
                                          <p:attrName>style.visibility</p:attrName>
                                        </p:attrNameLst>
                                      </p:cBhvr>
                                      <p:to>
                                        <p:strVal val="visible"/>
                                      </p:to>
                                    </p:set>
                                    <p:animEffect transition="in" filter="fade">
                                      <p:cBhvr>
                                        <p:cTn id="14" dur="1000"/>
                                        <p:tgtEl>
                                          <p:spTgt spid="9">
                                            <p:txEl>
                                              <p:pRg st="1" end="1"/>
                                            </p:txEl>
                                          </p:spTgt>
                                        </p:tgtEl>
                                      </p:cBhvr>
                                    </p:animEffect>
                                    <p:anim calcmode="lin" valueType="num">
                                      <p:cBhvr>
                                        <p:cTn id="15"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
                                            <p:txEl>
                                              <p:pRg st="2" end="2"/>
                                            </p:txEl>
                                          </p:spTgt>
                                        </p:tgtEl>
                                        <p:attrNameLst>
                                          <p:attrName>style.visibility</p:attrName>
                                        </p:attrNameLst>
                                      </p:cBhvr>
                                      <p:to>
                                        <p:strVal val="visible"/>
                                      </p:to>
                                    </p:set>
                                    <p:animEffect transition="in" filter="fade">
                                      <p:cBhvr>
                                        <p:cTn id="21" dur="1000"/>
                                        <p:tgtEl>
                                          <p:spTgt spid="9">
                                            <p:txEl>
                                              <p:pRg st="2" end="2"/>
                                            </p:txEl>
                                          </p:spTgt>
                                        </p:tgtEl>
                                      </p:cBhvr>
                                    </p:animEffect>
                                    <p:anim calcmode="lin" valueType="num">
                                      <p:cBhvr>
                                        <p:cTn id="22"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9">
                                            <p:txEl>
                                              <p:pRg st="3" end="3"/>
                                            </p:txEl>
                                          </p:spTgt>
                                        </p:tgtEl>
                                        <p:attrNameLst>
                                          <p:attrName>style.visibility</p:attrName>
                                        </p:attrNameLst>
                                      </p:cBhvr>
                                      <p:to>
                                        <p:strVal val="visible"/>
                                      </p:to>
                                    </p:set>
                                    <p:animEffect transition="in" filter="fade">
                                      <p:cBhvr>
                                        <p:cTn id="28" dur="1000"/>
                                        <p:tgtEl>
                                          <p:spTgt spid="9">
                                            <p:txEl>
                                              <p:pRg st="3" end="3"/>
                                            </p:txEl>
                                          </p:spTgt>
                                        </p:tgtEl>
                                      </p:cBhvr>
                                    </p:animEffect>
                                    <p:anim calcmode="lin" valueType="num">
                                      <p:cBhvr>
                                        <p:cTn id="29" dur="10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9">
                                            <p:txEl>
                                              <p:pRg st="4" end="4"/>
                                            </p:txEl>
                                          </p:spTgt>
                                        </p:tgtEl>
                                        <p:attrNameLst>
                                          <p:attrName>style.visibility</p:attrName>
                                        </p:attrNameLst>
                                      </p:cBhvr>
                                      <p:to>
                                        <p:strVal val="visible"/>
                                      </p:to>
                                    </p:set>
                                    <p:animEffect transition="in" filter="fade">
                                      <p:cBhvr>
                                        <p:cTn id="35" dur="1000"/>
                                        <p:tgtEl>
                                          <p:spTgt spid="9">
                                            <p:txEl>
                                              <p:pRg st="4" end="4"/>
                                            </p:txEl>
                                          </p:spTgt>
                                        </p:tgtEl>
                                      </p:cBhvr>
                                    </p:animEffect>
                                    <p:anim calcmode="lin" valueType="num">
                                      <p:cBhvr>
                                        <p:cTn id="36" dur="10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190ADD3-8B7E-C212-DD2A-1E22BA62BFB5}"/>
              </a:ext>
            </a:extLst>
          </p:cNvPr>
          <p:cNvSpPr>
            <a:spLocks noGrp="1"/>
          </p:cNvSpPr>
          <p:nvPr>
            <p:ph type="ctrTitle"/>
          </p:nvPr>
        </p:nvSpPr>
        <p:spPr>
          <a:xfrm>
            <a:off x="994294" y="145774"/>
            <a:ext cx="10182578" cy="883721"/>
          </a:xfrm>
        </p:spPr>
        <p:txBody>
          <a:bodyPr>
            <a:normAutofit/>
          </a:bodyPr>
          <a:lstStyle/>
          <a:p>
            <a:pPr algn="l"/>
            <a:r>
              <a:rPr lang="en-US" sz="4400" b="1" dirty="0">
                <a:latin typeface="Times New Roman" panose="02020603050405020304" pitchFamily="18" charset="0"/>
              </a:rPr>
              <a:t>What is today’s lesson about?</a:t>
            </a:r>
            <a:endParaRPr lang="ru-RU" sz="4400" b="1" dirty="0">
              <a:latin typeface="Times New Roman" panose="02020603050405020304" pitchFamily="18" charset="0"/>
            </a:endParaRPr>
          </a:p>
        </p:txBody>
      </p:sp>
      <p:sp>
        <p:nvSpPr>
          <p:cNvPr id="3" name="Подзаголовок 2">
            <a:extLst>
              <a:ext uri="{FF2B5EF4-FFF2-40B4-BE49-F238E27FC236}">
                <a16:creationId xmlns:a16="http://schemas.microsoft.com/office/drawing/2014/main" id="{597D56E3-C6C2-5F38-6252-FECECA43C8FF}"/>
              </a:ext>
            </a:extLst>
          </p:cNvPr>
          <p:cNvSpPr>
            <a:spLocks noGrp="1"/>
          </p:cNvSpPr>
          <p:nvPr>
            <p:ph type="subTitle" idx="1"/>
          </p:nvPr>
        </p:nvSpPr>
        <p:spPr>
          <a:xfrm>
            <a:off x="1524000" y="3796242"/>
            <a:ext cx="10182578" cy="2796469"/>
          </a:xfrm>
        </p:spPr>
        <p:txBody>
          <a:bodyPr/>
          <a:lstStyle/>
          <a:p>
            <a:pPr algn="l"/>
            <a:r>
              <a:rPr lang="en-US" dirty="0">
                <a:latin typeface="Times New Roman" panose="02020603050405020304" pitchFamily="18" charset="0"/>
                <a:cs typeface="Times New Roman" panose="02020603050405020304" pitchFamily="18" charset="0"/>
              </a:rPr>
              <a:t>This is a table</a:t>
            </a:r>
          </a:p>
          <a:p>
            <a:pPr algn="l"/>
            <a:r>
              <a:rPr lang="en-US" dirty="0">
                <a:latin typeface="Times New Roman" panose="02020603050405020304" pitchFamily="18" charset="0"/>
                <a:cs typeface="Times New Roman" panose="02020603050405020304" pitchFamily="18" charset="0"/>
              </a:rPr>
              <a:t>		This is a bar chart</a:t>
            </a:r>
          </a:p>
          <a:p>
            <a:pPr algn="l"/>
            <a:r>
              <a:rPr lang="en-US" dirty="0">
                <a:latin typeface="Times New Roman" panose="02020603050405020304" pitchFamily="18" charset="0"/>
                <a:cs typeface="Times New Roman" panose="02020603050405020304" pitchFamily="18" charset="0"/>
              </a:rPr>
              <a:t>					This is a graph</a:t>
            </a:r>
          </a:p>
          <a:p>
            <a:pPr algn="l"/>
            <a:r>
              <a:rPr lang="en-US" dirty="0">
                <a:latin typeface="Times New Roman" panose="02020603050405020304" pitchFamily="18" charset="0"/>
                <a:cs typeface="Times New Roman" panose="02020603050405020304" pitchFamily="18" charset="0"/>
              </a:rPr>
              <a:t>								This is a pie chart</a:t>
            </a:r>
          </a:p>
          <a:p>
            <a:pPr algn="l"/>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Let’s continue learning how to deal with writing task </a:t>
            </a:r>
            <a:r>
              <a:rPr lang="ru-RU"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38</a:t>
            </a:r>
            <a:endParaRPr lang="ru-RU" dirty="0">
              <a:latin typeface="Times New Roman" panose="02020603050405020304" pitchFamily="18" charset="0"/>
              <a:cs typeface="Times New Roman" panose="02020603050405020304" pitchFamily="18" charset="0"/>
            </a:endParaRPr>
          </a:p>
        </p:txBody>
      </p:sp>
      <p:pic>
        <p:nvPicPr>
          <p:cNvPr id="1028" name="Picture 4" descr="What Is a Graph in Math? Definition, Solved Examples, Facts">
            <a:extLst>
              <a:ext uri="{FF2B5EF4-FFF2-40B4-BE49-F238E27FC236}">
                <a16:creationId xmlns:a16="http://schemas.microsoft.com/office/drawing/2014/main" id="{774312EC-3936-0554-E10A-F468731864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2408" y="1916818"/>
            <a:ext cx="3286125" cy="139065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What is a graph? - Twinkl">
            <a:extLst>
              <a:ext uri="{FF2B5EF4-FFF2-40B4-BE49-F238E27FC236}">
                <a16:creationId xmlns:a16="http://schemas.microsoft.com/office/drawing/2014/main" id="{51DD13A5-CE96-1174-D60B-3C7F66C254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4855" y="1807281"/>
            <a:ext cx="2838450" cy="160972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Lesson Explainer: Pie Charts | Nagwa">
            <a:extLst>
              <a:ext uri="{FF2B5EF4-FFF2-40B4-BE49-F238E27FC236}">
                <a16:creationId xmlns:a16="http://schemas.microsoft.com/office/drawing/2014/main" id="{A56E922D-BD39-C987-D0C6-F8BB54779D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18828" y="1399206"/>
            <a:ext cx="2124075" cy="215265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Книга ЕГЭ по английскому языку 2022 (задние 40.2). Полный курс по  подготовке к письменному заданию нового формата читать онлайн бесплатно,  автор Елена Николаевна Пояркова – Fictionbook">
            <a:extLst>
              <a:ext uri="{FF2B5EF4-FFF2-40B4-BE49-F238E27FC236}">
                <a16:creationId xmlns:a16="http://schemas.microsoft.com/office/drawing/2014/main" id="{52D4A59B-6A45-F64D-A7D3-38C6420BE5A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0048" y="1408731"/>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372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38"/>
                                        </p:tgtEl>
                                        <p:attrNameLst>
                                          <p:attrName>style.visibility</p:attrName>
                                        </p:attrNameLst>
                                      </p:cBhvr>
                                      <p:to>
                                        <p:strVal val="visible"/>
                                      </p:to>
                                    </p:set>
                                    <p:animEffect transition="in" filter="wipe(down)">
                                      <p:cBhvr>
                                        <p:cTn id="7" dur="500"/>
                                        <p:tgtEl>
                                          <p:spTgt spid="103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32"/>
                                        </p:tgtEl>
                                        <p:attrNameLst>
                                          <p:attrName>style.visibility</p:attrName>
                                        </p:attrNameLst>
                                      </p:cBhvr>
                                      <p:to>
                                        <p:strVal val="visible"/>
                                      </p:to>
                                    </p:set>
                                    <p:animEffect transition="in" filter="wipe(down)">
                                      <p:cBhvr>
                                        <p:cTn id="12" dur="500"/>
                                        <p:tgtEl>
                                          <p:spTgt spid="103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028"/>
                                        </p:tgtEl>
                                        <p:attrNameLst>
                                          <p:attrName>style.visibility</p:attrName>
                                        </p:attrNameLst>
                                      </p:cBhvr>
                                      <p:to>
                                        <p:strVal val="visible"/>
                                      </p:to>
                                    </p:set>
                                    <p:animEffect transition="in" filter="wipe(down)">
                                      <p:cBhvr>
                                        <p:cTn id="17" dur="500"/>
                                        <p:tgtEl>
                                          <p:spTgt spid="102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036"/>
                                        </p:tgtEl>
                                        <p:attrNameLst>
                                          <p:attrName>style.visibility</p:attrName>
                                        </p:attrNameLst>
                                      </p:cBhvr>
                                      <p:to>
                                        <p:strVal val="visible"/>
                                      </p:to>
                                    </p:set>
                                    <p:animEffect transition="in" filter="wipe(down)">
                                      <p:cBhvr>
                                        <p:cTn id="22" dur="500"/>
                                        <p:tgtEl>
                                          <p:spTgt spid="1036"/>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D5F18B7B-4F9A-42DC-9F5A-7E4A157B473B}"/>
              </a:ext>
            </a:extLst>
          </p:cNvPr>
          <p:cNvSpPr>
            <a:spLocks noGrp="1"/>
          </p:cNvSpPr>
          <p:nvPr>
            <p:ph idx="4294967295"/>
          </p:nvPr>
        </p:nvSpPr>
        <p:spPr>
          <a:xfrm>
            <a:off x="1563757" y="1867107"/>
            <a:ext cx="8892208" cy="3857831"/>
          </a:xfrm>
        </p:spPr>
        <p:txBody>
          <a:bodyPr>
            <a:normAutofit/>
          </a:bodyPr>
          <a:lstStyle/>
          <a:p>
            <a:pPr marL="0" indent="0">
              <a:buNone/>
            </a:pPr>
            <a:r>
              <a:rPr lang="en-US" sz="2800" dirty="0"/>
              <a:t>Take down the following task in your school diary:</a:t>
            </a:r>
          </a:p>
          <a:p>
            <a:endParaRPr lang="en-US" sz="2800" dirty="0"/>
          </a:p>
          <a:p>
            <a:r>
              <a:rPr lang="en-US" sz="2800" dirty="0"/>
              <a:t>Read the text (slide 31)</a:t>
            </a:r>
          </a:p>
          <a:p>
            <a:r>
              <a:rPr lang="en-US" dirty="0"/>
              <a:t>Compare the 2 pictures </a:t>
            </a:r>
            <a:r>
              <a:rPr lang="en-US" sz="2800" dirty="0"/>
              <a:t>(slide 32) </a:t>
            </a:r>
          </a:p>
          <a:p>
            <a:r>
              <a:rPr lang="en-US" sz="2800" dirty="0"/>
              <a:t>Write paragraphs 2-3 (slide 33)</a:t>
            </a:r>
          </a:p>
          <a:p>
            <a:endParaRPr lang="en-US" sz="2800" dirty="0"/>
          </a:p>
        </p:txBody>
      </p:sp>
      <p:sp>
        <p:nvSpPr>
          <p:cNvPr id="4" name="AutoShape 2" descr="Do Your Homework Photos - Free &amp; Royalty-Free Stock Photos from Dreamstim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4" descr="Do Your Homework Photos - Free &amp; Royalty-Free Stock Photos from Dreamstim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Заголовок 2">
            <a:extLst>
              <a:ext uri="{FF2B5EF4-FFF2-40B4-BE49-F238E27FC236}">
                <a16:creationId xmlns:a16="http://schemas.microsoft.com/office/drawing/2014/main" id="{A135D2BF-12E9-456F-495E-85E62BBB8823}"/>
              </a:ext>
            </a:extLst>
          </p:cNvPr>
          <p:cNvSpPr txBox="1">
            <a:spLocks/>
          </p:cNvSpPr>
          <p:nvPr/>
        </p:nvSpPr>
        <p:spPr>
          <a:xfrm>
            <a:off x="1683026" y="487708"/>
            <a:ext cx="8083826" cy="1314450"/>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r>
              <a:rPr lang="en-US" sz="6000" b="1" dirty="0">
                <a:ln w="3175" cmpd="sng">
                  <a:noFill/>
                </a:ln>
                <a:solidFill>
                  <a:srgbClr val="0070C0"/>
                </a:solidFill>
                <a:latin typeface="Bodoni MT Black" panose="02070A03080606020203" pitchFamily="18" charset="0"/>
              </a:rPr>
              <a:t>Home Work to do:</a:t>
            </a:r>
            <a:endParaRPr lang="ru-RU" sz="6000" b="1" dirty="0">
              <a:ln w="3175" cmpd="sng">
                <a:noFill/>
              </a:ln>
              <a:solidFill>
                <a:srgbClr val="0070C0"/>
              </a:solidFill>
            </a:endParaRPr>
          </a:p>
        </p:txBody>
      </p:sp>
      <p:pic>
        <p:nvPicPr>
          <p:cNvPr id="1028" name="Picture 4" descr="Hardworking Student Icon - Download in Glyph Style">
            <a:extLst>
              <a:ext uri="{FF2B5EF4-FFF2-40B4-BE49-F238E27FC236}">
                <a16:creationId xmlns:a16="http://schemas.microsoft.com/office/drawing/2014/main" id="{6D1C5BA5-19F1-5CEF-B6C6-ED673AA177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56681" y="795544"/>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78132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80">
                                          <p:stCondLst>
                                            <p:cond delay="0"/>
                                          </p:stCondLst>
                                        </p:cTn>
                                        <p:tgtEl>
                                          <p:spTgt spid="9"/>
                                        </p:tgtEl>
                                      </p:cBhvr>
                                    </p:animEffect>
                                    <p:anim calcmode="lin" valueType="num">
                                      <p:cBhvr>
                                        <p:cTn id="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gtEl>
                                      </p:cBhvr>
                                      <p:to x="100000" y="60000"/>
                                    </p:animScale>
                                    <p:animScale>
                                      <p:cBhvr>
                                        <p:cTn id="14" dur="166" decel="50000">
                                          <p:stCondLst>
                                            <p:cond delay="676"/>
                                          </p:stCondLst>
                                        </p:cTn>
                                        <p:tgtEl>
                                          <p:spTgt spid="9"/>
                                        </p:tgtEl>
                                      </p:cBhvr>
                                      <p:to x="100000" y="100000"/>
                                    </p:animScale>
                                    <p:animScale>
                                      <p:cBhvr>
                                        <p:cTn id="15" dur="26">
                                          <p:stCondLst>
                                            <p:cond delay="1312"/>
                                          </p:stCondLst>
                                        </p:cTn>
                                        <p:tgtEl>
                                          <p:spTgt spid="9"/>
                                        </p:tgtEl>
                                      </p:cBhvr>
                                      <p:to x="100000" y="80000"/>
                                    </p:animScale>
                                    <p:animScale>
                                      <p:cBhvr>
                                        <p:cTn id="16" dur="166" decel="50000">
                                          <p:stCondLst>
                                            <p:cond delay="1338"/>
                                          </p:stCondLst>
                                        </p:cTn>
                                        <p:tgtEl>
                                          <p:spTgt spid="9"/>
                                        </p:tgtEl>
                                      </p:cBhvr>
                                      <p:to x="100000" y="100000"/>
                                    </p:animScale>
                                    <p:animScale>
                                      <p:cBhvr>
                                        <p:cTn id="17" dur="26">
                                          <p:stCondLst>
                                            <p:cond delay="1642"/>
                                          </p:stCondLst>
                                        </p:cTn>
                                        <p:tgtEl>
                                          <p:spTgt spid="9"/>
                                        </p:tgtEl>
                                      </p:cBhvr>
                                      <p:to x="100000" y="90000"/>
                                    </p:animScale>
                                    <p:animScale>
                                      <p:cBhvr>
                                        <p:cTn id="18" dur="166" decel="50000">
                                          <p:stCondLst>
                                            <p:cond delay="1668"/>
                                          </p:stCondLst>
                                        </p:cTn>
                                        <p:tgtEl>
                                          <p:spTgt spid="9"/>
                                        </p:tgtEl>
                                      </p:cBhvr>
                                      <p:to x="100000" y="100000"/>
                                    </p:animScale>
                                    <p:animScale>
                                      <p:cBhvr>
                                        <p:cTn id="19" dur="26">
                                          <p:stCondLst>
                                            <p:cond delay="1808"/>
                                          </p:stCondLst>
                                        </p:cTn>
                                        <p:tgtEl>
                                          <p:spTgt spid="9"/>
                                        </p:tgtEl>
                                      </p:cBhvr>
                                      <p:to x="100000" y="95000"/>
                                    </p:animScale>
                                    <p:animScale>
                                      <p:cBhvr>
                                        <p:cTn id="20"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
            <a:ext cx="10515600" cy="492370"/>
          </a:xfrm>
        </p:spPr>
        <p:txBody>
          <a:bodyPr>
            <a:normAutofit fontScale="90000"/>
          </a:bodyPr>
          <a:lstStyle/>
          <a:p>
            <a:r>
              <a:rPr lang="en-US" sz="3600" b="1" spc="-120" dirty="0">
                <a:ln w="3175" cmpd="sng">
                  <a:noFill/>
                </a:ln>
                <a:solidFill>
                  <a:srgbClr val="0070C0"/>
                </a:solidFill>
                <a:latin typeface="Bodoni MT Black" panose="02070A03080606020203" pitchFamily="18" charset="0"/>
              </a:rPr>
              <a:t>Where</a:t>
            </a:r>
            <a:r>
              <a:rPr lang="en-US" sz="3600" b="1" dirty="0"/>
              <a:t> </a:t>
            </a:r>
            <a:r>
              <a:rPr lang="en-US" sz="3600" b="1" spc="-120" dirty="0">
                <a:ln w="3175" cmpd="sng">
                  <a:noFill/>
                </a:ln>
                <a:solidFill>
                  <a:srgbClr val="0070C0"/>
                </a:solidFill>
                <a:latin typeface="Bodoni MT Black" panose="02070A03080606020203" pitchFamily="18" charset="0"/>
              </a:rPr>
              <a:t>is the global wearables market headed?</a:t>
            </a:r>
            <a:endParaRPr lang="ru-RU" sz="3600" b="1" spc="-120" dirty="0">
              <a:ln w="3175" cmpd="sng">
                <a:noFill/>
              </a:ln>
              <a:solidFill>
                <a:srgbClr val="0070C0"/>
              </a:solidFill>
              <a:latin typeface="Bodoni MT Black" panose="02070A03080606020203" pitchFamily="18" charset="0"/>
            </a:endParaRPr>
          </a:p>
        </p:txBody>
      </p:sp>
      <p:sp>
        <p:nvSpPr>
          <p:cNvPr id="3" name="Объект 2"/>
          <p:cNvSpPr>
            <a:spLocks noGrp="1"/>
          </p:cNvSpPr>
          <p:nvPr>
            <p:ph idx="1"/>
          </p:nvPr>
        </p:nvSpPr>
        <p:spPr>
          <a:xfrm>
            <a:off x="219808" y="492370"/>
            <a:ext cx="11972192" cy="6189784"/>
          </a:xfrm>
        </p:spPr>
        <p:txBody>
          <a:bodyPr>
            <a:noAutofit/>
          </a:bodyPr>
          <a:lstStyle/>
          <a:p>
            <a:pPr marL="0" indent="0" fontAlgn="base">
              <a:spcBef>
                <a:spcPts val="0"/>
              </a:spcBef>
              <a:buNone/>
            </a:pPr>
            <a:r>
              <a:rPr lang="en-US" sz="2400" dirty="0">
                <a:latin typeface="Times" panose="02020603050405020304" pitchFamily="18" charset="0"/>
                <a:cs typeface="Times" panose="02020603050405020304" pitchFamily="18" charset="0"/>
              </a:rPr>
              <a:t>As we discover new and innovative technologies, we’ll see even more exciting wearable devices. Gadgets that could belong in science-fiction films. Let’s take a look at what could be hitting the market in the next few years.</a:t>
            </a:r>
          </a:p>
          <a:p>
            <a:pPr marL="0" indent="0" fontAlgn="base">
              <a:spcBef>
                <a:spcPts val="0"/>
              </a:spcBef>
              <a:buNone/>
            </a:pPr>
            <a:r>
              <a:rPr lang="en-US" sz="2400" b="1" dirty="0">
                <a:solidFill>
                  <a:srgbClr val="212529"/>
                </a:solidFill>
                <a:latin typeface="Times" panose="02020603050405020304" pitchFamily="18" charset="0"/>
                <a:cs typeface="Times" panose="02020603050405020304" pitchFamily="18" charset="0"/>
              </a:rPr>
              <a:t>Apple Glasses		</a:t>
            </a:r>
            <a:r>
              <a:rPr lang="en-US" sz="2400" dirty="0">
                <a:latin typeface="Times" panose="02020603050405020304" pitchFamily="18" charset="0"/>
                <a:cs typeface="Times" panose="02020603050405020304" pitchFamily="18" charset="0"/>
              </a:rPr>
              <a:t>While there’s no official release date, there’s been lots of news about Apple’s upcoming smart glasses. They’re reported to look similar to regular glasses with a built-in display to allow users to access their phone and apps using gestures and hand movements.</a:t>
            </a:r>
          </a:p>
          <a:p>
            <a:pPr marL="0" indent="0" fontAlgn="base">
              <a:spcBef>
                <a:spcPts val="0"/>
              </a:spcBef>
              <a:buNone/>
            </a:pPr>
            <a:r>
              <a:rPr lang="en-US" sz="2400" dirty="0">
                <a:latin typeface="Times" panose="02020603050405020304" pitchFamily="18" charset="0"/>
                <a:cs typeface="Times" panose="02020603050405020304" pitchFamily="18" charset="0"/>
              </a:rPr>
              <a:t>Currently, they’re marketing </a:t>
            </a:r>
            <a:r>
              <a:rPr lang="en-US" sz="2400" dirty="0">
                <a:solidFill>
                  <a:srgbClr val="4B4897"/>
                </a:solidFill>
                <a:latin typeface="Times" panose="02020603050405020304" pitchFamily="18" charset="0"/>
                <a:cs typeface="Times" panose="02020603050405020304" pitchFamily="18" charset="0"/>
                <a:hlinkClick r:id="rId2"/>
              </a:rPr>
              <a:t>Apple Vision Pro</a:t>
            </a:r>
            <a:r>
              <a:rPr lang="en-US" sz="2400" dirty="0">
                <a:latin typeface="Times" panose="02020603050405020304" pitchFamily="18" charset="0"/>
                <a:cs typeface="Times" panose="02020603050405020304" pitchFamily="18" charset="0"/>
              </a:rPr>
              <a:t>, which has been given a release date of early 2024 (in the US). This could be seen as the prototype of Apple Glasses, and while they probably have many of the same features, they don’t resemble a usual pair of glasses.</a:t>
            </a:r>
          </a:p>
          <a:p>
            <a:pPr marL="0" indent="0" fontAlgn="base">
              <a:spcBef>
                <a:spcPts val="0"/>
              </a:spcBef>
              <a:buNone/>
            </a:pPr>
            <a:r>
              <a:rPr lang="en-US" sz="2400" b="1" dirty="0">
                <a:solidFill>
                  <a:srgbClr val="212529"/>
                </a:solidFill>
                <a:latin typeface="Times" panose="02020603050405020304" pitchFamily="18" charset="0"/>
                <a:cs typeface="Times" panose="02020603050405020304" pitchFamily="18" charset="0"/>
              </a:rPr>
              <a:t>Smart contact lenses		</a:t>
            </a:r>
            <a:r>
              <a:rPr lang="en-US" sz="2400" dirty="0">
                <a:latin typeface="Times" panose="02020603050405020304" pitchFamily="18" charset="0"/>
                <a:cs typeface="Times" panose="02020603050405020304" pitchFamily="18" charset="0"/>
              </a:rPr>
              <a:t>The skilled engineers and scientists at </a:t>
            </a:r>
            <a:r>
              <a:rPr lang="en-US" sz="2400" dirty="0">
                <a:solidFill>
                  <a:srgbClr val="4B4897"/>
                </a:solidFill>
                <a:latin typeface="Times" panose="02020603050405020304" pitchFamily="18" charset="0"/>
                <a:cs typeface="Times" panose="02020603050405020304" pitchFamily="18" charset="0"/>
                <a:hlinkClick r:id="rId3"/>
              </a:rPr>
              <a:t>Mojo Vision</a:t>
            </a:r>
            <a:r>
              <a:rPr lang="en-US" sz="2400" dirty="0">
                <a:latin typeface="Times" panose="02020603050405020304" pitchFamily="18" charset="0"/>
                <a:cs typeface="Times" panose="02020603050405020304" pitchFamily="18" charset="0"/>
              </a:rPr>
              <a:t> have achieved a groundbreaking milestone: creating the world’s tiniest and most densely packed micro-LED display technology that fits inside a content lens. Currently, the company is </a:t>
            </a:r>
            <a:r>
              <a:rPr lang="en-US" sz="2400" dirty="0" err="1">
                <a:latin typeface="Times" panose="02020603050405020304" pitchFamily="18" charset="0"/>
                <a:cs typeface="Times" panose="02020603050405020304" pitchFamily="18" charset="0"/>
              </a:rPr>
              <a:t>channelling</a:t>
            </a:r>
            <a:r>
              <a:rPr lang="en-US" sz="2400" dirty="0">
                <a:latin typeface="Times" panose="02020603050405020304" pitchFamily="18" charset="0"/>
                <a:cs typeface="Times" panose="02020603050405020304" pitchFamily="18" charset="0"/>
              </a:rPr>
              <a:t> its expertise and resources towards the development and </a:t>
            </a:r>
            <a:r>
              <a:rPr lang="en-US" sz="2400" dirty="0" err="1">
                <a:latin typeface="Times" panose="02020603050405020304" pitchFamily="18" charset="0"/>
                <a:cs typeface="Times" panose="02020603050405020304" pitchFamily="18" charset="0"/>
              </a:rPr>
              <a:t>commercialisation</a:t>
            </a:r>
            <a:r>
              <a:rPr lang="en-US" sz="2400" dirty="0">
                <a:latin typeface="Times" panose="02020603050405020304" pitchFamily="18" charset="0"/>
                <a:cs typeface="Times" panose="02020603050405020304" pitchFamily="18" charset="0"/>
              </a:rPr>
              <a:t> of this revolutionary micro-LED technology.</a:t>
            </a:r>
          </a:p>
          <a:p>
            <a:pPr marL="0" indent="0" fontAlgn="base">
              <a:spcBef>
                <a:spcPts val="0"/>
              </a:spcBef>
              <a:buNone/>
            </a:pPr>
            <a:r>
              <a:rPr lang="en-US" sz="2400" b="1" dirty="0">
                <a:solidFill>
                  <a:srgbClr val="212529"/>
                </a:solidFill>
                <a:latin typeface="Times" panose="02020603050405020304" pitchFamily="18" charset="0"/>
                <a:cs typeface="Times" panose="02020603050405020304" pitchFamily="18" charset="0"/>
              </a:rPr>
              <a:t>AI hearing aids		</a:t>
            </a:r>
            <a:r>
              <a:rPr lang="en-US" sz="2400" dirty="0">
                <a:latin typeface="Times" panose="02020603050405020304" pitchFamily="18" charset="0"/>
                <a:cs typeface="Times" panose="02020603050405020304" pitchFamily="18" charset="0"/>
              </a:rPr>
              <a:t>Coming soon to medical devices in the wearables market are AI hearing aids, by companies like </a:t>
            </a:r>
            <a:r>
              <a:rPr lang="en-US" sz="2400" dirty="0">
                <a:solidFill>
                  <a:srgbClr val="4B4897"/>
                </a:solidFill>
                <a:latin typeface="Times" panose="02020603050405020304" pitchFamily="18" charset="0"/>
                <a:cs typeface="Times" panose="02020603050405020304" pitchFamily="18" charset="0"/>
                <a:hlinkClick r:id="rId4"/>
              </a:rPr>
              <a:t>Genesis AI</a:t>
            </a:r>
            <a:r>
              <a:rPr lang="en-US" sz="2400" dirty="0">
                <a:latin typeface="Times" panose="02020603050405020304" pitchFamily="18" charset="0"/>
                <a:cs typeface="Times" panose="02020603050405020304" pitchFamily="18" charset="0"/>
              </a:rPr>
              <a:t>. These specially adapted hearing aids can filter out unwanted noise and automatically adapt to the user’s environment. It’s innovative wearable technology like this that’s shaping the face of the wearables market.</a:t>
            </a:r>
            <a:endParaRPr lang="ru-RU" sz="2400" dirty="0">
              <a:latin typeface="Times" panose="02020603050405020304" pitchFamily="18" charset="0"/>
              <a:cs typeface="Times" panose="02020603050405020304" pitchFamily="18" charset="0"/>
            </a:endParaRPr>
          </a:p>
        </p:txBody>
      </p:sp>
    </p:spTree>
    <p:extLst>
      <p:ext uri="{BB962C8B-B14F-4D97-AF65-F5344CB8AC3E}">
        <p14:creationId xmlns:p14="http://schemas.microsoft.com/office/powerpoint/2010/main" val="20741931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6D1346-D156-A8E0-6B0E-50A2F9BE5630}"/>
            </a:ext>
          </a:extLst>
        </p:cNvPr>
        <p:cNvGrpSpPr/>
        <p:nvPr/>
      </p:nvGrpSpPr>
      <p:grpSpPr>
        <a:xfrm>
          <a:off x="0" y="0"/>
          <a:ext cx="0" cy="0"/>
          <a:chOff x="0" y="0"/>
          <a:chExt cx="0" cy="0"/>
        </a:xfrm>
      </p:grpSpPr>
      <p:sp>
        <p:nvSpPr>
          <p:cNvPr id="3" name="Объект 2">
            <a:extLst>
              <a:ext uri="{FF2B5EF4-FFF2-40B4-BE49-F238E27FC236}">
                <a16:creationId xmlns:a16="http://schemas.microsoft.com/office/drawing/2014/main" id="{C601DEB4-00D0-F5E1-FA20-18DD796486B6}"/>
              </a:ext>
            </a:extLst>
          </p:cNvPr>
          <p:cNvSpPr txBox="1">
            <a:spLocks/>
          </p:cNvSpPr>
          <p:nvPr/>
        </p:nvSpPr>
        <p:spPr>
          <a:xfrm>
            <a:off x="87925" y="58944"/>
            <a:ext cx="12104076" cy="270150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en-US" sz="2400" spc="20" dirty="0">
                <a:latin typeface="Times New Roman" panose="02020603050405020304" pitchFamily="18" charset="0"/>
                <a:ea typeface="Times New Roman" panose="02020603050405020304" pitchFamily="18" charset="0"/>
                <a:cs typeface="Times New Roman" panose="02020603050405020304" pitchFamily="18" charset="0"/>
              </a:rPr>
              <a:t>Imagine that you and your friend are doing a school project </a:t>
            </a:r>
            <a:r>
              <a:rPr lang="en-US" sz="2400" b="1" spc="20" dirty="0">
                <a:latin typeface="Times New Roman" panose="02020603050405020304" pitchFamily="18" charset="0"/>
                <a:ea typeface="Times New Roman" panose="02020603050405020304" pitchFamily="18" charset="0"/>
                <a:cs typeface="Times New Roman" panose="02020603050405020304" pitchFamily="18" charset="0"/>
              </a:rPr>
              <a:t>“Wearable Technology”</a:t>
            </a:r>
            <a:r>
              <a:rPr lang="en-US" sz="2400" spc="20" dirty="0">
                <a:latin typeface="Times New Roman" panose="02020603050405020304" pitchFamily="18" charset="0"/>
                <a:ea typeface="Times New Roman" panose="02020603050405020304" pitchFamily="18" charset="0"/>
                <a:cs typeface="Times New Roman" panose="02020603050405020304" pitchFamily="18" charset="0"/>
              </a:rPr>
              <a:t>... :</a:t>
            </a:r>
          </a:p>
          <a:p>
            <a:pPr>
              <a:lnSpc>
                <a:spcPct val="100000"/>
              </a:lnSpc>
              <a:spcBef>
                <a:spcPts val="0"/>
              </a:spcBef>
            </a:pPr>
            <a:r>
              <a:rPr lang="en-US" sz="2400" dirty="0">
                <a:latin typeface="Times New Roman" panose="02020603050405020304" pitchFamily="18" charset="0"/>
                <a:cs typeface="Times New Roman" panose="02020603050405020304" pitchFamily="18" charset="0"/>
              </a:rPr>
              <a:t>explain the choice of the illustrations for the project by briefly describing them and noting the differences;</a:t>
            </a:r>
          </a:p>
          <a:p>
            <a:pPr>
              <a:lnSpc>
                <a:spcPct val="100000"/>
              </a:lnSpc>
              <a:spcBef>
                <a:spcPts val="0"/>
              </a:spcBef>
            </a:pPr>
            <a:r>
              <a:rPr lang="en-US" sz="2400" dirty="0">
                <a:latin typeface="Times New Roman" panose="02020603050405020304" pitchFamily="18" charset="0"/>
                <a:cs typeface="Times New Roman" panose="02020603050405020304" pitchFamily="18" charset="0"/>
              </a:rPr>
              <a:t>mention the advantages (1–2) of two types of </a:t>
            </a:r>
            <a:r>
              <a:rPr lang="en-US" sz="2400" b="1" spc="20" dirty="0">
                <a:latin typeface="Times New Roman" panose="02020603050405020304" pitchFamily="18" charset="0"/>
                <a:ea typeface="Times New Roman" panose="02020603050405020304" pitchFamily="18" charset="0"/>
                <a:cs typeface="Times New Roman" panose="02020603050405020304" pitchFamily="18" charset="0"/>
              </a:rPr>
              <a:t>staying connected</a:t>
            </a:r>
            <a:r>
              <a:rPr lang="en-US" sz="2400" dirty="0">
                <a:latin typeface="Times New Roman" panose="02020603050405020304" pitchFamily="18" charset="0"/>
                <a:cs typeface="Times New Roman" panose="02020603050405020304" pitchFamily="18" charset="0"/>
              </a:rPr>
              <a:t>; </a:t>
            </a:r>
          </a:p>
          <a:p>
            <a:pPr>
              <a:lnSpc>
                <a:spcPct val="100000"/>
              </a:lnSpc>
              <a:spcBef>
                <a:spcPts val="0"/>
              </a:spcBef>
            </a:pPr>
            <a:r>
              <a:rPr lang="en-US" sz="2400" dirty="0">
                <a:latin typeface="Times New Roman" panose="02020603050405020304" pitchFamily="18" charset="0"/>
                <a:cs typeface="Times New Roman" panose="02020603050405020304" pitchFamily="18" charset="0"/>
              </a:rPr>
              <a:t>mention the disadvantages (1–2) of two types of </a:t>
            </a:r>
            <a:r>
              <a:rPr lang="en-US" sz="2400" b="1" spc="20" dirty="0">
                <a:latin typeface="Times New Roman" panose="02020603050405020304" pitchFamily="18" charset="0"/>
                <a:ea typeface="Times New Roman" panose="02020603050405020304" pitchFamily="18" charset="0"/>
                <a:cs typeface="Times New Roman" panose="02020603050405020304" pitchFamily="18" charset="0"/>
              </a:rPr>
              <a:t>staying connected to devices</a:t>
            </a:r>
            <a:r>
              <a:rPr lang="en-US" sz="2400" dirty="0">
                <a:latin typeface="Times New Roman" panose="02020603050405020304" pitchFamily="18" charset="0"/>
                <a:cs typeface="Times New Roman" panose="02020603050405020304" pitchFamily="18" charset="0"/>
              </a:rPr>
              <a:t>;</a:t>
            </a:r>
          </a:p>
          <a:p>
            <a:pPr>
              <a:lnSpc>
                <a:spcPct val="100000"/>
              </a:lnSpc>
              <a:spcBef>
                <a:spcPts val="0"/>
              </a:spcBef>
            </a:pPr>
            <a:r>
              <a:rPr lang="en-US" sz="2400" dirty="0">
                <a:latin typeface="Times New Roman" panose="02020603050405020304" pitchFamily="18" charset="0"/>
                <a:cs typeface="Times New Roman" panose="02020603050405020304" pitchFamily="18" charset="0"/>
              </a:rPr>
              <a:t>express your opinion on the subject of the project – </a:t>
            </a:r>
            <a:r>
              <a:rPr lang="en-US" sz="2400" b="1" dirty="0">
                <a:latin typeface="Times New Roman" panose="02020603050405020304" pitchFamily="18" charset="0"/>
                <a:cs typeface="Times New Roman" panose="02020603050405020304" pitchFamily="18" charset="0"/>
              </a:rPr>
              <a:t>what wearable devices you would prefer </a:t>
            </a:r>
            <a:r>
              <a:rPr lang="en-US" sz="2400" b="1" spc="20" dirty="0">
                <a:latin typeface="Times New Roman" panose="02020603050405020304" pitchFamily="18" charset="0"/>
                <a:ea typeface="Times New Roman" panose="02020603050405020304" pitchFamily="18" charset="0"/>
                <a:cs typeface="Times New Roman" panose="02020603050405020304" pitchFamily="18" charset="0"/>
              </a:rPr>
              <a:t>and why</a:t>
            </a:r>
            <a:endParaRPr lang="en-US" sz="2400" spc="20" dirty="0">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5" name="Таблица 4"/>
          <p:cNvGraphicFramePr>
            <a:graphicFrameLocks noGrp="1"/>
          </p:cNvGraphicFramePr>
          <p:nvPr/>
        </p:nvGraphicFramePr>
        <p:xfrm>
          <a:off x="1843463" y="7004087"/>
          <a:ext cx="4681220" cy="124714"/>
        </p:xfrm>
        <a:graphic>
          <a:graphicData uri="http://schemas.openxmlformats.org/drawingml/2006/table">
            <a:tbl>
              <a:tblPr firstRow="1" firstCol="1" bandRow="1">
                <a:tableStyleId>{5C22544A-7EE6-4342-B048-85BDC9FD1C3A}</a:tableStyleId>
              </a:tblPr>
              <a:tblGrid>
                <a:gridCol w="781050">
                  <a:extLst>
                    <a:ext uri="{9D8B030D-6E8A-4147-A177-3AD203B41FA5}">
                      <a16:colId xmlns:a16="http://schemas.microsoft.com/office/drawing/2014/main" val="20000"/>
                    </a:ext>
                  </a:extLst>
                </a:gridCol>
                <a:gridCol w="780415">
                  <a:extLst>
                    <a:ext uri="{9D8B030D-6E8A-4147-A177-3AD203B41FA5}">
                      <a16:colId xmlns:a16="http://schemas.microsoft.com/office/drawing/2014/main" val="20001"/>
                    </a:ext>
                  </a:extLst>
                </a:gridCol>
                <a:gridCol w="779780">
                  <a:extLst>
                    <a:ext uri="{9D8B030D-6E8A-4147-A177-3AD203B41FA5}">
                      <a16:colId xmlns:a16="http://schemas.microsoft.com/office/drawing/2014/main" val="20002"/>
                    </a:ext>
                  </a:extLst>
                </a:gridCol>
                <a:gridCol w="779780">
                  <a:extLst>
                    <a:ext uri="{9D8B030D-6E8A-4147-A177-3AD203B41FA5}">
                      <a16:colId xmlns:a16="http://schemas.microsoft.com/office/drawing/2014/main" val="20003"/>
                    </a:ext>
                  </a:extLst>
                </a:gridCol>
                <a:gridCol w="779780">
                  <a:extLst>
                    <a:ext uri="{9D8B030D-6E8A-4147-A177-3AD203B41FA5}">
                      <a16:colId xmlns:a16="http://schemas.microsoft.com/office/drawing/2014/main" val="20004"/>
                    </a:ext>
                  </a:extLst>
                </a:gridCol>
                <a:gridCol w="780415">
                  <a:extLst>
                    <a:ext uri="{9D8B030D-6E8A-4147-A177-3AD203B41FA5}">
                      <a16:colId xmlns:a16="http://schemas.microsoft.com/office/drawing/2014/main" val="20005"/>
                    </a:ext>
                  </a:extLst>
                </a:gridCol>
              </a:tblGrid>
              <a:tr h="0">
                <a:tc>
                  <a:txBody>
                    <a:bodyPr/>
                    <a:lstStyle/>
                    <a:p>
                      <a:pPr>
                        <a:lnSpc>
                          <a:spcPct val="107000"/>
                        </a:lnSpc>
                        <a:spcAft>
                          <a:spcPts val="0"/>
                        </a:spcAft>
                      </a:pPr>
                      <a:r>
                        <a:rPr lang="en-US" sz="800" dirty="0">
                          <a:effectLst/>
                        </a:rPr>
                        <a:t>E</a:t>
                      </a:r>
                      <a:endParaRPr lang="ru-R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800" dirty="0">
                          <a:effectLst/>
                        </a:rPr>
                        <a:t>B</a:t>
                      </a:r>
                      <a:endParaRPr lang="ru-R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800" dirty="0">
                          <a:effectLst/>
                        </a:rPr>
                        <a:t>F</a:t>
                      </a:r>
                      <a:endParaRPr lang="ru-R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800" dirty="0">
                          <a:effectLst/>
                        </a:rPr>
                        <a:t>D</a:t>
                      </a:r>
                      <a:endParaRPr lang="ru-R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800" dirty="0">
                          <a:effectLst/>
                        </a:rPr>
                        <a:t>A</a:t>
                      </a:r>
                      <a:endParaRPr lang="ru-R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800" dirty="0">
                          <a:effectLst/>
                        </a:rPr>
                        <a:t>C</a:t>
                      </a:r>
                      <a:endParaRPr lang="ru-R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bl>
          </a:graphicData>
        </a:graphic>
      </p:graphicFrame>
      <p:pic>
        <p:nvPicPr>
          <p:cNvPr id="6" name="Рисунок 5"/>
          <p:cNvPicPr>
            <a:picLocks noChangeAspect="1"/>
          </p:cNvPicPr>
          <p:nvPr/>
        </p:nvPicPr>
        <p:blipFill>
          <a:blip r:embed="rId2"/>
          <a:stretch>
            <a:fillRect/>
          </a:stretch>
        </p:blipFill>
        <p:spPr>
          <a:xfrm>
            <a:off x="6031882" y="2760447"/>
            <a:ext cx="5227773" cy="3886537"/>
          </a:xfrm>
          <a:prstGeom prst="rect">
            <a:avLst/>
          </a:prstGeom>
        </p:spPr>
      </p:pic>
      <p:pic>
        <p:nvPicPr>
          <p:cNvPr id="8" name="Рисунок 7"/>
          <p:cNvPicPr>
            <a:picLocks noChangeAspect="1"/>
          </p:cNvPicPr>
          <p:nvPr/>
        </p:nvPicPr>
        <p:blipFill>
          <a:blip r:embed="rId3"/>
          <a:stretch>
            <a:fillRect/>
          </a:stretch>
        </p:blipFill>
        <p:spPr>
          <a:xfrm>
            <a:off x="805992" y="2760446"/>
            <a:ext cx="4563683" cy="3886537"/>
          </a:xfrm>
          <a:prstGeom prst="rect">
            <a:avLst/>
          </a:prstGeom>
        </p:spPr>
      </p:pic>
    </p:spTree>
    <p:extLst>
      <p:ext uri="{BB962C8B-B14F-4D97-AF65-F5344CB8AC3E}">
        <p14:creationId xmlns:p14="http://schemas.microsoft.com/office/powerpoint/2010/main" val="25220657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Объект 6"/>
          <p:cNvGraphicFramePr>
            <a:graphicFrameLocks noGrp="1"/>
          </p:cNvGraphicFramePr>
          <p:nvPr>
            <p:ph sz="quarter" idx="4294967295"/>
          </p:nvPr>
        </p:nvGraphicFramePr>
        <p:xfrm>
          <a:off x="830374" y="3241964"/>
          <a:ext cx="10363200" cy="3393613"/>
        </p:xfrm>
        <a:graphic>
          <a:graphicData uri="http://schemas.openxmlformats.org/drawingml/2006/chart">
            <c:chart xmlns:c="http://schemas.openxmlformats.org/drawingml/2006/chart" xmlns:r="http://schemas.openxmlformats.org/officeDocument/2006/relationships" r:id="rId2"/>
          </a:graphicData>
        </a:graphic>
      </p:graphicFrame>
      <p:sp>
        <p:nvSpPr>
          <p:cNvPr id="8" name="Заголовок 1">
            <a:extLst>
              <a:ext uri="{FF2B5EF4-FFF2-40B4-BE49-F238E27FC236}">
                <a16:creationId xmlns:a16="http://schemas.microsoft.com/office/drawing/2014/main" id="{57B0D8AA-97CE-4352-BB20-DEA13C991096}"/>
              </a:ext>
            </a:extLst>
          </p:cNvPr>
          <p:cNvSpPr>
            <a:spLocks noGrp="1"/>
          </p:cNvSpPr>
          <p:nvPr>
            <p:ph type="title"/>
          </p:nvPr>
        </p:nvSpPr>
        <p:spPr>
          <a:xfrm>
            <a:off x="649357" y="0"/>
            <a:ext cx="11542642" cy="3241964"/>
          </a:xfrm>
          <a:solidFill>
            <a:schemeClr val="bg1"/>
          </a:solidFill>
        </p:spPr>
        <p:txBody>
          <a:bodyPr>
            <a:noAutofit/>
          </a:bodyPr>
          <a:lstStyle/>
          <a:p>
            <a:r>
              <a:rPr lang="en-US" sz="2000" dirty="0">
                <a:latin typeface="Times New Roman" panose="02020603050405020304" pitchFamily="18" charset="0"/>
                <a:cs typeface="Times New Roman" panose="02020603050405020304" pitchFamily="18" charset="0"/>
              </a:rPr>
              <a:t>Imagine that you are doing a project on </a:t>
            </a:r>
            <a:r>
              <a:rPr lang="en-US" sz="2000" b="1" dirty="0">
                <a:latin typeface="Times New Roman" panose="02020603050405020304" pitchFamily="18" charset="0"/>
                <a:cs typeface="Times New Roman" panose="02020603050405020304" pitchFamily="18" charset="0"/>
              </a:rPr>
              <a:t>types of Wearable Devices That Get Used the Most by teenagers in </a:t>
            </a:r>
            <a:r>
              <a:rPr lang="en-US" sz="2000" b="1" dirty="0" err="1">
                <a:latin typeface="Times New Roman" panose="02020603050405020304" pitchFamily="18" charset="0"/>
                <a:cs typeface="Times New Roman" panose="02020603050405020304" pitchFamily="18" charset="0"/>
              </a:rPr>
              <a:t>Zetland</a:t>
            </a:r>
            <a:r>
              <a:rPr lang="en-US" sz="1800" b="1" dirty="0">
                <a:latin typeface="Times New Roman" panose="02020603050405020304" pitchFamily="18" charset="0"/>
                <a:cs typeface="Times New Roman" panose="02020603050405020304" pitchFamily="18" charset="0"/>
              </a:rPr>
              <a:t>.</a:t>
            </a:r>
            <a:r>
              <a:rPr lang="en-US" sz="1800" dirty="0">
                <a:latin typeface="Times New Roman" panose="02020603050405020304" pitchFamily="18" charset="0"/>
                <a:cs typeface="Times New Roman" panose="02020603050405020304" pitchFamily="18" charset="0"/>
              </a:rPr>
              <a:t> You have found some data on the subject – the results of the opinion polls (see the pie chart below). Comment on the data in the pie chart and give your opinion on the subject of the project.  </a:t>
            </a:r>
            <a:r>
              <a:rPr lang="en-US" sz="2000" dirty="0">
                <a:latin typeface="Times New Roman" panose="02020603050405020304" pitchFamily="18" charset="0"/>
                <a:cs typeface="Times New Roman" panose="02020603050405020304" pitchFamily="18" charset="0"/>
              </a:rPr>
              <a:t>Write </a:t>
            </a:r>
            <a:r>
              <a:rPr lang="en-US" sz="2000" b="1" dirty="0">
                <a:latin typeface="Times New Roman" panose="02020603050405020304" pitchFamily="18" charset="0"/>
                <a:cs typeface="Times New Roman" panose="02020603050405020304" pitchFamily="18" charset="0"/>
              </a:rPr>
              <a:t>200–250</a:t>
            </a:r>
            <a:r>
              <a:rPr lang="en-US" sz="2000" dirty="0">
                <a:latin typeface="Times New Roman" panose="02020603050405020304" pitchFamily="18" charset="0"/>
                <a:cs typeface="Times New Roman" panose="02020603050405020304" pitchFamily="18" charset="0"/>
              </a:rPr>
              <a:t> words. Use the following plan:</a:t>
            </a:r>
            <a:br>
              <a:rPr lang="ru-RU"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 make an opening statement on the subject of the project;</a:t>
            </a:r>
            <a:br>
              <a:rPr lang="ru-RU"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 </a:t>
            </a:r>
            <a:r>
              <a:rPr lang="en-US" sz="2000" b="1" dirty="0">
                <a:solidFill>
                  <a:srgbClr val="FF0000"/>
                </a:solidFill>
                <a:latin typeface="Times New Roman" panose="02020603050405020304" pitchFamily="18" charset="0"/>
                <a:cs typeface="Times New Roman" panose="02020603050405020304" pitchFamily="18" charset="0"/>
              </a:rPr>
              <a:t>select and report 2–3 facts; </a:t>
            </a:r>
            <a:br>
              <a:rPr lang="ru-RU" sz="2000" b="1" dirty="0">
                <a:solidFill>
                  <a:srgbClr val="FF0000"/>
                </a:solidFill>
                <a:latin typeface="Times New Roman" panose="02020603050405020304" pitchFamily="18" charset="0"/>
                <a:cs typeface="Times New Roman" panose="02020603050405020304" pitchFamily="18" charset="0"/>
              </a:rPr>
            </a:br>
            <a:r>
              <a:rPr lang="en-US" sz="2000" b="1" dirty="0">
                <a:solidFill>
                  <a:srgbClr val="FF0000"/>
                </a:solidFill>
                <a:latin typeface="Times New Roman" panose="02020603050405020304" pitchFamily="18" charset="0"/>
                <a:cs typeface="Times New Roman" panose="02020603050405020304" pitchFamily="18" charset="0"/>
              </a:rPr>
              <a:t>– make 1–2 comparisons where relevant and </a:t>
            </a:r>
            <a:r>
              <a:rPr lang="en-US" sz="2000" b="1" u="sng" dirty="0">
                <a:solidFill>
                  <a:srgbClr val="FF0000"/>
                </a:solidFill>
                <a:latin typeface="Times New Roman" panose="02020603050405020304" pitchFamily="18" charset="0"/>
                <a:cs typeface="Times New Roman" panose="02020603050405020304" pitchFamily="18" charset="0"/>
              </a:rPr>
              <a:t>give your comments</a:t>
            </a:r>
            <a:r>
              <a:rPr lang="en-US" sz="2000" b="1" dirty="0">
                <a:solidFill>
                  <a:srgbClr val="FF0000"/>
                </a:solidFill>
                <a:latin typeface="Times New Roman" panose="02020603050405020304" pitchFamily="18" charset="0"/>
                <a:cs typeface="Times New Roman" panose="02020603050405020304" pitchFamily="18" charset="0"/>
              </a:rPr>
              <a:t>;</a:t>
            </a:r>
            <a:br>
              <a:rPr lang="ru-RU" sz="2000" b="1" dirty="0">
                <a:solidFill>
                  <a:srgbClr val="FF0000"/>
                </a:solidFill>
                <a:latin typeface="Times New Roman" panose="02020603050405020304" pitchFamily="18" charset="0"/>
                <a:cs typeface="Times New Roman" panose="02020603050405020304" pitchFamily="18" charset="0"/>
              </a:rPr>
            </a:br>
            <a:r>
              <a:rPr lang="en-US" sz="2000" i="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outline a problem that one can face dealing with </a:t>
            </a:r>
            <a:r>
              <a:rPr lang="en-US" sz="2000" b="1" dirty="0">
                <a:latin typeface="Times New Roman" panose="02020603050405020304" pitchFamily="18" charset="0"/>
                <a:cs typeface="Times New Roman" panose="02020603050405020304" pitchFamily="18" charset="0"/>
              </a:rPr>
              <a:t>wearable devices</a:t>
            </a:r>
            <a:r>
              <a:rPr lang="en-US" sz="2000" dirty="0">
                <a:latin typeface="Times New Roman" panose="02020603050405020304" pitchFamily="18" charset="0"/>
                <a:cs typeface="Times New Roman" panose="02020603050405020304" pitchFamily="18" charset="0"/>
              </a:rPr>
              <a:t> and suggest a way of solving it; </a:t>
            </a:r>
            <a:br>
              <a:rPr lang="ru-RU"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 conclude by giving </a:t>
            </a:r>
            <a:r>
              <a:rPr lang="en-US" sz="2000" u="sng" dirty="0">
                <a:latin typeface="Times New Roman" panose="02020603050405020304" pitchFamily="18" charset="0"/>
                <a:cs typeface="Times New Roman" panose="02020603050405020304" pitchFamily="18" charset="0"/>
              </a:rPr>
              <a:t>and explaining</a:t>
            </a:r>
            <a:r>
              <a:rPr lang="en-US" sz="2000" dirty="0">
                <a:latin typeface="Times New Roman" panose="02020603050405020304" pitchFamily="18" charset="0"/>
                <a:cs typeface="Times New Roman" panose="02020603050405020304" pitchFamily="18" charset="0"/>
              </a:rPr>
              <a:t> your opinion on </a:t>
            </a:r>
            <a:r>
              <a:rPr lang="en-US" sz="2000" b="1" dirty="0">
                <a:latin typeface="Times New Roman" panose="02020603050405020304" pitchFamily="18" charset="0"/>
                <a:cs typeface="Times New Roman" panose="02020603050405020304" pitchFamily="18" charset="0"/>
              </a:rPr>
              <a:t>wearable technology</a:t>
            </a:r>
            <a:r>
              <a:rPr lang="en-US" sz="2000" dirty="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649357" y="2918799"/>
            <a:ext cx="11035619" cy="369332"/>
          </a:xfrm>
          <a:prstGeom prst="rect">
            <a:avLst/>
          </a:prstGeom>
        </p:spPr>
        <p:txBody>
          <a:bodyPr wrap="square">
            <a:spAutoFit/>
          </a:bodyPr>
          <a:lstStyle/>
          <a:p>
            <a:r>
              <a:rPr lang="ru-RU" b="1" dirty="0">
                <a:hlinkClick r:id="rId3"/>
              </a:rPr>
              <a:t>https://www.beauhurst.com/blog/high-growth-uk-wearable-companies-2023/</a:t>
            </a:r>
            <a:r>
              <a:rPr lang="en-US" b="1" dirty="0"/>
              <a:t> - SOURCE</a:t>
            </a:r>
            <a:endParaRPr lang="ru-RU" b="1" dirty="0"/>
          </a:p>
        </p:txBody>
      </p:sp>
    </p:spTree>
    <p:extLst>
      <p:ext uri="{BB962C8B-B14F-4D97-AF65-F5344CB8AC3E}">
        <p14:creationId xmlns:p14="http://schemas.microsoft.com/office/powerpoint/2010/main" val="4280653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a:extLst>
              <a:ext uri="{FF2B5EF4-FFF2-40B4-BE49-F238E27FC236}">
                <a16:creationId xmlns:a16="http://schemas.microsoft.com/office/drawing/2014/main" id="{D8A46A47-870F-4356-9DE2-A0988150BF98}"/>
              </a:ext>
            </a:extLst>
          </p:cNvPr>
          <p:cNvSpPr>
            <a:spLocks noGrp="1"/>
          </p:cNvSpPr>
          <p:nvPr>
            <p:ph type="body" idx="1"/>
          </p:nvPr>
        </p:nvSpPr>
        <p:spPr>
          <a:xfrm>
            <a:off x="862014" y="2092348"/>
            <a:ext cx="5157787" cy="496887"/>
          </a:xfrm>
        </p:spPr>
        <p:txBody>
          <a:bodyPr>
            <a:normAutofit lnSpcReduction="10000"/>
          </a:bodyPr>
          <a:lstStyle/>
          <a:p>
            <a:r>
              <a:rPr lang="en-US" sz="3000" cap="all" dirty="0">
                <a:solidFill>
                  <a:srgbClr val="00B0F0"/>
                </a:solidFill>
                <a:latin typeface="Arial Narrow" panose="020B0606020202030204" pitchFamily="34" charset="0"/>
              </a:rPr>
              <a:t>Bar Chart</a:t>
            </a:r>
            <a:endParaRPr lang="ru-RU" sz="3000" cap="all" dirty="0">
              <a:solidFill>
                <a:srgbClr val="00B0F0"/>
              </a:solidFill>
              <a:latin typeface="Arial Narrow" panose="020B0606020202030204" pitchFamily="34" charset="0"/>
            </a:endParaRPr>
          </a:p>
        </p:txBody>
      </p:sp>
      <p:graphicFrame>
        <p:nvGraphicFramePr>
          <p:cNvPr id="9" name="Объект 8">
            <a:extLst>
              <a:ext uri="{FF2B5EF4-FFF2-40B4-BE49-F238E27FC236}">
                <a16:creationId xmlns:a16="http://schemas.microsoft.com/office/drawing/2014/main" id="{7047893A-080E-4D54-8BDD-18510037024A}"/>
              </a:ext>
            </a:extLst>
          </p:cNvPr>
          <p:cNvGraphicFramePr>
            <a:graphicFrameLocks noGrp="1"/>
          </p:cNvGraphicFramePr>
          <p:nvPr>
            <p:ph sz="half" idx="2"/>
          </p:nvPr>
        </p:nvGraphicFramePr>
        <p:xfrm>
          <a:off x="145774" y="2505075"/>
          <a:ext cx="6188765" cy="3684588"/>
        </p:xfrm>
        <a:graphic>
          <a:graphicData uri="http://schemas.openxmlformats.org/drawingml/2006/chart">
            <c:chart xmlns:c="http://schemas.openxmlformats.org/drawingml/2006/chart" xmlns:r="http://schemas.openxmlformats.org/officeDocument/2006/relationships" r:id="rId2"/>
          </a:graphicData>
        </a:graphic>
      </p:graphicFrame>
      <p:sp>
        <p:nvSpPr>
          <p:cNvPr id="5" name="Текст 4">
            <a:extLst>
              <a:ext uri="{FF2B5EF4-FFF2-40B4-BE49-F238E27FC236}">
                <a16:creationId xmlns:a16="http://schemas.microsoft.com/office/drawing/2014/main" id="{5E8FC1AD-D09D-44C9-9B4F-81A2363CC8B9}"/>
              </a:ext>
            </a:extLst>
          </p:cNvPr>
          <p:cNvSpPr>
            <a:spLocks noGrp="1"/>
          </p:cNvSpPr>
          <p:nvPr>
            <p:ph type="body" sz="quarter" idx="3"/>
          </p:nvPr>
        </p:nvSpPr>
        <p:spPr>
          <a:xfrm>
            <a:off x="6172199" y="2084109"/>
            <a:ext cx="5600701" cy="420965"/>
          </a:xfrm>
        </p:spPr>
        <p:txBody>
          <a:bodyPr>
            <a:normAutofit fontScale="77500" lnSpcReduction="20000"/>
          </a:bodyPr>
          <a:lstStyle/>
          <a:p>
            <a:pPr algn="r">
              <a:lnSpc>
                <a:spcPct val="100000"/>
              </a:lnSpc>
            </a:pPr>
            <a:r>
              <a:rPr lang="en-US" sz="3000" cap="all" dirty="0">
                <a:solidFill>
                  <a:srgbClr val="00B0F0"/>
                </a:solidFill>
                <a:latin typeface="Arial Narrow" panose="020B0606020202030204" pitchFamily="34" charset="0"/>
              </a:rPr>
              <a:t>Pie Chart</a:t>
            </a:r>
            <a:r>
              <a:rPr lang="ru-RU" sz="3000" cap="all" dirty="0">
                <a:solidFill>
                  <a:srgbClr val="00B0F0"/>
                </a:solidFill>
                <a:latin typeface="Arial Narrow" panose="020B0606020202030204" pitchFamily="34" charset="0"/>
              </a:rPr>
              <a:t> </a:t>
            </a:r>
            <a:r>
              <a:rPr lang="en-US" sz="3000" cap="all" dirty="0">
                <a:solidFill>
                  <a:srgbClr val="00B0F0"/>
                </a:solidFill>
                <a:latin typeface="Arial Narrow" panose="020B0606020202030204" pitchFamily="34" charset="0"/>
              </a:rPr>
              <a:t>/ pie graph / circle graph</a:t>
            </a:r>
            <a:endParaRPr lang="ru-RU" sz="3000" cap="all" dirty="0">
              <a:solidFill>
                <a:srgbClr val="00B0F0"/>
              </a:solidFill>
              <a:latin typeface="Arial Narrow" panose="020B0606020202030204" pitchFamily="34" charset="0"/>
            </a:endParaRPr>
          </a:p>
        </p:txBody>
      </p:sp>
      <p:graphicFrame>
        <p:nvGraphicFramePr>
          <p:cNvPr id="13" name="Объект 12">
            <a:extLst>
              <a:ext uri="{FF2B5EF4-FFF2-40B4-BE49-F238E27FC236}">
                <a16:creationId xmlns:a16="http://schemas.microsoft.com/office/drawing/2014/main" id="{6AF59D69-01A9-4375-90FA-53666A6C86A3}"/>
              </a:ext>
            </a:extLst>
          </p:cNvPr>
          <p:cNvGraphicFramePr>
            <a:graphicFrameLocks noGrp="1"/>
          </p:cNvGraphicFramePr>
          <p:nvPr>
            <p:ph sz="quarter" idx="4"/>
          </p:nvPr>
        </p:nvGraphicFramePr>
        <p:xfrm>
          <a:off x="6172200" y="2505074"/>
          <a:ext cx="6019800" cy="389506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1" name="Таблица 20">
            <a:extLst>
              <a:ext uri="{FF2B5EF4-FFF2-40B4-BE49-F238E27FC236}">
                <a16:creationId xmlns:a16="http://schemas.microsoft.com/office/drawing/2014/main" id="{FA28A8CF-71F3-4628-95B1-5018F9C29BA2}"/>
              </a:ext>
            </a:extLst>
          </p:cNvPr>
          <p:cNvGraphicFramePr>
            <a:graphicFrameLocks noGrp="1"/>
          </p:cNvGraphicFramePr>
          <p:nvPr>
            <p:extLst>
              <p:ext uri="{D42A27DB-BD31-4B8C-83A1-F6EECF244321}">
                <p14:modId xmlns:p14="http://schemas.microsoft.com/office/powerpoint/2010/main" val="3664170000"/>
              </p:ext>
            </p:extLst>
          </p:nvPr>
        </p:nvGraphicFramePr>
        <p:xfrm>
          <a:off x="3625753" y="82745"/>
          <a:ext cx="4788096" cy="1876425"/>
        </p:xfrm>
        <a:graphic>
          <a:graphicData uri="http://schemas.openxmlformats.org/drawingml/2006/table">
            <a:tbl>
              <a:tblPr>
                <a:tableStyleId>{5C22544A-7EE6-4342-B048-85BDC9FD1C3A}</a:tableStyleId>
              </a:tblPr>
              <a:tblGrid>
                <a:gridCol w="2577118">
                  <a:extLst>
                    <a:ext uri="{9D8B030D-6E8A-4147-A177-3AD203B41FA5}">
                      <a16:colId xmlns:a16="http://schemas.microsoft.com/office/drawing/2014/main" val="3951145854"/>
                    </a:ext>
                  </a:extLst>
                </a:gridCol>
                <a:gridCol w="2210978">
                  <a:extLst>
                    <a:ext uri="{9D8B030D-6E8A-4147-A177-3AD203B41FA5}">
                      <a16:colId xmlns:a16="http://schemas.microsoft.com/office/drawing/2014/main" val="261253586"/>
                    </a:ext>
                  </a:extLst>
                </a:gridCol>
              </a:tblGrid>
              <a:tr h="324392">
                <a:tc>
                  <a:txBody>
                    <a:bodyPr/>
                    <a:lstStyle/>
                    <a:p>
                      <a:pPr algn="l" fontAlgn="b"/>
                      <a:r>
                        <a:rPr lang="en-US" sz="2400" u="none" strike="noStrike" dirty="0">
                          <a:effectLst/>
                        </a:rPr>
                        <a:t>IT specialist</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ru-RU" sz="2400" u="none" strike="noStrike" dirty="0">
                          <a:effectLst/>
                        </a:rPr>
                        <a:t>32,2%</a:t>
                      </a:r>
                      <a:endParaRPr lang="ru-RU" sz="2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83561511"/>
                  </a:ext>
                </a:extLst>
              </a:tr>
              <a:tr h="370411">
                <a:tc>
                  <a:txBody>
                    <a:bodyPr/>
                    <a:lstStyle/>
                    <a:p>
                      <a:pPr algn="l" fontAlgn="b"/>
                      <a:r>
                        <a:rPr lang="en-US" sz="2400" u="none" strike="noStrike" dirty="0">
                          <a:effectLst/>
                        </a:rPr>
                        <a:t>Business manager</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ru-RU" sz="2400" u="none" strike="noStrike">
                          <a:effectLst/>
                        </a:rPr>
                        <a:t>30,3%</a:t>
                      </a:r>
                      <a:endParaRPr lang="ru-RU" sz="2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0208014"/>
                  </a:ext>
                </a:extLst>
              </a:tr>
              <a:tr h="324392">
                <a:tc>
                  <a:txBody>
                    <a:bodyPr/>
                    <a:lstStyle/>
                    <a:p>
                      <a:pPr algn="l" fontAlgn="b"/>
                      <a:r>
                        <a:rPr lang="en-US" sz="2400" u="none" strike="noStrike" dirty="0">
                          <a:effectLst/>
                        </a:rPr>
                        <a:t>Lawyer</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ru-RU" sz="2400" u="none" strike="noStrike" dirty="0">
                          <a:effectLst/>
                        </a:rPr>
                        <a:t>21,1%</a:t>
                      </a:r>
                      <a:endParaRPr lang="ru-RU" sz="2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98924215"/>
                  </a:ext>
                </a:extLst>
              </a:tr>
              <a:tr h="324392">
                <a:tc>
                  <a:txBody>
                    <a:bodyPr/>
                    <a:lstStyle/>
                    <a:p>
                      <a:pPr algn="l" fontAlgn="b"/>
                      <a:r>
                        <a:rPr lang="en-US" sz="2400" u="none" strike="noStrike">
                          <a:effectLst/>
                        </a:rPr>
                        <a:t>Doctor</a:t>
                      </a:r>
                      <a:endParaRPr lang="en-US" sz="2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ru-RU" sz="2400" u="none" strike="noStrike" dirty="0">
                          <a:effectLst/>
                        </a:rPr>
                        <a:t>12,2%</a:t>
                      </a:r>
                      <a:endParaRPr lang="ru-RU" sz="2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16523182"/>
                  </a:ext>
                </a:extLst>
              </a:tr>
              <a:tr h="370411">
                <a:tc>
                  <a:txBody>
                    <a:bodyPr/>
                    <a:lstStyle/>
                    <a:p>
                      <a:pPr algn="l" fontAlgn="b"/>
                      <a:r>
                        <a:rPr lang="en-US" sz="2400" u="none" strike="noStrike" dirty="0">
                          <a:effectLst/>
                        </a:rPr>
                        <a:t>Fashion Designer</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ru-RU" sz="2400" u="none" strike="noStrike" dirty="0">
                          <a:effectLst/>
                        </a:rPr>
                        <a:t>4,2%</a:t>
                      </a:r>
                      <a:endParaRPr lang="ru-RU" sz="2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12878576"/>
                  </a:ext>
                </a:extLst>
              </a:tr>
            </a:tbl>
          </a:graphicData>
        </a:graphic>
      </p:graphicFrame>
      <p:sp>
        <p:nvSpPr>
          <p:cNvPr id="22" name="Текст 4">
            <a:extLst>
              <a:ext uri="{FF2B5EF4-FFF2-40B4-BE49-F238E27FC236}">
                <a16:creationId xmlns:a16="http://schemas.microsoft.com/office/drawing/2014/main" id="{8685524F-71F8-4124-848C-8FE1AAC7B2BF}"/>
              </a:ext>
            </a:extLst>
          </p:cNvPr>
          <p:cNvSpPr txBox="1">
            <a:spLocks/>
          </p:cNvSpPr>
          <p:nvPr/>
        </p:nvSpPr>
        <p:spPr>
          <a:xfrm>
            <a:off x="1370805" y="44183"/>
            <a:ext cx="5183188" cy="420965"/>
          </a:xfrm>
          <a:prstGeom prst="rect">
            <a:avLst/>
          </a:prstGeom>
        </p:spPr>
        <p:txBody>
          <a:bodyPr vert="horz" lIns="91440" tIns="45720" rIns="91440" bIns="45720" rtlCol="0" anchor="b">
            <a:normAutofit fontScale="85000" lnSpcReduction="20000"/>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r">
              <a:lnSpc>
                <a:spcPct val="100000"/>
              </a:lnSpc>
            </a:pPr>
            <a:r>
              <a:rPr lang="en-US" sz="3000" cap="all" dirty="0">
                <a:solidFill>
                  <a:srgbClr val="00B0F0"/>
                </a:solidFill>
                <a:latin typeface="Arial Narrow" panose="020B0606020202030204" pitchFamily="34" charset="0"/>
              </a:rPr>
              <a:t>table</a:t>
            </a:r>
            <a:endParaRPr lang="ru-RU" sz="3000" cap="all" dirty="0">
              <a:solidFill>
                <a:srgbClr val="00B0F0"/>
              </a:solidFill>
              <a:latin typeface="Arial Narrow" panose="020B0606020202030204" pitchFamily="34" charset="0"/>
            </a:endParaRPr>
          </a:p>
        </p:txBody>
      </p:sp>
      <p:sp>
        <p:nvSpPr>
          <p:cNvPr id="2" name="Заголовок 1">
            <a:extLst>
              <a:ext uri="{FF2B5EF4-FFF2-40B4-BE49-F238E27FC236}">
                <a16:creationId xmlns:a16="http://schemas.microsoft.com/office/drawing/2014/main" id="{E2CFE586-F807-4855-4F6D-25B219018988}"/>
              </a:ext>
            </a:extLst>
          </p:cNvPr>
          <p:cNvSpPr>
            <a:spLocks noGrp="1"/>
          </p:cNvSpPr>
          <p:nvPr>
            <p:ph type="title"/>
          </p:nvPr>
        </p:nvSpPr>
        <p:spPr>
          <a:xfrm>
            <a:off x="419100" y="6121477"/>
            <a:ext cx="10515600" cy="653778"/>
          </a:xfrm>
        </p:spPr>
        <p:txBody>
          <a:bodyPr>
            <a:noAutofit/>
          </a:bodyPr>
          <a:lstStyle/>
          <a:p>
            <a:pPr algn="ctr"/>
            <a:r>
              <a:rPr lang="en-US" sz="2800" b="1" dirty="0">
                <a:solidFill>
                  <a:srgbClr val="0070C0"/>
                </a:solidFill>
                <a:latin typeface="Times New Roman" panose="02020603050405020304" pitchFamily="18" charset="0"/>
                <a:ea typeface="Times New Roman" panose="02020603050405020304" pitchFamily="18" charset="0"/>
              </a:rPr>
              <a:t>Different charts contain the same data.</a:t>
            </a:r>
            <a:endParaRPr lang="ru-RU" sz="2800" b="1" dirty="0">
              <a:solidFill>
                <a:srgbClr val="0070C0"/>
              </a:solidFill>
            </a:endParaRPr>
          </a:p>
        </p:txBody>
      </p:sp>
    </p:spTree>
    <p:extLst>
      <p:ext uri="{BB962C8B-B14F-4D97-AF65-F5344CB8AC3E}">
        <p14:creationId xmlns:p14="http://schemas.microsoft.com/office/powerpoint/2010/main" val="1683198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grpId="1" nodeType="clickEffect">
                                  <p:stCondLst>
                                    <p:cond delay="0"/>
                                  </p:stCondLst>
                                  <p:childTnLst>
                                    <p:animEffect transition="out" filter="fade">
                                      <p:cBhvr>
                                        <p:cTn id="14" dur="500" tmFilter="0, 0; .2, .5; .8, .5; 1, 0"/>
                                        <p:tgtEl>
                                          <p:spTgt spid="3">
                                            <p:txEl>
                                              <p:pRg st="0" end="0"/>
                                            </p:txEl>
                                          </p:spTgt>
                                        </p:tgtEl>
                                      </p:cBhvr>
                                    </p:animEffect>
                                    <p:animScale>
                                      <p:cBhvr>
                                        <p:cTn id="15" dur="250" autoRev="1" fill="hold"/>
                                        <p:tgtEl>
                                          <p:spTgt spid="3">
                                            <p:txEl>
                                              <p:pRg st="0" end="0"/>
                                            </p:txEl>
                                          </p:spTgt>
                                        </p:tgtEl>
                                      </p:cBhvr>
                                      <p:by x="105000" y="105000"/>
                                    </p:animScale>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6" presetClass="emph" presetSubtype="0" fill="hold" grpId="1" nodeType="clickEffect">
                                  <p:stCondLst>
                                    <p:cond delay="0"/>
                                  </p:stCondLst>
                                  <p:childTnLst>
                                    <p:animEffect transition="out" filter="fade">
                                      <p:cBhvr>
                                        <p:cTn id="27" dur="500" tmFilter="0, 0; .2, .5; .8, .5; 1, 0"/>
                                        <p:tgtEl>
                                          <p:spTgt spid="5">
                                            <p:txEl>
                                              <p:pRg st="0" end="0"/>
                                            </p:txEl>
                                          </p:spTgt>
                                        </p:tgtEl>
                                      </p:cBhvr>
                                    </p:animEffect>
                                    <p:animScale>
                                      <p:cBhvr>
                                        <p:cTn id="28" dur="250" autoRev="1" fill="hold"/>
                                        <p:tgtEl>
                                          <p:spTgt spid="5">
                                            <p:txEl>
                                              <p:pRg st="0" end="0"/>
                                            </p:txEl>
                                          </p:spTgt>
                                        </p:tgtEl>
                                      </p:cBhvr>
                                      <p:by x="105000" y="105000"/>
                                    </p:animScale>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grpId="0" nodeType="click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1000" fill="hold"/>
                                        <p:tgtEl>
                                          <p:spTgt spid="2"/>
                                        </p:tgtEl>
                                        <p:attrNameLst>
                                          <p:attrName>ppt_w</p:attrName>
                                        </p:attrNameLst>
                                      </p:cBhvr>
                                      <p:tavLst>
                                        <p:tav tm="0">
                                          <p:val>
                                            <p:fltVal val="0"/>
                                          </p:val>
                                        </p:tav>
                                        <p:tav tm="100000">
                                          <p:val>
                                            <p:strVal val="#ppt_w"/>
                                          </p:val>
                                        </p:tav>
                                      </p:tavLst>
                                    </p:anim>
                                    <p:anim calcmode="lin" valueType="num">
                                      <p:cBhvr>
                                        <p:cTn id="34" dur="1000" fill="hold"/>
                                        <p:tgtEl>
                                          <p:spTgt spid="2"/>
                                        </p:tgtEl>
                                        <p:attrNameLst>
                                          <p:attrName>ppt_h</p:attrName>
                                        </p:attrNameLst>
                                      </p:cBhvr>
                                      <p:tavLst>
                                        <p:tav tm="0">
                                          <p:val>
                                            <p:fltVal val="0"/>
                                          </p:val>
                                        </p:tav>
                                        <p:tav tm="100000">
                                          <p:val>
                                            <p:strVal val="#ppt_h"/>
                                          </p:val>
                                        </p:tav>
                                      </p:tavLst>
                                    </p:anim>
                                    <p:anim calcmode="lin" valueType="num">
                                      <p:cBhvr>
                                        <p:cTn id="35" dur="1000" fill="hold"/>
                                        <p:tgtEl>
                                          <p:spTgt spid="2"/>
                                        </p:tgtEl>
                                        <p:attrNameLst>
                                          <p:attrName>style.rotation</p:attrName>
                                        </p:attrNameLst>
                                      </p:cBhvr>
                                      <p:tavLst>
                                        <p:tav tm="0">
                                          <p:val>
                                            <p:fltVal val="90"/>
                                          </p:val>
                                        </p:tav>
                                        <p:tav tm="100000">
                                          <p:val>
                                            <p:fltVal val="0"/>
                                          </p:val>
                                        </p:tav>
                                      </p:tavLst>
                                    </p:anim>
                                    <p:animEffect transition="in" filter="fade">
                                      <p:cBhvr>
                                        <p:cTn id="3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Graphic spid="9" grpId="0">
        <p:bldAsOne/>
      </p:bldGraphic>
      <p:bldP spid="5" grpId="0" build="p"/>
      <p:bldP spid="5" grpId="1" build="p"/>
      <p:bldGraphic spid="13" grpId="0">
        <p:bldAsOne/>
      </p:bldGraphic>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16932"/>
            <a:ext cx="10515600" cy="653778"/>
          </a:xfrm>
        </p:spPr>
        <p:txBody>
          <a:bodyPr>
            <a:noAutofit/>
          </a:bodyPr>
          <a:lstStyle/>
          <a:p>
            <a:r>
              <a:rPr lang="ru-RU" b="1" dirty="0">
                <a:latin typeface="Times New Roman" panose="02020603050405020304" pitchFamily="18" charset="0"/>
                <a:ea typeface="Times New Roman" panose="02020603050405020304" pitchFamily="18" charset="0"/>
              </a:rPr>
              <a:t>№ </a:t>
            </a:r>
            <a:r>
              <a:rPr lang="en-US" b="1" dirty="0">
                <a:latin typeface="Times New Roman" panose="02020603050405020304" pitchFamily="18" charset="0"/>
                <a:ea typeface="Times New Roman" panose="02020603050405020304" pitchFamily="18" charset="0"/>
              </a:rPr>
              <a:t>38. </a:t>
            </a:r>
            <a:r>
              <a:rPr lang="ru-RU" b="1" dirty="0" err="1">
                <a:latin typeface="Times New Roman" panose="02020603050405020304" pitchFamily="18" charset="0"/>
                <a:ea typeface="Times New Roman" panose="02020603050405020304" pitchFamily="18" charset="0"/>
              </a:rPr>
              <a:t>Why</a:t>
            </a:r>
            <a:r>
              <a:rPr lang="ru-RU" b="1" dirty="0">
                <a:latin typeface="Times New Roman" panose="02020603050405020304" pitchFamily="18" charset="0"/>
                <a:ea typeface="Times New Roman" panose="02020603050405020304" pitchFamily="18" charset="0"/>
              </a:rPr>
              <a:t> </a:t>
            </a:r>
            <a:r>
              <a:rPr lang="ru-RU" b="1" dirty="0" err="1">
                <a:latin typeface="Times New Roman" panose="02020603050405020304" pitchFamily="18" charset="0"/>
                <a:ea typeface="Times New Roman" panose="02020603050405020304" pitchFamily="18" charset="0"/>
              </a:rPr>
              <a:t>people</a:t>
            </a:r>
            <a:r>
              <a:rPr lang="ru-RU" b="1" dirty="0">
                <a:latin typeface="Times New Roman" panose="02020603050405020304" pitchFamily="18" charset="0"/>
                <a:ea typeface="Times New Roman" panose="02020603050405020304" pitchFamily="18" charset="0"/>
              </a:rPr>
              <a:t> </a:t>
            </a:r>
            <a:r>
              <a:rPr lang="ru-RU" b="1" dirty="0" err="1">
                <a:latin typeface="Times New Roman" panose="02020603050405020304" pitchFamily="18" charset="0"/>
                <a:ea typeface="Times New Roman" panose="02020603050405020304" pitchFamily="18" charset="0"/>
              </a:rPr>
              <a:t>should</a:t>
            </a:r>
            <a:r>
              <a:rPr lang="ru-RU" b="1" dirty="0">
                <a:latin typeface="Times New Roman" panose="02020603050405020304" pitchFamily="18" charset="0"/>
                <a:ea typeface="Times New Roman" panose="02020603050405020304" pitchFamily="18" charset="0"/>
              </a:rPr>
              <a:t> </a:t>
            </a:r>
            <a:r>
              <a:rPr lang="ru-RU" b="1" dirty="0" err="1">
                <a:latin typeface="Times New Roman" panose="02020603050405020304" pitchFamily="18" charset="0"/>
                <a:ea typeface="Times New Roman" panose="02020603050405020304" pitchFamily="18" charset="0"/>
              </a:rPr>
              <a:t>study</a:t>
            </a:r>
            <a:r>
              <a:rPr lang="ru-RU" b="1" dirty="0">
                <a:latin typeface="Times New Roman" panose="02020603050405020304" pitchFamily="18" charset="0"/>
                <a:ea typeface="Times New Roman" panose="02020603050405020304" pitchFamily="18" charset="0"/>
              </a:rPr>
              <a:t> </a:t>
            </a:r>
            <a:r>
              <a:rPr lang="ru-RU" b="1" dirty="0" err="1">
                <a:latin typeface="Times New Roman" panose="02020603050405020304" pitchFamily="18" charset="0"/>
                <a:ea typeface="Times New Roman" panose="02020603050405020304" pitchFamily="18" charset="0"/>
              </a:rPr>
              <a:t>history</a:t>
            </a:r>
            <a:endParaRPr lang="ru-RU" b="1" dirty="0"/>
          </a:p>
        </p:txBody>
      </p:sp>
      <p:sp>
        <p:nvSpPr>
          <p:cNvPr id="3" name="Объект 2"/>
          <p:cNvSpPr>
            <a:spLocks noGrp="1"/>
          </p:cNvSpPr>
          <p:nvPr>
            <p:ph idx="1"/>
          </p:nvPr>
        </p:nvSpPr>
        <p:spPr>
          <a:xfrm>
            <a:off x="838200" y="1031966"/>
            <a:ext cx="11258006" cy="5144997"/>
          </a:xfrm>
        </p:spPr>
        <p:txBody>
          <a:bodyPr>
            <a:normAutofit fontScale="92500"/>
          </a:bodyPr>
          <a:lstStyle/>
          <a:p>
            <a:pPr marL="0" indent="0" algn="just">
              <a:spcAft>
                <a:spcPts val="0"/>
              </a:spcAft>
              <a:buNone/>
            </a:pPr>
            <a:r>
              <a:rPr lang="en-US" sz="2400" dirty="0">
                <a:latin typeface="Times New Roman" panose="02020603050405020304" pitchFamily="18" charset="0"/>
                <a:ea typeface="Times New Roman" panose="02020603050405020304" pitchFamily="18" charset="0"/>
              </a:rPr>
              <a:t>Imagine that you are doing a project on </a:t>
            </a:r>
            <a:r>
              <a:rPr lang="en-US" sz="2400" b="1" dirty="0">
                <a:latin typeface="Times New Roman" panose="02020603050405020304" pitchFamily="18" charset="0"/>
                <a:ea typeface="Times New Roman" panose="02020603050405020304" pitchFamily="18" charset="0"/>
              </a:rPr>
              <a:t>why people should study history in </a:t>
            </a:r>
            <a:r>
              <a:rPr lang="en-US" sz="2400" b="1" dirty="0" err="1">
                <a:latin typeface="Times New Roman" panose="02020603050405020304" pitchFamily="18" charset="0"/>
                <a:ea typeface="Times New Roman" panose="02020603050405020304" pitchFamily="18" charset="0"/>
              </a:rPr>
              <a:t>Zetland</a:t>
            </a:r>
            <a:r>
              <a:rPr lang="en-US" sz="2400" dirty="0">
                <a:latin typeface="Times New Roman" panose="02020603050405020304" pitchFamily="18" charset="0"/>
                <a:ea typeface="Times New Roman" panose="02020603050405020304" pitchFamily="18" charset="0"/>
              </a:rPr>
              <a:t>. You have found some data on the subject – the results of the opinion polls (see </a:t>
            </a:r>
            <a:r>
              <a:rPr lang="en-US" sz="2400" b="1" dirty="0">
                <a:latin typeface="Times New Roman" panose="02020603050405020304" pitchFamily="18" charset="0"/>
                <a:ea typeface="Times New Roman" panose="02020603050405020304" pitchFamily="18" charset="0"/>
              </a:rPr>
              <a:t>the table / the pie</a:t>
            </a:r>
            <a:r>
              <a:rPr lang="en-US" sz="2400" dirty="0">
                <a:latin typeface="Times New Roman" panose="02020603050405020304" pitchFamily="18" charset="0"/>
                <a:ea typeface="Times New Roman" panose="02020603050405020304" pitchFamily="18" charset="0"/>
              </a:rPr>
              <a:t> </a:t>
            </a:r>
            <a:r>
              <a:rPr lang="en-US" sz="2400" b="1" dirty="0">
                <a:latin typeface="Times New Roman" panose="02020603050405020304" pitchFamily="18" charset="0"/>
                <a:ea typeface="Times New Roman" panose="02020603050405020304" pitchFamily="18" charset="0"/>
              </a:rPr>
              <a:t>chart</a:t>
            </a:r>
            <a:r>
              <a:rPr lang="en-US" sz="2400" dirty="0">
                <a:latin typeface="Times New Roman" panose="02020603050405020304" pitchFamily="18" charset="0"/>
                <a:ea typeface="Times New Roman" panose="02020603050405020304" pitchFamily="18" charset="0"/>
              </a:rPr>
              <a:t> below). </a:t>
            </a:r>
            <a:endParaRPr lang="ru-RU" sz="2400" dirty="0">
              <a:effectLst/>
              <a:latin typeface="Times New Roman" panose="02020603050405020304" pitchFamily="18" charset="0"/>
              <a:ea typeface="Times New Roman" panose="02020603050405020304" pitchFamily="18" charset="0"/>
            </a:endParaRPr>
          </a:p>
          <a:p>
            <a:pPr marL="0" indent="0" algn="just">
              <a:spcAft>
                <a:spcPts val="0"/>
              </a:spcAft>
              <a:buNone/>
            </a:pPr>
            <a:r>
              <a:rPr lang="en-US" sz="2400" dirty="0">
                <a:latin typeface="Times New Roman" panose="02020603050405020304" pitchFamily="18" charset="0"/>
                <a:ea typeface="Times New Roman" panose="02020603050405020304" pitchFamily="18" charset="0"/>
              </a:rPr>
              <a:t>Comment on the data in (</a:t>
            </a:r>
            <a:r>
              <a:rPr lang="en-US" sz="2400" b="1" dirty="0">
                <a:latin typeface="Times New Roman" panose="02020603050405020304" pitchFamily="18" charset="0"/>
                <a:ea typeface="Times New Roman" panose="02020603050405020304" pitchFamily="18" charset="0"/>
              </a:rPr>
              <a:t>the table) / the pie</a:t>
            </a:r>
            <a:r>
              <a:rPr lang="en-US" sz="2400" dirty="0">
                <a:latin typeface="Times New Roman" panose="02020603050405020304" pitchFamily="18" charset="0"/>
                <a:ea typeface="Times New Roman" panose="02020603050405020304" pitchFamily="18" charset="0"/>
              </a:rPr>
              <a:t> </a:t>
            </a:r>
            <a:r>
              <a:rPr lang="en-US" sz="2400" b="1" dirty="0">
                <a:latin typeface="Times New Roman" panose="02020603050405020304" pitchFamily="18" charset="0"/>
                <a:ea typeface="Times New Roman" panose="02020603050405020304" pitchFamily="18" charset="0"/>
              </a:rPr>
              <a:t>chart</a:t>
            </a:r>
            <a:r>
              <a:rPr lang="en-US" sz="2400" dirty="0">
                <a:latin typeface="Times New Roman" panose="02020603050405020304" pitchFamily="18" charset="0"/>
                <a:ea typeface="Times New Roman" panose="02020603050405020304" pitchFamily="18" charset="0"/>
              </a:rPr>
              <a:t> and give your opinion on the subject of the project.</a:t>
            </a:r>
            <a:endParaRPr lang="ru-RU" sz="2400" dirty="0">
              <a:effectLst/>
              <a:latin typeface="Times New Roman" panose="02020603050405020304" pitchFamily="18" charset="0"/>
              <a:ea typeface="Times New Roman" panose="02020603050405020304" pitchFamily="18" charset="0"/>
            </a:endParaRPr>
          </a:p>
          <a:p>
            <a:pPr marL="0" indent="0">
              <a:spcBef>
                <a:spcPts val="1200"/>
              </a:spcBef>
              <a:spcAft>
                <a:spcPts val="1000"/>
              </a:spcAft>
              <a:buNone/>
            </a:pPr>
            <a:r>
              <a:rPr lang="en-US" sz="2400" b="1" dirty="0">
                <a:latin typeface="Times New Roman" panose="02020603050405020304" pitchFamily="18" charset="0"/>
                <a:ea typeface="Times New Roman" panose="02020603050405020304" pitchFamily="18" charset="0"/>
              </a:rPr>
              <a:t>Write 200–250 words.</a:t>
            </a:r>
            <a:endParaRPr lang="ru-RU" sz="2400" dirty="0">
              <a:effectLst/>
              <a:latin typeface="Times New Roman" panose="02020603050405020304" pitchFamily="18" charset="0"/>
              <a:ea typeface="Times New Roman" panose="02020603050405020304" pitchFamily="18" charset="0"/>
            </a:endParaRPr>
          </a:p>
          <a:p>
            <a:pPr marL="0" indent="0">
              <a:spcAft>
                <a:spcPts val="0"/>
              </a:spcAft>
              <a:buNone/>
            </a:pPr>
            <a:r>
              <a:rPr lang="en-US" sz="2400" dirty="0">
                <a:latin typeface="Times New Roman" panose="02020603050405020304" pitchFamily="18" charset="0"/>
                <a:ea typeface="Times New Roman" panose="02020603050405020304" pitchFamily="18" charset="0"/>
              </a:rPr>
              <a:t>Use the following plan:</a:t>
            </a:r>
            <a:endParaRPr lang="ru-RU" sz="2400" dirty="0">
              <a:effectLst/>
              <a:latin typeface="Times New Roman" panose="02020603050405020304" pitchFamily="18" charset="0"/>
              <a:ea typeface="Times New Roman" panose="02020603050405020304" pitchFamily="18" charset="0"/>
            </a:endParaRPr>
          </a:p>
          <a:p>
            <a:pPr marL="0" indent="0">
              <a:spcAft>
                <a:spcPts val="0"/>
              </a:spcAft>
              <a:buNone/>
            </a:pPr>
            <a:r>
              <a:rPr lang="en-US" sz="2400" dirty="0">
                <a:latin typeface="Times New Roman" panose="02020603050405020304" pitchFamily="18" charset="0"/>
                <a:ea typeface="Times New Roman" panose="02020603050405020304" pitchFamily="18" charset="0"/>
              </a:rPr>
              <a:t>	– make an opening statement on the subject of the project;</a:t>
            </a:r>
            <a:endParaRPr lang="ru-RU" sz="2400" dirty="0">
              <a:effectLst/>
              <a:latin typeface="Times New Roman" panose="02020603050405020304" pitchFamily="18" charset="0"/>
              <a:ea typeface="Times New Roman" panose="02020603050405020304" pitchFamily="18" charset="0"/>
            </a:endParaRPr>
          </a:p>
          <a:p>
            <a:pPr marL="0" indent="0">
              <a:spcAft>
                <a:spcPts val="0"/>
              </a:spcAft>
              <a:buNone/>
            </a:pPr>
            <a:r>
              <a:rPr lang="en-US" sz="2400" dirty="0">
                <a:latin typeface="Times New Roman" panose="02020603050405020304" pitchFamily="18" charset="0"/>
                <a:ea typeface="Times New Roman" panose="02020603050405020304" pitchFamily="18" charset="0"/>
              </a:rPr>
              <a:t>	– select and report 2–3 facts;</a:t>
            </a:r>
            <a:endParaRPr lang="ru-RU" sz="2400" dirty="0">
              <a:effectLst/>
              <a:latin typeface="Times New Roman" panose="02020603050405020304" pitchFamily="18" charset="0"/>
              <a:ea typeface="Times New Roman" panose="02020603050405020304" pitchFamily="18" charset="0"/>
            </a:endParaRPr>
          </a:p>
          <a:p>
            <a:pPr marL="0" indent="0">
              <a:spcAft>
                <a:spcPts val="0"/>
              </a:spcAft>
              <a:buNone/>
            </a:pPr>
            <a:r>
              <a:rPr lang="en-US" sz="2400" dirty="0">
                <a:latin typeface="Times New Roman" panose="02020603050405020304" pitchFamily="18" charset="0"/>
                <a:ea typeface="Times New Roman" panose="02020603050405020304" pitchFamily="18" charset="0"/>
              </a:rPr>
              <a:t>	– make 1–2 comparisons where relevant and give your comments;</a:t>
            </a:r>
            <a:endParaRPr lang="ru-RU" sz="2400" dirty="0">
              <a:effectLst/>
              <a:latin typeface="Times New Roman" panose="02020603050405020304" pitchFamily="18" charset="0"/>
              <a:ea typeface="Times New Roman" panose="02020603050405020304" pitchFamily="18" charset="0"/>
            </a:endParaRPr>
          </a:p>
          <a:p>
            <a:pPr marL="0" indent="0">
              <a:spcAft>
                <a:spcPts val="0"/>
              </a:spcAft>
              <a:buNone/>
            </a:pPr>
            <a:r>
              <a:rPr lang="en-US" sz="2400" dirty="0">
                <a:latin typeface="Times New Roman" panose="02020603050405020304" pitchFamily="18" charset="0"/>
                <a:ea typeface="Times New Roman" panose="02020603050405020304" pitchFamily="18" charset="0"/>
              </a:rPr>
              <a:t>	</a:t>
            </a:r>
            <a:r>
              <a:rPr lang="en-US" sz="2400" dirty="0">
                <a:solidFill>
                  <a:schemeClr val="accent1">
                    <a:lumMod val="50000"/>
                  </a:schemeClr>
                </a:solidFill>
                <a:latin typeface="Times New Roman" panose="02020603050405020304" pitchFamily="18" charset="0"/>
                <a:ea typeface="Times New Roman" panose="02020603050405020304" pitchFamily="18" charset="0"/>
              </a:rPr>
              <a:t>– outline a problem </a:t>
            </a:r>
            <a:r>
              <a:rPr lang="en-US" sz="2400" u="sng" dirty="0">
                <a:solidFill>
                  <a:schemeClr val="accent1">
                    <a:lumMod val="50000"/>
                  </a:schemeClr>
                </a:solidFill>
                <a:latin typeface="Times New Roman" panose="02020603050405020304" pitchFamily="18" charset="0"/>
                <a:ea typeface="Times New Roman" panose="02020603050405020304" pitchFamily="18" charset="0"/>
              </a:rPr>
              <a:t>that one can face</a:t>
            </a:r>
            <a:r>
              <a:rPr lang="en-US" sz="2400" dirty="0">
                <a:solidFill>
                  <a:schemeClr val="accent1">
                    <a:lumMod val="50000"/>
                  </a:schemeClr>
                </a:solidFill>
                <a:latin typeface="Times New Roman" panose="02020603050405020304" pitchFamily="18" charset="0"/>
                <a:ea typeface="Times New Roman" panose="02020603050405020304" pitchFamily="18" charset="0"/>
              </a:rPr>
              <a:t> studying history and suggest a way of solving it;</a:t>
            </a:r>
            <a:endParaRPr lang="ru-RU" sz="2400" dirty="0">
              <a:solidFill>
                <a:schemeClr val="accent1">
                  <a:lumMod val="50000"/>
                </a:schemeClr>
              </a:solidFill>
              <a:effectLst/>
              <a:latin typeface="Times New Roman" panose="02020603050405020304" pitchFamily="18" charset="0"/>
              <a:ea typeface="Times New Roman" panose="02020603050405020304" pitchFamily="18" charset="0"/>
            </a:endParaRPr>
          </a:p>
          <a:p>
            <a:pPr marL="0" indent="0">
              <a:spcAft>
                <a:spcPts val="0"/>
              </a:spcAft>
              <a:buNone/>
            </a:pPr>
            <a:r>
              <a:rPr lang="en-US" sz="2400" dirty="0">
                <a:solidFill>
                  <a:schemeClr val="accent1">
                    <a:lumMod val="50000"/>
                  </a:schemeClr>
                </a:solidFill>
                <a:latin typeface="Times New Roman" panose="02020603050405020304" pitchFamily="18" charset="0"/>
                <a:ea typeface="Times New Roman" panose="02020603050405020304" pitchFamily="18" charset="0"/>
              </a:rPr>
              <a:t>	– conclude by giving and explaining your opinion on the importance of studying history.</a:t>
            </a:r>
            <a:endParaRPr lang="ru-RU" dirty="0"/>
          </a:p>
        </p:txBody>
      </p:sp>
    </p:spTree>
    <p:extLst>
      <p:ext uri="{BB962C8B-B14F-4D97-AF65-F5344CB8AC3E}">
        <p14:creationId xmlns:p14="http://schemas.microsoft.com/office/powerpoint/2010/main" val="2451224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5" end="5"/>
                                            </p:txEl>
                                          </p:spTgt>
                                        </p:tgtEl>
                                      </p:cBhvr>
                                      <p:by x="150000" y="150000"/>
                                    </p:animScale>
                                  </p:childTnLst>
                                </p:cTn>
                              </p:par>
                              <p:par>
                                <p:cTn id="7" presetID="6" presetClass="emph" presetSubtype="0" fill="hold" nodeType="withEffect">
                                  <p:stCondLst>
                                    <p:cond delay="0"/>
                                  </p:stCondLst>
                                  <p:childTnLst>
                                    <p:animScale>
                                      <p:cBhvr>
                                        <p:cTn id="8" dur="2000" fill="hold"/>
                                        <p:tgtEl>
                                          <p:spTgt spid="3">
                                            <p:txEl>
                                              <p:pRg st="6" end="6"/>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Диаграмма 2">
            <a:extLst>
              <a:ext uri="{FF2B5EF4-FFF2-40B4-BE49-F238E27FC236}">
                <a16:creationId xmlns:a16="http://schemas.microsoft.com/office/drawing/2014/main" id="{AF0AE8BD-16A9-7591-7B36-8A30009E47AE}"/>
              </a:ext>
            </a:extLst>
          </p:cNvPr>
          <p:cNvGraphicFramePr/>
          <p:nvPr>
            <p:extLst>
              <p:ext uri="{D42A27DB-BD31-4B8C-83A1-F6EECF244321}">
                <p14:modId xmlns:p14="http://schemas.microsoft.com/office/powerpoint/2010/main" val="2853813675"/>
              </p:ext>
            </p:extLst>
          </p:nvPr>
        </p:nvGraphicFramePr>
        <p:xfrm>
          <a:off x="222069" y="1071154"/>
          <a:ext cx="11429999" cy="5394960"/>
        </p:xfrm>
        <a:graphic>
          <a:graphicData uri="http://schemas.openxmlformats.org/drawingml/2006/chart">
            <c:chart xmlns:c="http://schemas.openxmlformats.org/drawingml/2006/chart" xmlns:r="http://schemas.openxmlformats.org/officeDocument/2006/relationships" r:id="rId2"/>
          </a:graphicData>
        </a:graphic>
      </p:graphicFrame>
      <p:sp>
        <p:nvSpPr>
          <p:cNvPr id="4" name="Заголовок 1"/>
          <p:cNvSpPr>
            <a:spLocks noGrp="1"/>
          </p:cNvSpPr>
          <p:nvPr>
            <p:ph type="title"/>
          </p:nvPr>
        </p:nvSpPr>
        <p:spPr>
          <a:xfrm>
            <a:off x="838200" y="116932"/>
            <a:ext cx="10515600" cy="653778"/>
          </a:xfrm>
        </p:spPr>
        <p:txBody>
          <a:bodyPr>
            <a:noAutofit/>
          </a:bodyPr>
          <a:lstStyle/>
          <a:p>
            <a:r>
              <a:rPr lang="ru-RU" b="1" dirty="0">
                <a:latin typeface="Times New Roman" panose="02020603050405020304" pitchFamily="18" charset="0"/>
                <a:ea typeface="Times New Roman" panose="02020603050405020304" pitchFamily="18" charset="0"/>
                <a:cs typeface="+mn-cs"/>
              </a:rPr>
              <a:t>№ </a:t>
            </a:r>
            <a:r>
              <a:rPr lang="en-US" b="1" dirty="0">
                <a:latin typeface="Times New Roman" panose="02020603050405020304" pitchFamily="18" charset="0"/>
                <a:ea typeface="Times New Roman" panose="02020603050405020304" pitchFamily="18" charset="0"/>
                <a:cs typeface="+mn-cs"/>
              </a:rPr>
              <a:t>38 </a:t>
            </a:r>
            <a:r>
              <a:rPr lang="ru-RU" b="1" dirty="0" err="1">
                <a:latin typeface="Times New Roman" panose="02020603050405020304" pitchFamily="18" charset="0"/>
                <a:ea typeface="Times New Roman" panose="02020603050405020304" pitchFamily="18" charset="0"/>
              </a:rPr>
              <a:t>Why</a:t>
            </a:r>
            <a:r>
              <a:rPr lang="ru-RU" b="1" dirty="0">
                <a:latin typeface="Times New Roman" panose="02020603050405020304" pitchFamily="18" charset="0"/>
                <a:ea typeface="Times New Roman" panose="02020603050405020304" pitchFamily="18" charset="0"/>
              </a:rPr>
              <a:t> </a:t>
            </a:r>
            <a:r>
              <a:rPr lang="ru-RU" b="1" dirty="0" err="1">
                <a:latin typeface="Times New Roman" panose="02020603050405020304" pitchFamily="18" charset="0"/>
                <a:ea typeface="Times New Roman" panose="02020603050405020304" pitchFamily="18" charset="0"/>
              </a:rPr>
              <a:t>people</a:t>
            </a:r>
            <a:r>
              <a:rPr lang="ru-RU" b="1" dirty="0">
                <a:latin typeface="Times New Roman" panose="02020603050405020304" pitchFamily="18" charset="0"/>
                <a:ea typeface="Times New Roman" panose="02020603050405020304" pitchFamily="18" charset="0"/>
              </a:rPr>
              <a:t> </a:t>
            </a:r>
            <a:r>
              <a:rPr lang="ru-RU" b="1" dirty="0" err="1">
                <a:solidFill>
                  <a:srgbClr val="FF0000"/>
                </a:solidFill>
                <a:latin typeface="Times New Roman" panose="02020603050405020304" pitchFamily="18" charset="0"/>
                <a:ea typeface="Times New Roman" panose="02020603050405020304" pitchFamily="18" charset="0"/>
              </a:rPr>
              <a:t>should</a:t>
            </a:r>
            <a:r>
              <a:rPr lang="ru-RU" b="1" dirty="0">
                <a:latin typeface="Times New Roman" panose="02020603050405020304" pitchFamily="18" charset="0"/>
                <a:ea typeface="Times New Roman" panose="02020603050405020304" pitchFamily="18" charset="0"/>
              </a:rPr>
              <a:t> </a:t>
            </a:r>
            <a:r>
              <a:rPr lang="ru-RU" b="1" dirty="0" err="1">
                <a:latin typeface="Times New Roman" panose="02020603050405020304" pitchFamily="18" charset="0"/>
                <a:ea typeface="Times New Roman" panose="02020603050405020304" pitchFamily="18" charset="0"/>
              </a:rPr>
              <a:t>study</a:t>
            </a:r>
            <a:r>
              <a:rPr lang="ru-RU" b="1" dirty="0">
                <a:latin typeface="Times New Roman" panose="02020603050405020304" pitchFamily="18" charset="0"/>
                <a:ea typeface="Times New Roman" panose="02020603050405020304" pitchFamily="18" charset="0"/>
              </a:rPr>
              <a:t> </a:t>
            </a:r>
            <a:r>
              <a:rPr lang="ru-RU" b="1" dirty="0" err="1">
                <a:latin typeface="Times New Roman" panose="02020603050405020304" pitchFamily="18" charset="0"/>
                <a:ea typeface="Times New Roman" panose="02020603050405020304" pitchFamily="18" charset="0"/>
              </a:rPr>
              <a:t>history</a:t>
            </a:r>
            <a:endParaRPr lang="ru-RU" b="1" dirty="0"/>
          </a:p>
        </p:txBody>
      </p:sp>
      <p:sp>
        <p:nvSpPr>
          <p:cNvPr id="2" name="Заголовок 1">
            <a:extLst>
              <a:ext uri="{FF2B5EF4-FFF2-40B4-BE49-F238E27FC236}">
                <a16:creationId xmlns:a16="http://schemas.microsoft.com/office/drawing/2014/main" id="{A0C908AE-FFD0-B2A3-46CA-A1C9B10A174D}"/>
              </a:ext>
            </a:extLst>
          </p:cNvPr>
          <p:cNvSpPr txBox="1">
            <a:spLocks/>
          </p:cNvSpPr>
          <p:nvPr/>
        </p:nvSpPr>
        <p:spPr>
          <a:xfrm>
            <a:off x="419100" y="6121477"/>
            <a:ext cx="11772900" cy="65377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solidFill>
                  <a:srgbClr val="0070C0"/>
                </a:solidFill>
                <a:latin typeface="Times New Roman" panose="02020603050405020304" pitchFamily="18" charset="0"/>
                <a:ea typeface="Times New Roman" panose="02020603050405020304" pitchFamily="18" charset="0"/>
              </a:rPr>
              <a:t>Are we ready to start writing or there are some requirements to know?</a:t>
            </a:r>
            <a:endParaRPr lang="ru-RU" sz="2800" b="1" dirty="0">
              <a:solidFill>
                <a:srgbClr val="0070C0"/>
              </a:solidFill>
            </a:endParaRPr>
          </a:p>
        </p:txBody>
      </p:sp>
    </p:spTree>
    <p:extLst>
      <p:ext uri="{BB962C8B-B14F-4D97-AF65-F5344CB8AC3E}">
        <p14:creationId xmlns:p14="http://schemas.microsoft.com/office/powerpoint/2010/main" val="1210610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16932"/>
            <a:ext cx="10515600" cy="653778"/>
          </a:xfrm>
        </p:spPr>
        <p:txBody>
          <a:bodyPr>
            <a:noAutofit/>
          </a:bodyPr>
          <a:lstStyle/>
          <a:p>
            <a:r>
              <a:rPr lang="ru-RU" b="1" dirty="0">
                <a:latin typeface="Times New Roman" panose="02020603050405020304" pitchFamily="18" charset="0"/>
                <a:ea typeface="Times New Roman" panose="02020603050405020304" pitchFamily="18" charset="0"/>
              </a:rPr>
              <a:t>№ </a:t>
            </a:r>
            <a:r>
              <a:rPr lang="en-US" b="1" dirty="0">
                <a:latin typeface="Times New Roman" panose="02020603050405020304" pitchFamily="18" charset="0"/>
                <a:ea typeface="Times New Roman" panose="02020603050405020304" pitchFamily="18" charset="0"/>
              </a:rPr>
              <a:t>38. Step 1: Meet the Requirements</a:t>
            </a:r>
            <a:endParaRPr lang="ru-RU" b="1" dirty="0"/>
          </a:p>
        </p:txBody>
      </p:sp>
      <p:sp>
        <p:nvSpPr>
          <p:cNvPr id="3" name="Объект 2"/>
          <p:cNvSpPr>
            <a:spLocks noGrp="1"/>
          </p:cNvSpPr>
          <p:nvPr>
            <p:ph idx="1"/>
          </p:nvPr>
        </p:nvSpPr>
        <p:spPr>
          <a:xfrm>
            <a:off x="238539" y="3842243"/>
            <a:ext cx="11714922" cy="3015757"/>
          </a:xfrm>
        </p:spPr>
        <p:txBody>
          <a:bodyPr>
            <a:noAutofit/>
          </a:bodyPr>
          <a:lstStyle/>
          <a:p>
            <a:pPr marL="0" indent="0">
              <a:lnSpc>
                <a:spcPct val="100000"/>
              </a:lnSpc>
              <a:spcBef>
                <a:spcPts val="0"/>
              </a:spcBef>
              <a:buNone/>
            </a:pPr>
            <a:r>
              <a:rPr lang="en-US" sz="2200" dirty="0">
                <a:latin typeface="Times New Roman" panose="02020603050405020304" pitchFamily="18" charset="0"/>
                <a:ea typeface="Times New Roman" panose="02020603050405020304" pitchFamily="18" charset="0"/>
              </a:rPr>
              <a:t>Can </a:t>
            </a:r>
            <a:r>
              <a:rPr lang="en-US" sz="2200" b="1" dirty="0">
                <a:solidFill>
                  <a:srgbClr val="FF0000"/>
                </a:solidFill>
                <a:latin typeface="Times New Roman" panose="02020603050405020304" pitchFamily="18" charset="0"/>
                <a:ea typeface="Times New Roman" panose="02020603050405020304" pitchFamily="18" charset="0"/>
              </a:rPr>
              <a:t>all 5 figures </a:t>
            </a:r>
            <a:r>
              <a:rPr lang="en-US" sz="2200" dirty="0">
                <a:latin typeface="Times New Roman" panose="02020603050405020304" pitchFamily="18" charset="0"/>
                <a:ea typeface="Times New Roman" panose="02020603050405020304" pitchFamily="18" charset="0"/>
              </a:rPr>
              <a:t>be used in paragraphs 2-3? </a:t>
            </a:r>
          </a:p>
          <a:p>
            <a:pPr marL="0" indent="0">
              <a:lnSpc>
                <a:spcPct val="100000"/>
              </a:lnSpc>
              <a:spcBef>
                <a:spcPts val="0"/>
              </a:spcBef>
              <a:buNone/>
            </a:pPr>
            <a:r>
              <a:rPr lang="en-US" sz="2200" dirty="0">
                <a:solidFill>
                  <a:schemeClr val="accent1">
                    <a:lumMod val="50000"/>
                  </a:schemeClr>
                </a:solidFill>
                <a:latin typeface="Times New Roman" panose="02020603050405020304" pitchFamily="18" charset="0"/>
                <a:ea typeface="Times New Roman" panose="02020603050405020304" pitchFamily="18" charset="0"/>
              </a:rPr>
              <a:t>Yes, they can: 3 main facts (par.2) and 2 in comparisons (par.3). </a:t>
            </a:r>
          </a:p>
          <a:p>
            <a:pPr>
              <a:lnSpc>
                <a:spcPct val="100000"/>
              </a:lnSpc>
              <a:spcBef>
                <a:spcPts val="0"/>
              </a:spcBef>
              <a:buFont typeface="Wingdings" panose="05000000000000000000" pitchFamily="2" charset="2"/>
              <a:buChar char="v"/>
            </a:pPr>
            <a:r>
              <a:rPr lang="en-US" sz="2200" dirty="0">
                <a:latin typeface="Times New Roman" panose="02020603050405020304" pitchFamily="18" charset="0"/>
                <a:ea typeface="Times New Roman" panose="02020603050405020304" pitchFamily="18" charset="0"/>
              </a:rPr>
              <a:t> Do we need to look for </a:t>
            </a:r>
            <a:r>
              <a:rPr lang="en-US" sz="2200" b="1" dirty="0">
                <a:solidFill>
                  <a:srgbClr val="FF0000"/>
                </a:solidFill>
                <a:latin typeface="Times New Roman" panose="02020603050405020304" pitchFamily="18" charset="0"/>
              </a:rPr>
              <a:t>any synonyms </a:t>
            </a:r>
            <a:r>
              <a:rPr lang="en-US" sz="2200" dirty="0">
                <a:latin typeface="Times New Roman" panose="02020603050405020304" pitchFamily="18" charset="0"/>
                <a:ea typeface="Times New Roman" panose="02020603050405020304" pitchFamily="18" charset="0"/>
              </a:rPr>
              <a:t>for the categories</a:t>
            </a:r>
            <a:r>
              <a:rPr lang="en-US" sz="2200" b="1" dirty="0">
                <a:solidFill>
                  <a:schemeClr val="accent1">
                    <a:lumMod val="50000"/>
                  </a:schemeClr>
                </a:solidFill>
                <a:latin typeface="Times New Roman" panose="02020603050405020304" pitchFamily="18" charset="0"/>
              </a:rPr>
              <a:t>?</a:t>
            </a:r>
          </a:p>
          <a:p>
            <a:pPr marL="0" indent="0">
              <a:lnSpc>
                <a:spcPct val="100000"/>
              </a:lnSpc>
              <a:spcBef>
                <a:spcPts val="0"/>
              </a:spcBef>
              <a:buNone/>
            </a:pPr>
            <a:r>
              <a:rPr lang="en-US" sz="2200" dirty="0">
                <a:solidFill>
                  <a:schemeClr val="accent1">
                    <a:lumMod val="50000"/>
                  </a:schemeClr>
                </a:solidFill>
                <a:latin typeface="Times New Roman" panose="02020603050405020304" pitchFamily="18" charset="0"/>
                <a:ea typeface="Times New Roman" panose="02020603050405020304" pitchFamily="18" charset="0"/>
              </a:rPr>
              <a:t>Yes, we need. </a:t>
            </a:r>
            <a:r>
              <a:rPr lang="en-US" sz="2200" dirty="0">
                <a:latin typeface="Times New Roman" panose="02020603050405020304" pitchFamily="18" charset="0"/>
                <a:ea typeface="Times New Roman" panose="02020603050405020304" pitchFamily="18" charset="0"/>
              </a:rPr>
              <a:t>Para. 3: One (2) comparison with </a:t>
            </a:r>
            <a:r>
              <a:rPr lang="en-US" sz="2200" b="1" dirty="0">
                <a:latin typeface="Times New Roman" panose="02020603050405020304" pitchFamily="18" charset="0"/>
                <a:ea typeface="Times New Roman" panose="02020603050405020304" pitchFamily="18" charset="0"/>
              </a:rPr>
              <a:t>a comment(-s):</a:t>
            </a:r>
          </a:p>
          <a:p>
            <a:pPr marL="0" indent="0">
              <a:lnSpc>
                <a:spcPct val="100000"/>
              </a:lnSpc>
              <a:spcBef>
                <a:spcPts val="0"/>
              </a:spcBef>
              <a:buNone/>
            </a:pPr>
            <a:fld id="{E5AE0CF9-8494-4AD0-AB0E-5D633E9B425E}" type="CATEGORYNAME">
              <a:rPr lang="en-US" sz="2200" b="1" smtClean="0">
                <a:latin typeface="Times New Roman" panose="02020603050405020304" pitchFamily="18" charset="0"/>
                <a:cs typeface="Times New Roman" panose="02020603050405020304" pitchFamily="18" charset="0"/>
              </a:rPr>
              <a:pPr marL="0" indent="0">
                <a:lnSpc>
                  <a:spcPct val="100000"/>
                </a:lnSpc>
                <a:spcBef>
                  <a:spcPts val="0"/>
                </a:spcBef>
                <a:buNone/>
              </a:pPr>
              <a:t>to get a better job</a:t>
            </a:fld>
            <a:r>
              <a:rPr lang="en-US" sz="2200" dirty="0">
                <a:latin typeface="Times New Roman" panose="02020603050405020304" pitchFamily="18" charset="0"/>
                <a:cs typeface="Times New Roman" panose="02020603050405020304" pitchFamily="18" charset="0"/>
              </a:rPr>
              <a:t> = to find </a:t>
            </a:r>
            <a:r>
              <a:rPr lang="en-US" sz="2200" b="1" dirty="0">
                <a:latin typeface="Times New Roman" panose="02020603050405020304" pitchFamily="18" charset="0"/>
                <a:cs typeface="Times New Roman" panose="02020603050405020304" pitchFamily="18" charset="0"/>
              </a:rPr>
              <a:t>a </a:t>
            </a:r>
            <a:r>
              <a:rPr lang="en-US" sz="2200" dirty="0">
                <a:latin typeface="Times New Roman" panose="02020603050405020304" pitchFamily="18" charset="0"/>
                <a:cs typeface="Times New Roman" panose="02020603050405020304" pitchFamily="18" charset="0"/>
              </a:rPr>
              <a:t>well-paid </a:t>
            </a:r>
            <a:r>
              <a:rPr lang="en-US" sz="2200" b="1" dirty="0">
                <a:latin typeface="Times New Roman" panose="02020603050405020304" pitchFamily="18" charset="0"/>
                <a:cs typeface="Times New Roman" panose="02020603050405020304" pitchFamily="18" charset="0"/>
              </a:rPr>
              <a:t>job = to find </a:t>
            </a:r>
            <a:r>
              <a:rPr lang="en-US" sz="2200" b="1" u="sng" dirty="0">
                <a:solidFill>
                  <a:srgbClr val="FF0000"/>
                </a:solidFill>
                <a:latin typeface="Times New Roman" panose="02020603050405020304" pitchFamily="18" charset="0"/>
                <a:cs typeface="Times New Roman" panose="02020603050405020304" pitchFamily="18" charset="0"/>
              </a:rPr>
              <a:t>x</a:t>
            </a:r>
            <a:r>
              <a:rPr lang="en-US" sz="2200" b="1" dirty="0">
                <a:latin typeface="Times New Roman" panose="02020603050405020304" pitchFamily="18" charset="0"/>
                <a:cs typeface="Times New Roman" panose="02020603050405020304" pitchFamily="18" charset="0"/>
              </a:rPr>
              <a:t> well-paid work</a:t>
            </a:r>
          </a:p>
          <a:p>
            <a:pPr marL="0" indent="0">
              <a:lnSpc>
                <a:spcPct val="100000"/>
              </a:lnSpc>
              <a:spcBef>
                <a:spcPts val="0"/>
              </a:spcBef>
              <a:buNone/>
            </a:pPr>
            <a:fld id="{55C1F02E-318F-4FC0-84A5-63F215BE9D62}" type="CATEGORYNAME">
              <a:rPr lang="en-US" sz="2200" b="1" smtClean="0">
                <a:latin typeface="Times New Roman" panose="02020603050405020304" pitchFamily="18" charset="0"/>
                <a:cs typeface="Times New Roman" panose="02020603050405020304" pitchFamily="18" charset="0"/>
              </a:rPr>
              <a:pPr marL="0" indent="0">
                <a:lnSpc>
                  <a:spcPct val="100000"/>
                </a:lnSpc>
                <a:spcBef>
                  <a:spcPts val="0"/>
                </a:spcBef>
                <a:buNone/>
              </a:pPr>
              <a:t>to solve modern problems</a:t>
            </a:fld>
            <a:r>
              <a:rPr lang="en-US" sz="2200" b="1" dirty="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 (to handle/to tackle the problem; to deal with the problem)</a:t>
            </a:r>
          </a:p>
          <a:p>
            <a:pPr marL="0" indent="0">
              <a:lnSpc>
                <a:spcPct val="100000"/>
              </a:lnSpc>
              <a:spcBef>
                <a:spcPts val="0"/>
              </a:spcBef>
              <a:buNone/>
            </a:pPr>
            <a:r>
              <a:rPr lang="en-US" sz="2200" b="1" dirty="0">
                <a:latin typeface="Times New Roman" panose="02020603050405020304" pitchFamily="18" charset="0"/>
                <a:cs typeface="Times New Roman" panose="02020603050405020304" pitchFamily="18" charset="0"/>
              </a:rPr>
              <a:t> = </a:t>
            </a:r>
            <a:r>
              <a:rPr lang="en-US" sz="2200" u="sng" dirty="0">
                <a:latin typeface="Times New Roman" panose="02020603050405020304" pitchFamily="18" charset="0"/>
                <a:cs typeface="Times New Roman" panose="02020603050405020304" pitchFamily="18" charset="0"/>
              </a:rPr>
              <a:t>to deal with </a:t>
            </a:r>
            <a:r>
              <a:rPr lang="en-US" sz="2200" dirty="0">
                <a:latin typeface="Times New Roman" panose="02020603050405020304" pitchFamily="18" charset="0"/>
                <a:cs typeface="Times New Roman" panose="02020603050405020304" pitchFamily="18" charset="0"/>
              </a:rPr>
              <a:t>today’s problems / international affairs / global issues</a:t>
            </a:r>
          </a:p>
          <a:p>
            <a:pPr marL="0" indent="0">
              <a:lnSpc>
                <a:spcPct val="100000"/>
              </a:lnSpc>
              <a:spcBef>
                <a:spcPts val="0"/>
              </a:spcBef>
              <a:buNone/>
            </a:pPr>
            <a:r>
              <a:rPr lang="en-US" b="1" dirty="0">
                <a:solidFill>
                  <a:srgbClr val="FF0000"/>
                </a:solidFill>
                <a:latin typeface="Times New Roman" panose="02020603050405020304" pitchFamily="18" charset="0"/>
                <a:cs typeface="Times New Roman" panose="02020603050405020304" pitchFamily="18" charset="0"/>
              </a:rPr>
              <a:t>Not fewer than 2 sentences per paragraph!</a:t>
            </a:r>
            <a:endParaRPr lang="ru-RU" b="1" dirty="0">
              <a:solidFill>
                <a:srgbClr val="FF0000"/>
              </a:solidFill>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238539" y="1569104"/>
            <a:ext cx="11726518" cy="227313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solidFill>
                  <a:srgbClr val="FF0000"/>
                </a:solidFill>
                <a:latin typeface="Times New Roman" panose="02020603050405020304" pitchFamily="18" charset="0"/>
                <a:ea typeface="Times New Roman" panose="02020603050405020304" pitchFamily="18" charset="0"/>
              </a:rPr>
              <a:t>But! </a:t>
            </a:r>
            <a:r>
              <a:rPr lang="en-US" sz="2400" dirty="0">
                <a:solidFill>
                  <a:srgbClr val="002060"/>
                </a:solidFill>
                <a:latin typeface="Times New Roman" panose="02020603050405020304" pitchFamily="18" charset="0"/>
                <a:ea typeface="Times New Roman" panose="02020603050405020304" pitchFamily="18" charset="0"/>
              </a:rPr>
              <a:t>If you find it necessary to mention </a:t>
            </a:r>
            <a:r>
              <a:rPr lang="en-US" sz="2400" b="1" dirty="0">
                <a:solidFill>
                  <a:srgbClr val="FF0000"/>
                </a:solidFill>
                <a:latin typeface="Times New Roman" panose="02020603050405020304" pitchFamily="18" charset="0"/>
                <a:ea typeface="Times New Roman" panose="02020603050405020304" pitchFamily="18" charset="0"/>
              </a:rPr>
              <a:t>the same option twice</a:t>
            </a:r>
            <a:r>
              <a:rPr lang="en-US" sz="2400" dirty="0">
                <a:solidFill>
                  <a:srgbClr val="002060"/>
                </a:solidFill>
                <a:latin typeface="Times New Roman" panose="02020603050405020304" pitchFamily="18" charset="0"/>
                <a:ea typeface="Times New Roman" panose="02020603050405020304" pitchFamily="18" charset="0"/>
              </a:rPr>
              <a:t>, use synonymic constructions</a:t>
            </a:r>
            <a:r>
              <a:rPr lang="en-US" sz="2400" b="1" dirty="0">
                <a:solidFill>
                  <a:srgbClr val="FF0000"/>
                </a:solidFill>
                <a:latin typeface="Times New Roman" panose="02020603050405020304" pitchFamily="18" charset="0"/>
                <a:ea typeface="Times New Roman" panose="02020603050405020304" pitchFamily="18" charset="0"/>
              </a:rPr>
              <a:t>:</a:t>
            </a:r>
            <a:endParaRPr lang="en-US" sz="2400" b="1" dirty="0">
              <a:solidFill>
                <a:srgbClr val="FF0000"/>
              </a:solidFill>
              <a:latin typeface="Times New Roman" panose="02020603050405020304" pitchFamily="18" charset="0"/>
            </a:endParaRPr>
          </a:p>
          <a:p>
            <a:r>
              <a:rPr lang="en-US" sz="2400" b="1" dirty="0">
                <a:solidFill>
                  <a:schemeClr val="accent1">
                    <a:lumMod val="50000"/>
                  </a:schemeClr>
                </a:solidFill>
                <a:latin typeface="Times New Roman" panose="02020603050405020304" pitchFamily="18" charset="0"/>
              </a:rPr>
              <a:t>25% - </a:t>
            </a:r>
            <a:r>
              <a:rPr lang="en-US" sz="2400" dirty="0">
                <a:solidFill>
                  <a:schemeClr val="accent1">
                    <a:lumMod val="50000"/>
                  </a:schemeClr>
                </a:solidFill>
                <a:latin typeface="Times New Roman" panose="02020603050405020304" pitchFamily="18" charset="0"/>
              </a:rPr>
              <a:t>a quarter of </a:t>
            </a:r>
            <a:r>
              <a:rPr lang="en-US" sz="2400" b="1" dirty="0">
                <a:solidFill>
                  <a:schemeClr val="accent4">
                    <a:lumMod val="75000"/>
                  </a:schemeClr>
                </a:solidFill>
                <a:latin typeface="Times New Roman" panose="02020603050405020304" pitchFamily="18" charset="0"/>
                <a:ea typeface="Times New Roman" panose="02020603050405020304" pitchFamily="18" charset="0"/>
              </a:rPr>
              <a:t>the surveyed</a:t>
            </a:r>
            <a:r>
              <a:rPr lang="ru-RU" sz="2400" dirty="0">
                <a:solidFill>
                  <a:srgbClr val="FF0000"/>
                </a:solidFill>
                <a:latin typeface="Times New Roman" panose="02020603050405020304" pitchFamily="18" charset="0"/>
              </a:rPr>
              <a:t>*</a:t>
            </a:r>
            <a:r>
              <a:rPr lang="en-US" sz="2400" b="1" dirty="0">
                <a:solidFill>
                  <a:schemeClr val="accent1">
                    <a:lumMod val="50000"/>
                  </a:schemeClr>
                </a:solidFill>
                <a:latin typeface="Times New Roman" panose="02020603050405020304" pitchFamily="18" charset="0"/>
              </a:rPr>
              <a:t>; 33 % - </a:t>
            </a:r>
            <a:r>
              <a:rPr lang="en-US" sz="2400" dirty="0">
                <a:solidFill>
                  <a:schemeClr val="accent1">
                    <a:lumMod val="50000"/>
                  </a:schemeClr>
                </a:solidFill>
                <a:latin typeface="Times New Roman" panose="02020603050405020304" pitchFamily="18" charset="0"/>
              </a:rPr>
              <a:t>a third of </a:t>
            </a:r>
            <a:r>
              <a:rPr lang="en-US" sz="2400" b="1" dirty="0">
                <a:solidFill>
                  <a:schemeClr val="accent4">
                    <a:lumMod val="75000"/>
                  </a:schemeClr>
                </a:solidFill>
                <a:latin typeface="Times New Roman" panose="02020603050405020304" pitchFamily="18" charset="0"/>
                <a:ea typeface="Times New Roman" panose="02020603050405020304" pitchFamily="18" charset="0"/>
              </a:rPr>
              <a:t>the polled</a:t>
            </a:r>
            <a:r>
              <a:rPr lang="ru-RU" sz="2400" dirty="0">
                <a:solidFill>
                  <a:srgbClr val="FF0000"/>
                </a:solidFill>
                <a:latin typeface="Times New Roman" panose="02020603050405020304" pitchFamily="18" charset="0"/>
              </a:rPr>
              <a:t>*</a:t>
            </a:r>
            <a:r>
              <a:rPr lang="en-US" sz="2400" dirty="0">
                <a:solidFill>
                  <a:schemeClr val="accent1">
                    <a:lumMod val="50000"/>
                  </a:schemeClr>
                </a:solidFill>
                <a:latin typeface="Times New Roman" panose="02020603050405020304" pitchFamily="18" charset="0"/>
              </a:rPr>
              <a:t>; </a:t>
            </a:r>
            <a:r>
              <a:rPr lang="en-US" sz="2400" b="1" dirty="0">
                <a:solidFill>
                  <a:schemeClr val="accent1">
                    <a:lumMod val="50000"/>
                  </a:schemeClr>
                </a:solidFill>
                <a:latin typeface="Times New Roman" panose="02020603050405020304" pitchFamily="18" charset="0"/>
              </a:rPr>
              <a:t>34% </a:t>
            </a:r>
            <a:r>
              <a:rPr lang="en-US" sz="2400" dirty="0">
                <a:solidFill>
                  <a:schemeClr val="accent1">
                    <a:lumMod val="50000"/>
                  </a:schemeClr>
                </a:solidFill>
                <a:latin typeface="Times New Roman" panose="02020603050405020304" pitchFamily="18" charset="0"/>
              </a:rPr>
              <a:t>- just over one third of </a:t>
            </a:r>
            <a:r>
              <a:rPr lang="en-US" sz="2400" b="1" dirty="0">
                <a:solidFill>
                  <a:schemeClr val="accent4">
                    <a:lumMod val="75000"/>
                  </a:schemeClr>
                </a:solidFill>
                <a:latin typeface="Times New Roman" panose="02020603050405020304" pitchFamily="18" charset="0"/>
                <a:ea typeface="Times New Roman" panose="02020603050405020304" pitchFamily="18" charset="0"/>
              </a:rPr>
              <a:t>the respondents</a:t>
            </a:r>
            <a:r>
              <a:rPr lang="ru-RU" sz="2400" dirty="0">
                <a:solidFill>
                  <a:srgbClr val="FF0000"/>
                </a:solidFill>
                <a:latin typeface="Times New Roman" panose="02020603050405020304" pitchFamily="18" charset="0"/>
              </a:rPr>
              <a:t>*</a:t>
            </a:r>
            <a:r>
              <a:rPr lang="en-US" sz="2400" dirty="0">
                <a:solidFill>
                  <a:schemeClr val="accent1">
                    <a:lumMod val="50000"/>
                  </a:schemeClr>
                </a:solidFill>
                <a:latin typeface="Times New Roman" panose="02020603050405020304" pitchFamily="18" charset="0"/>
              </a:rPr>
              <a:t>, etc.</a:t>
            </a:r>
            <a:r>
              <a:rPr lang="ru-RU" sz="2400" dirty="0">
                <a:solidFill>
                  <a:schemeClr val="accent1">
                    <a:lumMod val="50000"/>
                  </a:schemeClr>
                </a:solidFill>
                <a:latin typeface="Times New Roman" panose="02020603050405020304" pitchFamily="18" charset="0"/>
              </a:rPr>
              <a:t> </a:t>
            </a:r>
            <a:endParaRPr lang="en-US" sz="2400" dirty="0">
              <a:solidFill>
                <a:schemeClr val="accent1">
                  <a:lumMod val="50000"/>
                </a:schemeClr>
              </a:solidFill>
              <a:latin typeface="Times New Roman" panose="02020603050405020304" pitchFamily="18" charset="0"/>
            </a:endParaRPr>
          </a:p>
          <a:p>
            <a:r>
              <a:rPr lang="ru-RU" sz="2400" dirty="0">
                <a:solidFill>
                  <a:srgbClr val="FF0000"/>
                </a:solidFill>
                <a:latin typeface="Times New Roman" panose="02020603050405020304" pitchFamily="18" charset="0"/>
              </a:rPr>
              <a:t>*</a:t>
            </a:r>
            <a:r>
              <a:rPr lang="ru-RU" sz="2400" b="1" dirty="0">
                <a:solidFill>
                  <a:schemeClr val="accent4">
                    <a:lumMod val="75000"/>
                  </a:schemeClr>
                </a:solidFill>
                <a:latin typeface="Times New Roman" panose="02020603050405020304" pitchFamily="18" charset="0"/>
              </a:rPr>
              <a:t>Если во введении </a:t>
            </a:r>
            <a:r>
              <a:rPr lang="en-US" sz="2400" i="1" dirty="0">
                <a:solidFill>
                  <a:srgbClr val="FF0000"/>
                </a:solidFill>
                <a:latin typeface="Times New Roman" panose="02020603050405020304" pitchFamily="18" charset="0"/>
                <a:cs typeface="Times New Roman" panose="02020603050405020304" pitchFamily="18" charset="0"/>
              </a:rPr>
              <a:t>‘T</a:t>
            </a:r>
            <a:r>
              <a:rPr lang="en-US" sz="2400" i="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he results of the opinion polls </a:t>
            </a:r>
            <a:r>
              <a:rPr lang="en-US" sz="2400" i="1" dirty="0">
                <a:solidFill>
                  <a:srgbClr val="002060"/>
                </a:solidFill>
                <a:latin typeface="Times New Roman" panose="02020603050405020304" pitchFamily="18" charset="0"/>
                <a:ea typeface="Times New Roman" panose="02020603050405020304" pitchFamily="18" charset="0"/>
              </a:rPr>
              <a:t>are presented in the form of a table / a diagram / a (pie / bar) chart’. (</a:t>
            </a:r>
            <a:r>
              <a:rPr lang="ru-RU" sz="2400" i="1" dirty="0">
                <a:solidFill>
                  <a:srgbClr val="002060"/>
                </a:solidFill>
                <a:latin typeface="Times New Roman" panose="02020603050405020304" pitchFamily="18" charset="0"/>
                <a:ea typeface="Times New Roman" panose="02020603050405020304" pitchFamily="18" charset="0"/>
              </a:rPr>
              <a:t>согласуем лексику с контекстом во избежание логической ошибки по критерию К2 (логика))</a:t>
            </a:r>
            <a:endParaRPr lang="en-US" sz="2400" i="1" dirty="0">
              <a:solidFill>
                <a:srgbClr val="002060"/>
              </a:solidFill>
              <a:latin typeface="Times New Roman" panose="02020603050405020304" pitchFamily="18" charset="0"/>
              <a:ea typeface="Times New Roman" panose="02020603050405020304" pitchFamily="18" charset="0"/>
            </a:endParaRPr>
          </a:p>
        </p:txBody>
      </p:sp>
      <p:sp>
        <p:nvSpPr>
          <p:cNvPr id="5" name="Объект 2"/>
          <p:cNvSpPr txBox="1">
            <a:spLocks/>
          </p:cNvSpPr>
          <p:nvPr/>
        </p:nvSpPr>
        <p:spPr>
          <a:xfrm>
            <a:off x="731738" y="654676"/>
            <a:ext cx="10622062" cy="9490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buFont typeface="Wingdings" panose="05000000000000000000" pitchFamily="2" charset="2"/>
              <a:buChar char="v"/>
            </a:pPr>
            <a:r>
              <a:rPr lang="en-US" sz="2200" dirty="0">
                <a:latin typeface="Times New Roman" panose="02020603050405020304" pitchFamily="18" charset="0"/>
                <a:ea typeface="Times New Roman" panose="02020603050405020304" pitchFamily="18" charset="0"/>
              </a:rPr>
              <a:t>Use at least </a:t>
            </a:r>
            <a:r>
              <a:rPr lang="en-US" sz="2200" b="1" dirty="0">
                <a:solidFill>
                  <a:srgbClr val="FF0000"/>
                </a:solidFill>
                <a:latin typeface="Times New Roman" panose="02020603050405020304" pitchFamily="18" charset="0"/>
                <a:ea typeface="Times New Roman" panose="02020603050405020304" pitchFamily="18" charset="0"/>
              </a:rPr>
              <a:t>3 numbers </a:t>
            </a:r>
            <a:r>
              <a:rPr lang="en-US" sz="2200" dirty="0">
                <a:latin typeface="Times New Roman" panose="02020603050405020304" pitchFamily="18" charset="0"/>
                <a:ea typeface="Times New Roman" panose="02020603050405020304" pitchFamily="18" charset="0"/>
              </a:rPr>
              <a:t>(37%, 25% &amp; 6%)</a:t>
            </a:r>
          </a:p>
          <a:p>
            <a:pPr marL="0" indent="0">
              <a:lnSpc>
                <a:spcPct val="100000"/>
              </a:lnSpc>
              <a:spcBef>
                <a:spcPts val="0"/>
              </a:spcBef>
              <a:buFont typeface="Arial" panose="020B0604020202020204" pitchFamily="34" charset="0"/>
              <a:buNone/>
            </a:pPr>
            <a:r>
              <a:rPr lang="en-US" sz="2200" dirty="0">
                <a:latin typeface="Times New Roman" panose="02020603050405020304" pitchFamily="18" charset="0"/>
                <a:ea typeface="Times New Roman" panose="02020603050405020304" pitchFamily="18" charset="0"/>
              </a:rPr>
              <a:t>Try </a:t>
            </a:r>
            <a:r>
              <a:rPr lang="en-US" sz="2200" b="1" dirty="0">
                <a:solidFill>
                  <a:srgbClr val="FF0000"/>
                </a:solidFill>
                <a:latin typeface="Times New Roman" panose="02020603050405020304" pitchFamily="18" charset="0"/>
                <a:ea typeface="Times New Roman" panose="02020603050405020304" pitchFamily="18" charset="0"/>
              </a:rPr>
              <a:t>not</a:t>
            </a:r>
            <a:r>
              <a:rPr lang="en-US" sz="2200" dirty="0">
                <a:latin typeface="Times New Roman" panose="02020603050405020304" pitchFamily="18" charset="0"/>
                <a:ea typeface="Times New Roman" panose="02020603050405020304" pitchFamily="18" charset="0"/>
              </a:rPr>
              <a:t> to use the same options </a:t>
            </a:r>
            <a:r>
              <a:rPr lang="en-US" sz="2200" b="1" dirty="0">
                <a:solidFill>
                  <a:srgbClr val="FF0000"/>
                </a:solidFill>
                <a:latin typeface="Times New Roman" panose="02020603050405020304" pitchFamily="18" charset="0"/>
                <a:ea typeface="Times New Roman" panose="02020603050405020304" pitchFamily="18" charset="0"/>
              </a:rPr>
              <a:t>repeatedly (</a:t>
            </a:r>
            <a:r>
              <a:rPr lang="en-US" sz="2200" dirty="0">
                <a:latin typeface="Times New Roman" panose="02020603050405020304" pitchFamily="18" charset="0"/>
                <a:ea typeface="Times New Roman" panose="02020603050405020304" pitchFamily="18" charset="0"/>
              </a:rPr>
              <a:t>for example</a:t>
            </a:r>
            <a:r>
              <a:rPr lang="ru-RU" sz="2200" b="1" dirty="0">
                <a:latin typeface="Times New Roman" panose="02020603050405020304" pitchFamily="18" charset="0"/>
                <a:ea typeface="Times New Roman" panose="02020603050405020304" pitchFamily="18" charset="0"/>
              </a:rPr>
              <a:t>, 3</a:t>
            </a:r>
            <a:r>
              <a:rPr lang="en-US" sz="2200" b="1" dirty="0">
                <a:latin typeface="Times New Roman" panose="02020603050405020304" pitchFamily="18" charset="0"/>
                <a:ea typeface="Times New Roman" panose="02020603050405020304" pitchFamily="18" charset="0"/>
              </a:rPr>
              <a:t>7%</a:t>
            </a:r>
            <a:r>
              <a:rPr lang="ru-RU" sz="2200" b="1" dirty="0">
                <a:latin typeface="Times New Roman" panose="02020603050405020304" pitchFamily="18" charset="0"/>
                <a:ea typeface="Times New Roman" panose="02020603050405020304" pitchFamily="18" charset="0"/>
              </a:rPr>
              <a:t> </a:t>
            </a:r>
            <a:r>
              <a:rPr lang="en-US" sz="2200" dirty="0">
                <a:latin typeface="Times New Roman" panose="02020603050405020304" pitchFamily="18" charset="0"/>
                <a:ea typeface="Times New Roman" panose="02020603050405020304" pitchFamily="18" charset="0"/>
              </a:rPr>
              <a:t>both in para. </a:t>
            </a:r>
            <a:r>
              <a:rPr lang="ru-RU" sz="2200" dirty="0">
                <a:latin typeface="Times New Roman" panose="02020603050405020304" pitchFamily="18" charset="0"/>
                <a:ea typeface="Times New Roman" panose="02020603050405020304" pitchFamily="18" charset="0"/>
              </a:rPr>
              <a:t>2</a:t>
            </a:r>
            <a:r>
              <a:rPr lang="en-US" sz="2200" dirty="0">
                <a:latin typeface="Times New Roman" panose="02020603050405020304" pitchFamily="18" charset="0"/>
                <a:ea typeface="Times New Roman" panose="02020603050405020304" pitchFamily="18" charset="0"/>
              </a:rPr>
              <a:t> and para. </a:t>
            </a:r>
            <a:r>
              <a:rPr lang="ru-RU" sz="2200" dirty="0">
                <a:latin typeface="Times New Roman" panose="02020603050405020304" pitchFamily="18" charset="0"/>
                <a:ea typeface="Times New Roman" panose="02020603050405020304" pitchFamily="18" charset="0"/>
              </a:rPr>
              <a:t>3</a:t>
            </a:r>
            <a:r>
              <a:rPr lang="en-US" sz="2200" dirty="0">
                <a:latin typeface="Times New Roman" panose="02020603050405020304" pitchFamily="18" charset="0"/>
                <a:ea typeface="Times New Roman" panose="02020603050405020304" pitchFamily="18" charset="0"/>
              </a:rPr>
              <a:t>).</a:t>
            </a:r>
            <a:endParaRPr lang="ru-RU" sz="22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8817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circle(in)">
                                      <p:cBhvr>
                                        <p:cTn id="15" dur="2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16932"/>
            <a:ext cx="10515600" cy="373398"/>
          </a:xfrm>
        </p:spPr>
        <p:txBody>
          <a:bodyPr>
            <a:noAutofit/>
          </a:bodyPr>
          <a:lstStyle/>
          <a:p>
            <a:r>
              <a:rPr lang="ru-RU" b="1" dirty="0">
                <a:latin typeface="Times New Roman" panose="02020603050405020304" pitchFamily="18" charset="0"/>
                <a:ea typeface="Times New Roman" panose="02020603050405020304" pitchFamily="18" charset="0"/>
              </a:rPr>
              <a:t>№ </a:t>
            </a:r>
            <a:r>
              <a:rPr lang="en-US" b="1" dirty="0">
                <a:latin typeface="Times New Roman" panose="02020603050405020304" pitchFamily="18" charset="0"/>
                <a:ea typeface="Times New Roman" panose="02020603050405020304" pitchFamily="18" charset="0"/>
              </a:rPr>
              <a:t>38. Use appropriate lexis</a:t>
            </a:r>
            <a:endParaRPr lang="ru-RU" b="1" dirty="0"/>
          </a:p>
        </p:txBody>
      </p:sp>
      <p:sp>
        <p:nvSpPr>
          <p:cNvPr id="3" name="Объект 2"/>
          <p:cNvSpPr>
            <a:spLocks noGrp="1"/>
          </p:cNvSpPr>
          <p:nvPr>
            <p:ph idx="1"/>
          </p:nvPr>
        </p:nvSpPr>
        <p:spPr>
          <a:xfrm>
            <a:off x="619626" y="2705781"/>
            <a:ext cx="11572374" cy="4035287"/>
          </a:xfrm>
        </p:spPr>
        <p:txBody>
          <a:bodyPr>
            <a:normAutofit lnSpcReduction="10000"/>
          </a:bodyPr>
          <a:lstStyle/>
          <a:p>
            <a:pPr marL="0" indent="0" algn="just">
              <a:spcAft>
                <a:spcPts val="0"/>
              </a:spcAft>
              <a:buNone/>
            </a:pPr>
            <a:r>
              <a:rPr lang="en-US" sz="2200" b="1" dirty="0">
                <a:latin typeface="Times New Roman" panose="02020603050405020304" pitchFamily="18" charset="0"/>
                <a:ea typeface="Times New Roman" panose="02020603050405020304" pitchFamily="18" charset="0"/>
              </a:rPr>
              <a:t>to learn about the past </a:t>
            </a:r>
            <a:r>
              <a:rPr lang="en-US" sz="2200" b="1" dirty="0">
                <a:solidFill>
                  <a:schemeClr val="accent5">
                    <a:lumMod val="75000"/>
                  </a:schemeClr>
                </a:solidFill>
                <a:latin typeface="Times New Roman" panose="02020603050405020304" pitchFamily="18" charset="0"/>
                <a:ea typeface="Times New Roman" panose="02020603050405020304" pitchFamily="18" charset="0"/>
              </a:rPr>
              <a:t>(37%)</a:t>
            </a:r>
          </a:p>
          <a:p>
            <a:pPr marL="0" indent="0" algn="just">
              <a:spcAft>
                <a:spcPts val="0"/>
              </a:spcAft>
              <a:buNone/>
            </a:pPr>
            <a:r>
              <a:rPr lang="en-US" sz="2200" dirty="0">
                <a:solidFill>
                  <a:schemeClr val="accent1">
                    <a:lumMod val="50000"/>
                  </a:schemeClr>
                </a:solidFill>
                <a:latin typeface="Times New Roman" panose="02020603050405020304" pitchFamily="18" charset="0"/>
                <a:ea typeface="Times New Roman" panose="02020603050405020304" pitchFamily="18" charset="0"/>
              </a:rPr>
              <a:t>This </a:t>
            </a:r>
            <a:r>
              <a:rPr lang="en-US" sz="2200" b="1" dirty="0">
                <a:solidFill>
                  <a:schemeClr val="accent5">
                    <a:lumMod val="50000"/>
                  </a:schemeClr>
                </a:solidFill>
                <a:latin typeface="Times New Roman" panose="02020603050405020304" pitchFamily="18" charset="0"/>
                <a:ea typeface="Times New Roman" panose="02020603050405020304" pitchFamily="18" charset="0"/>
              </a:rPr>
              <a:t>option / variant </a:t>
            </a:r>
            <a:r>
              <a:rPr lang="en-US" sz="2200" dirty="0">
                <a:solidFill>
                  <a:schemeClr val="accent1">
                    <a:lumMod val="50000"/>
                  </a:schemeClr>
                </a:solidFill>
                <a:latin typeface="Times New Roman" panose="02020603050405020304" pitchFamily="18" charset="0"/>
                <a:ea typeface="Times New Roman" panose="02020603050405020304" pitchFamily="18" charset="0"/>
              </a:rPr>
              <a:t>is chosen by 37% </a:t>
            </a:r>
            <a:r>
              <a:rPr lang="en-US" sz="2200" b="1" dirty="0">
                <a:solidFill>
                  <a:schemeClr val="accent4">
                    <a:lumMod val="75000"/>
                  </a:schemeClr>
                </a:solidFill>
                <a:latin typeface="Times New Roman" panose="02020603050405020304" pitchFamily="18" charset="0"/>
                <a:ea typeface="Times New Roman" panose="02020603050405020304" pitchFamily="18" charset="0"/>
              </a:rPr>
              <a:t>of the respondents</a:t>
            </a:r>
            <a:r>
              <a:rPr lang="ru-RU" sz="2000" dirty="0">
                <a:solidFill>
                  <a:srgbClr val="FF0000"/>
                </a:solidFill>
                <a:latin typeface="Times New Roman" panose="02020603050405020304" pitchFamily="18" charset="0"/>
              </a:rPr>
              <a:t>*</a:t>
            </a:r>
            <a:r>
              <a:rPr lang="en-US" sz="2200" dirty="0">
                <a:solidFill>
                  <a:schemeClr val="accent1">
                    <a:lumMod val="50000"/>
                  </a:schemeClr>
                </a:solidFill>
                <a:latin typeface="Times New Roman" panose="02020603050405020304" pitchFamily="18" charset="0"/>
                <a:ea typeface="Times New Roman" panose="02020603050405020304" pitchFamily="18" charset="0"/>
              </a:rPr>
              <a:t> – </a:t>
            </a:r>
          </a:p>
          <a:p>
            <a:pPr marL="0" indent="0" algn="just">
              <a:spcAft>
                <a:spcPts val="0"/>
              </a:spcAft>
              <a:buNone/>
            </a:pPr>
            <a:r>
              <a:rPr lang="en-US" sz="2200" dirty="0">
                <a:solidFill>
                  <a:schemeClr val="accent1">
                    <a:lumMod val="50000"/>
                  </a:schemeClr>
                </a:solidFill>
                <a:latin typeface="Times New Roman" panose="02020603050405020304" pitchFamily="18" charset="0"/>
                <a:ea typeface="Times New Roman" panose="02020603050405020304" pitchFamily="18" charset="0"/>
              </a:rPr>
              <a:t>This </a:t>
            </a:r>
            <a:r>
              <a:rPr lang="en-US" sz="2200" b="1" dirty="0">
                <a:solidFill>
                  <a:schemeClr val="accent1">
                    <a:lumMod val="50000"/>
                  </a:schemeClr>
                </a:solidFill>
                <a:latin typeface="Times New Roman" panose="02020603050405020304" pitchFamily="18" charset="0"/>
                <a:ea typeface="Times New Roman" panose="02020603050405020304" pitchFamily="18" charset="0"/>
              </a:rPr>
              <a:t>choice / preference </a:t>
            </a:r>
            <a:r>
              <a:rPr lang="en-US" sz="2200" dirty="0">
                <a:solidFill>
                  <a:schemeClr val="accent1">
                    <a:lumMod val="50000"/>
                  </a:schemeClr>
                </a:solidFill>
                <a:latin typeface="Times New Roman" panose="02020603050405020304" pitchFamily="18" charset="0"/>
                <a:ea typeface="Times New Roman" panose="02020603050405020304" pitchFamily="18" charset="0"/>
              </a:rPr>
              <a:t>is made by 25% </a:t>
            </a:r>
            <a:r>
              <a:rPr lang="en-US" sz="2200" b="1" dirty="0">
                <a:solidFill>
                  <a:schemeClr val="accent4">
                    <a:lumMod val="75000"/>
                  </a:schemeClr>
                </a:solidFill>
                <a:latin typeface="Times New Roman" panose="02020603050405020304" pitchFamily="18" charset="0"/>
                <a:ea typeface="Times New Roman" panose="02020603050405020304" pitchFamily="18" charset="0"/>
              </a:rPr>
              <a:t>of the surveyed</a:t>
            </a:r>
            <a:r>
              <a:rPr lang="ru-RU" sz="2000" dirty="0">
                <a:solidFill>
                  <a:srgbClr val="FF0000"/>
                </a:solidFill>
                <a:latin typeface="Times New Roman" panose="02020603050405020304" pitchFamily="18" charset="0"/>
              </a:rPr>
              <a:t>*</a:t>
            </a:r>
            <a:r>
              <a:rPr lang="en-US" sz="2200" b="1" dirty="0">
                <a:solidFill>
                  <a:schemeClr val="accent4">
                    <a:lumMod val="75000"/>
                  </a:schemeClr>
                </a:solidFill>
                <a:latin typeface="Times New Roman" panose="02020603050405020304" pitchFamily="18" charset="0"/>
                <a:ea typeface="Times New Roman" panose="02020603050405020304" pitchFamily="18" charset="0"/>
              </a:rPr>
              <a:t> </a:t>
            </a:r>
            <a:r>
              <a:rPr lang="en-US" sz="2200" dirty="0">
                <a:solidFill>
                  <a:schemeClr val="accent1">
                    <a:lumMod val="50000"/>
                  </a:schemeClr>
                </a:solidFill>
                <a:latin typeface="Times New Roman" panose="02020603050405020304" pitchFamily="18" charset="0"/>
                <a:ea typeface="Times New Roman" panose="02020603050405020304" pitchFamily="18" charset="0"/>
              </a:rPr>
              <a:t>- </a:t>
            </a:r>
          </a:p>
          <a:p>
            <a:pPr marL="0" indent="0" algn="just">
              <a:spcAft>
                <a:spcPts val="0"/>
              </a:spcAft>
              <a:buNone/>
            </a:pPr>
            <a:r>
              <a:rPr lang="en-US" sz="2200" b="1" dirty="0">
                <a:solidFill>
                  <a:schemeClr val="accent5">
                    <a:lumMod val="50000"/>
                  </a:schemeClr>
                </a:solidFill>
                <a:latin typeface="Times New Roman" panose="02020603050405020304" pitchFamily="18" charset="0"/>
                <a:ea typeface="Times New Roman" panose="02020603050405020304" pitchFamily="18" charset="0"/>
              </a:rPr>
              <a:t>To prefer/ (choose) the alternative - category – </a:t>
            </a:r>
            <a:r>
              <a:rPr lang="en-US" sz="2200" dirty="0">
                <a:solidFill>
                  <a:schemeClr val="accent1">
                    <a:lumMod val="75000"/>
                  </a:schemeClr>
                </a:solidFill>
                <a:latin typeface="Times New Roman" panose="02020603050405020304" pitchFamily="18" charset="0"/>
                <a:ea typeface="Times New Roman" panose="02020603050405020304" pitchFamily="18" charset="0"/>
              </a:rPr>
              <a:t>indicator </a:t>
            </a:r>
            <a:r>
              <a:rPr lang="en-US" sz="2200" b="1" dirty="0">
                <a:solidFill>
                  <a:schemeClr val="accent1">
                    <a:lumMod val="75000"/>
                  </a:schemeClr>
                </a:solidFill>
                <a:latin typeface="Times New Roman" panose="02020603050405020304" pitchFamily="18" charset="0"/>
                <a:ea typeface="Times New Roman" panose="02020603050405020304" pitchFamily="18" charset="0"/>
              </a:rPr>
              <a:t>(THE PASSIVE)</a:t>
            </a:r>
            <a:endParaRPr lang="en-US" sz="2200" dirty="0">
              <a:solidFill>
                <a:schemeClr val="accent1">
                  <a:lumMod val="75000"/>
                </a:schemeClr>
              </a:solidFill>
              <a:latin typeface="Times New Roman" panose="02020603050405020304" pitchFamily="18" charset="0"/>
              <a:ea typeface="Times New Roman" panose="02020603050405020304" pitchFamily="18" charset="0"/>
            </a:endParaRPr>
          </a:p>
          <a:p>
            <a:pPr marL="0" indent="0">
              <a:buNone/>
            </a:pPr>
            <a:r>
              <a:rPr lang="en-US" sz="2200" b="1" dirty="0">
                <a:latin typeface="Times New Roman" panose="02020603050405020304" pitchFamily="18" charset="0"/>
                <a:ea typeface="Times New Roman" panose="02020603050405020304" pitchFamily="18" charset="0"/>
              </a:rPr>
              <a:t>37%</a:t>
            </a:r>
          </a:p>
          <a:p>
            <a:pPr marL="0" indent="0">
              <a:buNone/>
            </a:pPr>
            <a:r>
              <a:rPr lang="en-US" sz="2200" b="1" dirty="0">
                <a:solidFill>
                  <a:schemeClr val="accent1">
                    <a:lumMod val="50000"/>
                  </a:schemeClr>
                </a:solidFill>
                <a:latin typeface="Times New Roman" panose="02020603050405020304" pitchFamily="18" charset="0"/>
                <a:ea typeface="Times New Roman" panose="02020603050405020304" pitchFamily="18" charset="0"/>
              </a:rPr>
              <a:t>Facts</a:t>
            </a:r>
            <a:r>
              <a:rPr lang="en-US" sz="2200" dirty="0">
                <a:solidFill>
                  <a:schemeClr val="accent1">
                    <a:lumMod val="50000"/>
                  </a:schemeClr>
                </a:solidFill>
                <a:latin typeface="Times New Roman" panose="02020603050405020304" pitchFamily="18" charset="0"/>
                <a:ea typeface="Times New Roman" panose="02020603050405020304" pitchFamily="18" charset="0"/>
              </a:rPr>
              <a:t>:</a:t>
            </a:r>
            <a:r>
              <a:rPr lang="ru-RU" sz="2200" dirty="0">
                <a:solidFill>
                  <a:schemeClr val="accent1">
                    <a:lumMod val="50000"/>
                  </a:schemeClr>
                </a:solidFill>
                <a:latin typeface="Times New Roman" panose="02020603050405020304" pitchFamily="18" charset="0"/>
                <a:ea typeface="Times New Roman" panose="02020603050405020304" pitchFamily="18" charset="0"/>
              </a:rPr>
              <a:t> </a:t>
            </a:r>
            <a:r>
              <a:rPr lang="en-US" sz="2200" dirty="0">
                <a:solidFill>
                  <a:schemeClr val="accent1">
                    <a:lumMod val="50000"/>
                  </a:schemeClr>
                </a:solidFill>
                <a:latin typeface="Times New Roman" panose="02020603050405020304" pitchFamily="18" charset="0"/>
                <a:ea typeface="Times New Roman" panose="02020603050405020304" pitchFamily="18" charset="0"/>
              </a:rPr>
              <a:t>numbers /</a:t>
            </a:r>
            <a:r>
              <a:rPr lang="ru-RU" sz="2200" dirty="0">
                <a:solidFill>
                  <a:schemeClr val="accent1">
                    <a:lumMod val="50000"/>
                  </a:schemeClr>
                </a:solidFill>
                <a:latin typeface="Times New Roman" panose="02020603050405020304" pitchFamily="18" charset="0"/>
                <a:ea typeface="Times New Roman" panose="02020603050405020304" pitchFamily="18" charset="0"/>
              </a:rPr>
              <a:t> </a:t>
            </a:r>
            <a:r>
              <a:rPr lang="en-US" sz="2200" dirty="0">
                <a:solidFill>
                  <a:schemeClr val="accent1">
                    <a:lumMod val="50000"/>
                  </a:schemeClr>
                </a:solidFill>
                <a:latin typeface="Times New Roman" panose="02020603050405020304" pitchFamily="18" charset="0"/>
                <a:ea typeface="Times New Roman" panose="02020603050405020304" pitchFamily="18" charset="0"/>
              </a:rPr>
              <a:t>figures / </a:t>
            </a:r>
            <a:endParaRPr lang="en-US" sz="2200" b="1" dirty="0">
              <a:latin typeface="Times New Roman" panose="02020603050405020304" pitchFamily="18" charset="0"/>
            </a:endParaRPr>
          </a:p>
          <a:p>
            <a:pPr marL="0" indent="0">
              <a:buNone/>
            </a:pPr>
            <a:r>
              <a:rPr lang="en-US" sz="2200" dirty="0">
                <a:solidFill>
                  <a:schemeClr val="accent1">
                    <a:lumMod val="50000"/>
                  </a:schemeClr>
                </a:solidFill>
                <a:latin typeface="Times New Roman" panose="02020603050405020304" pitchFamily="18" charset="0"/>
                <a:ea typeface="Times New Roman" panose="02020603050405020304" pitchFamily="18" charset="0"/>
              </a:rPr>
              <a:t>The number(-s) of [C] = The quantity(-</a:t>
            </a:r>
            <a:r>
              <a:rPr lang="en-US" sz="2200" dirty="0" err="1">
                <a:solidFill>
                  <a:schemeClr val="accent1">
                    <a:lumMod val="50000"/>
                  </a:schemeClr>
                </a:solidFill>
                <a:latin typeface="Times New Roman" panose="02020603050405020304" pitchFamily="18" charset="0"/>
                <a:ea typeface="Times New Roman" panose="02020603050405020304" pitchFamily="18" charset="0"/>
              </a:rPr>
              <a:t>ies</a:t>
            </a:r>
            <a:r>
              <a:rPr lang="en-US" sz="2200" dirty="0">
                <a:solidFill>
                  <a:schemeClr val="accent1">
                    <a:lumMod val="50000"/>
                  </a:schemeClr>
                </a:solidFill>
                <a:latin typeface="Times New Roman" panose="02020603050405020304" pitchFamily="18" charset="0"/>
                <a:ea typeface="Times New Roman" panose="02020603050405020304" pitchFamily="18" charset="0"/>
              </a:rPr>
              <a:t>) of [C] = The amount of [U];</a:t>
            </a:r>
            <a:endParaRPr lang="en-US" sz="2200" b="1" dirty="0">
              <a:latin typeface="Times New Roman" panose="02020603050405020304" pitchFamily="18" charset="0"/>
            </a:endParaRPr>
          </a:p>
          <a:p>
            <a:pPr marL="0" indent="0">
              <a:buNone/>
            </a:pPr>
            <a:r>
              <a:rPr lang="en-US" sz="2200" b="1" dirty="0">
                <a:latin typeface="Times New Roman" panose="02020603050405020304" pitchFamily="18" charset="0"/>
              </a:rPr>
              <a:t>Singular and Plural – </a:t>
            </a:r>
            <a:r>
              <a:rPr lang="ru-RU" sz="2200" b="1" dirty="0">
                <a:latin typeface="Times New Roman" panose="02020603050405020304" pitchFamily="18" charset="0"/>
              </a:rPr>
              <a:t>ед. и </a:t>
            </a:r>
            <a:r>
              <a:rPr lang="ru-RU" sz="2200" b="1" dirty="0" err="1">
                <a:latin typeface="Times New Roman" panose="02020603050405020304" pitchFamily="18" charset="0"/>
              </a:rPr>
              <a:t>мн</a:t>
            </a:r>
            <a:r>
              <a:rPr lang="ru-RU" sz="2200" b="1" dirty="0">
                <a:latin typeface="Times New Roman" panose="02020603050405020304" pitchFamily="18" charset="0"/>
              </a:rPr>
              <a:t> число</a:t>
            </a:r>
            <a:r>
              <a:rPr lang="en-US" sz="2200" b="1" dirty="0">
                <a:latin typeface="Times New Roman" panose="02020603050405020304" pitchFamily="18" charset="0"/>
              </a:rPr>
              <a:t> (Keep in mind the Subject-The Predicate agreement)</a:t>
            </a:r>
          </a:p>
          <a:p>
            <a:pPr marL="0" indent="0">
              <a:buNone/>
            </a:pPr>
            <a:r>
              <a:rPr lang="en-US" sz="2200" dirty="0">
                <a:solidFill>
                  <a:schemeClr val="accent1">
                    <a:lumMod val="50000"/>
                  </a:schemeClr>
                </a:solidFill>
                <a:latin typeface="Times New Roman" panose="02020603050405020304" pitchFamily="18" charset="0"/>
                <a:ea typeface="Times New Roman" panose="02020603050405020304" pitchFamily="18" charset="0"/>
              </a:rPr>
              <a:t>data / statistics </a:t>
            </a:r>
            <a:r>
              <a:rPr lang="en-US" sz="2200" b="1" dirty="0">
                <a:solidFill>
                  <a:schemeClr val="accent1">
                    <a:lumMod val="50000"/>
                  </a:schemeClr>
                </a:solidFill>
                <a:latin typeface="Times New Roman" panose="02020603050405020304" pitchFamily="18" charset="0"/>
                <a:ea typeface="Times New Roman" panose="02020603050405020304" pitchFamily="18" charset="0"/>
              </a:rPr>
              <a:t>are (these / those </a:t>
            </a:r>
            <a:r>
              <a:rPr lang="en-US" sz="2200" dirty="0">
                <a:solidFill>
                  <a:schemeClr val="accent1">
                    <a:lumMod val="50000"/>
                  </a:schemeClr>
                </a:solidFill>
                <a:latin typeface="Times New Roman" panose="02020603050405020304" pitchFamily="18" charset="0"/>
                <a:ea typeface="Times New Roman" panose="02020603050405020304" pitchFamily="18" charset="0"/>
              </a:rPr>
              <a:t>data / statistics</a:t>
            </a:r>
            <a:r>
              <a:rPr lang="en-US" sz="2200" b="1" dirty="0">
                <a:solidFill>
                  <a:schemeClr val="accent1">
                    <a:lumMod val="50000"/>
                  </a:schemeClr>
                </a:solidFill>
                <a:latin typeface="Times New Roman" panose="02020603050405020304" pitchFamily="18" charset="0"/>
                <a:ea typeface="Times New Roman" panose="02020603050405020304" pitchFamily="18" charset="0"/>
              </a:rPr>
              <a:t>)</a:t>
            </a:r>
            <a:endParaRPr lang="ru-RU" sz="2200" b="1" dirty="0">
              <a:solidFill>
                <a:schemeClr val="accent1">
                  <a:lumMod val="50000"/>
                </a:schemeClr>
              </a:solidFill>
              <a:latin typeface="Times New Roman" panose="02020603050405020304" pitchFamily="18" charset="0"/>
              <a:ea typeface="Times New Roman" panose="02020603050405020304" pitchFamily="18" charset="0"/>
            </a:endParaRPr>
          </a:p>
          <a:p>
            <a:pPr marL="0" indent="0">
              <a:buNone/>
            </a:pPr>
            <a:r>
              <a:rPr lang="en-US" sz="2200" dirty="0">
                <a:solidFill>
                  <a:schemeClr val="accent1">
                    <a:lumMod val="50000"/>
                  </a:schemeClr>
                </a:solidFill>
                <a:latin typeface="Times New Roman" panose="02020603050405020304" pitchFamily="18" charset="0"/>
                <a:ea typeface="Times New Roman" panose="02020603050405020304" pitchFamily="18" charset="0"/>
              </a:rPr>
              <a:t>(statistical) information </a:t>
            </a:r>
            <a:r>
              <a:rPr lang="en-US" sz="2200" b="1" dirty="0">
                <a:solidFill>
                  <a:schemeClr val="accent1">
                    <a:lumMod val="50000"/>
                  </a:schemeClr>
                </a:solidFill>
                <a:latin typeface="Times New Roman" panose="02020603050405020304" pitchFamily="18" charset="0"/>
                <a:ea typeface="Times New Roman" panose="02020603050405020304" pitchFamily="18" charset="0"/>
              </a:rPr>
              <a:t>is (this / that </a:t>
            </a:r>
            <a:r>
              <a:rPr lang="en-US" sz="2200" dirty="0">
                <a:solidFill>
                  <a:schemeClr val="accent1">
                    <a:lumMod val="50000"/>
                  </a:schemeClr>
                </a:solidFill>
                <a:latin typeface="Times New Roman" panose="02020603050405020304" pitchFamily="18" charset="0"/>
                <a:ea typeface="Times New Roman" panose="02020603050405020304" pitchFamily="18" charset="0"/>
              </a:rPr>
              <a:t>information)</a:t>
            </a:r>
            <a:endParaRPr lang="ru-RU" sz="2200" dirty="0"/>
          </a:p>
        </p:txBody>
      </p:sp>
      <p:graphicFrame>
        <p:nvGraphicFramePr>
          <p:cNvPr id="4" name="Диаграмма 3">
            <a:extLst>
              <a:ext uri="{FF2B5EF4-FFF2-40B4-BE49-F238E27FC236}">
                <a16:creationId xmlns:a16="http://schemas.microsoft.com/office/drawing/2014/main" id="{903597DF-21CE-553C-67C3-23875F8DBA66}"/>
              </a:ext>
            </a:extLst>
          </p:cNvPr>
          <p:cNvGraphicFramePr/>
          <p:nvPr>
            <p:extLst>
              <p:ext uri="{D42A27DB-BD31-4B8C-83A1-F6EECF244321}">
                <p14:modId xmlns:p14="http://schemas.microsoft.com/office/powerpoint/2010/main" val="1769946926"/>
              </p:ext>
            </p:extLst>
          </p:nvPr>
        </p:nvGraphicFramePr>
        <p:xfrm>
          <a:off x="619626" y="556658"/>
          <a:ext cx="10909947" cy="214912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60230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7606" y="0"/>
            <a:ext cx="10772775" cy="861134"/>
          </a:xfrm>
        </p:spPr>
        <p:txBody>
          <a:bodyPr/>
          <a:lstStyle/>
          <a:p>
            <a:r>
              <a:rPr lang="ru-RU" b="1" dirty="0">
                <a:solidFill>
                  <a:schemeClr val="accent1">
                    <a:lumMod val="75000"/>
                  </a:schemeClr>
                </a:solidFill>
                <a:latin typeface="Bodoni MT Black" panose="02070A03080606020203" pitchFamily="18" charset="0"/>
              </a:rPr>
              <a:t>38 </a:t>
            </a:r>
            <a:r>
              <a:rPr lang="en-US" b="1" dirty="0">
                <a:solidFill>
                  <a:schemeClr val="accent1">
                    <a:lumMod val="75000"/>
                  </a:schemeClr>
                </a:solidFill>
                <a:latin typeface="Bodoni MT Black" panose="02070A03080606020203" pitchFamily="18" charset="0"/>
              </a:rPr>
              <a:t>Introduction (</a:t>
            </a:r>
            <a:r>
              <a:rPr lang="ru-RU" b="1" dirty="0">
                <a:solidFill>
                  <a:schemeClr val="accent1">
                    <a:lumMod val="75000"/>
                  </a:schemeClr>
                </a:solidFill>
                <a:latin typeface="Bodoni MT Black" panose="02070A03080606020203" pitchFamily="18" charset="0"/>
              </a:rPr>
              <a:t>Стандартное)</a:t>
            </a:r>
            <a:endParaRPr lang="ru-RU" dirty="0"/>
          </a:p>
        </p:txBody>
      </p:sp>
      <p:sp>
        <p:nvSpPr>
          <p:cNvPr id="3" name="Объект 2"/>
          <p:cNvSpPr>
            <a:spLocks noGrp="1"/>
          </p:cNvSpPr>
          <p:nvPr>
            <p:ph idx="1"/>
          </p:nvPr>
        </p:nvSpPr>
        <p:spPr>
          <a:xfrm>
            <a:off x="606096" y="716077"/>
            <a:ext cx="10753725" cy="5828424"/>
          </a:xfrm>
        </p:spPr>
        <p:txBody>
          <a:bodyPr>
            <a:normAutofit fontScale="92500" lnSpcReduction="20000"/>
          </a:bodyPr>
          <a:lstStyle/>
          <a:p>
            <a:pPr marL="0" indent="0">
              <a:lnSpc>
                <a:spcPct val="107000"/>
              </a:lnSpc>
              <a:spcBef>
                <a:spcPts val="200"/>
              </a:spcBef>
              <a:spcAft>
                <a:spcPts val="0"/>
              </a:spcAft>
              <a:buNone/>
            </a:pPr>
            <a:r>
              <a:rPr lang="en-US" sz="2600" i="1" dirty="0">
                <a:latin typeface="Times New Roman" panose="02020603050405020304" pitchFamily="18" charset="0"/>
                <a:ea typeface="Times New Roman" panose="02020603050405020304" pitchFamily="18" charset="0"/>
                <a:cs typeface="Times New Roman" panose="02020603050405020304" pitchFamily="18" charset="0"/>
              </a:rPr>
              <a:t>It is a well / widely known fact that _______ is </a:t>
            </a:r>
            <a:r>
              <a:rPr lang="en-US" sz="2600" i="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an </a:t>
            </a:r>
            <a:r>
              <a:rPr lang="en-US" sz="2600" i="1" dirty="0">
                <a:latin typeface="Times New Roman" panose="02020603050405020304" pitchFamily="18" charset="0"/>
                <a:ea typeface="Times New Roman" panose="02020603050405020304" pitchFamily="18" charset="0"/>
                <a:cs typeface="Times New Roman" panose="02020603050405020304" pitchFamily="18" charset="0"/>
              </a:rPr>
              <a:t>essential/integral part of people's lives. </a:t>
            </a:r>
            <a:r>
              <a:rPr lang="en-US" sz="2600" b="1" i="1" dirty="0">
                <a:solidFill>
                  <a:srgbClr val="7030A0"/>
                </a:solidFill>
                <a:latin typeface="Times New Roman" panose="02020603050405020304" pitchFamily="18" charset="0"/>
                <a:ea typeface="Times New Roman" panose="02020603050405020304" pitchFamily="18" charset="0"/>
                <a:cs typeface="Times New Roman" panose="02020603050405020304" pitchFamily="18" charset="0"/>
              </a:rPr>
              <a:t>I am working on</a:t>
            </a:r>
            <a:r>
              <a:rPr lang="en-US" sz="2600" i="1" dirty="0">
                <a:solidFill>
                  <a:srgbClr val="7030A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600" i="1" dirty="0">
                <a:latin typeface="Times New Roman" panose="02020603050405020304" pitchFamily="18" charset="0"/>
                <a:ea typeface="Times New Roman" panose="02020603050405020304" pitchFamily="18" charset="0"/>
                <a:cs typeface="Times New Roman" panose="02020603050405020304" pitchFamily="18" charset="0"/>
              </a:rPr>
              <a:t>the PROJECT “</a:t>
            </a:r>
            <a:r>
              <a:rPr lang="en-US" sz="2600" b="1" i="1" dirty="0">
                <a:solidFill>
                  <a:srgbClr val="7030A0"/>
                </a:solidFill>
                <a:latin typeface="Times New Roman" panose="02020603050405020304" pitchFamily="18" charset="0"/>
                <a:ea typeface="Times New Roman" panose="02020603050405020304" pitchFamily="18" charset="0"/>
                <a:cs typeface="Times New Roman" panose="02020603050405020304" pitchFamily="18" charset="0"/>
              </a:rPr>
              <a:t>on</a:t>
            </a:r>
            <a:r>
              <a:rPr lang="en-US" sz="2600" i="1" dirty="0">
                <a:solidFill>
                  <a:srgbClr val="7030A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600" i="1" dirty="0">
                <a:latin typeface="Times New Roman" panose="02020603050405020304" pitchFamily="18" charset="0"/>
                <a:ea typeface="Times New Roman" panose="02020603050405020304" pitchFamily="18" charset="0"/>
                <a:cs typeface="Times New Roman" panose="02020603050405020304" pitchFamily="18" charset="0"/>
              </a:rPr>
              <a:t>__</a:t>
            </a:r>
            <a:r>
              <a:rPr lang="en-US" sz="2600" b="1" i="1" dirty="0">
                <a:latin typeface="Times New Roman" panose="02020603050405020304" pitchFamily="18" charset="0"/>
                <a:ea typeface="Times New Roman" panose="02020603050405020304" pitchFamily="18" charset="0"/>
                <a:cs typeface="Times New Roman" panose="02020603050405020304" pitchFamily="18" charset="0"/>
              </a:rPr>
              <a:t>project title</a:t>
            </a:r>
            <a:r>
              <a:rPr lang="en-US" sz="2600" i="1" dirty="0">
                <a:latin typeface="Times New Roman" panose="02020603050405020304" pitchFamily="18" charset="0"/>
                <a:ea typeface="Times New Roman" panose="02020603050405020304" pitchFamily="18" charset="0"/>
                <a:cs typeface="Times New Roman" panose="02020603050405020304" pitchFamily="18" charset="0"/>
              </a:rPr>
              <a:t>__” </a:t>
            </a:r>
            <a:r>
              <a:rPr lang="en-US" sz="2600" b="1" i="1" dirty="0">
                <a:solidFill>
                  <a:srgbClr val="7030A0"/>
                </a:solidFill>
                <a:latin typeface="Times New Roman" panose="02020603050405020304" pitchFamily="18" charset="0"/>
                <a:ea typeface="Times New Roman" panose="02020603050405020304" pitchFamily="18" charset="0"/>
                <a:cs typeface="Times New Roman" panose="02020603050405020304" pitchFamily="18" charset="0"/>
              </a:rPr>
              <a:t>and I have found </a:t>
            </a:r>
            <a:r>
              <a:rPr lang="en-US" sz="2600" i="1" dirty="0">
                <a:latin typeface="Times New Roman" panose="02020603050405020304" pitchFamily="18" charset="0"/>
                <a:ea typeface="Times New Roman" panose="02020603050405020304" pitchFamily="18" charset="0"/>
                <a:cs typeface="Times New Roman" panose="02020603050405020304" pitchFamily="18" charset="0"/>
              </a:rPr>
              <a:t>some meaningful information for it. </a:t>
            </a:r>
            <a:r>
              <a:rPr lang="en-US" sz="2600" i="1" dirty="0">
                <a:solidFill>
                  <a:schemeClr val="accent1">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The data/statistics</a:t>
            </a:r>
            <a:r>
              <a:rPr lang="en-US" sz="2600" i="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/The results of the opinion polls </a:t>
            </a:r>
            <a:r>
              <a:rPr lang="en-US" sz="2600" i="1" dirty="0">
                <a:latin typeface="Times New Roman" panose="02020603050405020304" pitchFamily="18" charset="0"/>
                <a:ea typeface="Times New Roman" panose="02020603050405020304" pitchFamily="18" charset="0"/>
                <a:cs typeface="Times New Roman" panose="02020603050405020304" pitchFamily="18" charset="0"/>
              </a:rPr>
              <a:t>are presented in the form of </a:t>
            </a:r>
            <a:r>
              <a:rPr lang="en-US" sz="2600" b="1" i="1" dirty="0">
                <a:latin typeface="Times New Roman" panose="02020603050405020304" pitchFamily="18" charset="0"/>
                <a:ea typeface="Times New Roman" panose="02020603050405020304" pitchFamily="18" charset="0"/>
                <a:cs typeface="Times New Roman" panose="02020603050405020304" pitchFamily="18" charset="0"/>
              </a:rPr>
              <a:t>a table / a diagram / a (pie / bar) chart</a:t>
            </a:r>
            <a:r>
              <a:rPr lang="en-US" sz="26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ea typeface="Times New Roman" panose="02020603050405020304" pitchFamily="18" charset="0"/>
                <a:cs typeface="Times New Roman" panose="02020603050405020304" pitchFamily="18" charset="0"/>
              </a:rPr>
              <a:t>см</a:t>
            </a:r>
            <a:r>
              <a:rPr lang="en-US" sz="26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ea typeface="Times New Roman" panose="02020603050405020304" pitchFamily="18" charset="0"/>
                <a:cs typeface="Times New Roman" panose="02020603050405020304" pitchFamily="18" charset="0"/>
              </a:rPr>
              <a:t>слово</a:t>
            </a:r>
            <a:r>
              <a:rPr lang="en-US" sz="2600" dirty="0">
                <a:latin typeface="Times New Roman" panose="02020603050405020304" pitchFamily="18" charset="0"/>
                <a:ea typeface="Times New Roman" panose="02020603050405020304" pitchFamily="18" charset="0"/>
                <a:cs typeface="Times New Roman" panose="02020603050405020304" pitchFamily="18" charset="0"/>
              </a:rPr>
              <a:t> в </a:t>
            </a:r>
            <a:r>
              <a:rPr lang="en-US" sz="2600" dirty="0" err="1">
                <a:latin typeface="Times New Roman" panose="02020603050405020304" pitchFamily="18" charset="0"/>
                <a:ea typeface="Times New Roman" panose="02020603050405020304" pitchFamily="18" charset="0"/>
                <a:cs typeface="Times New Roman" panose="02020603050405020304" pitchFamily="18" charset="0"/>
              </a:rPr>
              <a:t>задании</a:t>
            </a:r>
            <a:r>
              <a:rPr lang="en-US" sz="2600" dirty="0">
                <a:latin typeface="Times New Roman" panose="02020603050405020304" pitchFamily="18" charset="0"/>
                <a:ea typeface="Times New Roman" panose="02020603050405020304" pitchFamily="18" charset="0"/>
                <a:cs typeface="Times New Roman" panose="02020603050405020304" pitchFamily="18" charset="0"/>
              </a:rPr>
              <a:t>). </a:t>
            </a:r>
            <a:endParaRPr lang="ru-RU" sz="26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Bef>
                <a:spcPts val="0"/>
              </a:spcBef>
              <a:buNone/>
            </a:pPr>
            <a:r>
              <a:rPr lang="ru-RU" sz="1800" dirty="0">
                <a:solidFill>
                  <a:srgbClr val="FF0000"/>
                </a:solidFill>
                <a:latin typeface="Calibri" panose="020F0502020204030204" pitchFamily="34" charset="0"/>
                <a:ea typeface="Calibri" panose="020F0502020204030204" pitchFamily="34" charset="0"/>
                <a:cs typeface="Times New Roman" panose="02020603050405020304" pitchFamily="18" charset="0"/>
              </a:rPr>
              <a:t>Или</a:t>
            </a:r>
          </a:p>
          <a:p>
            <a:pPr marL="0" indent="0" algn="just">
              <a:lnSpc>
                <a:spcPct val="107000"/>
              </a:lnSpc>
              <a:spcBef>
                <a:spcPts val="0"/>
              </a:spcBef>
              <a:buNone/>
            </a:pPr>
            <a:r>
              <a:rPr lang="en-US" dirty="0">
                <a:latin typeface="Times New Roman" panose="02020603050405020304" pitchFamily="18" charset="0"/>
                <a:ea typeface="Calibri" panose="020F0502020204030204" pitchFamily="34" charset="0"/>
                <a:cs typeface="Times New Roman" panose="02020603050405020304" pitchFamily="18" charset="0"/>
              </a:rPr>
              <a:t>It goes without saying, that </a:t>
            </a:r>
            <a:r>
              <a:rPr lang="en-US" sz="2000" dirty="0">
                <a:solidFill>
                  <a:srgbClr val="2F5496"/>
                </a:solidFill>
                <a:latin typeface="Times New Roman" panose="02020603050405020304" pitchFamily="18" charset="0"/>
                <a:ea typeface="Calibri" panose="020F0502020204030204" pitchFamily="34" charset="0"/>
                <a:cs typeface="Times New Roman" panose="02020603050405020304" pitchFamily="18" charset="0"/>
              </a:rPr>
              <a:t>learning foreign languages</a:t>
            </a:r>
            <a:r>
              <a:rPr lang="en-US" dirty="0">
                <a:solidFill>
                  <a:srgbClr val="2F5496"/>
                </a:solidFill>
                <a:latin typeface="Times New Roman" panose="02020603050405020304" pitchFamily="18" charset="0"/>
                <a:ea typeface="Calibri" panose="020F0502020204030204" pitchFamily="34"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is extremely important nowadays because of </a:t>
            </a:r>
            <a:r>
              <a:rPr lang="en-US" sz="2000" dirty="0">
                <a:solidFill>
                  <a:srgbClr val="2F5496"/>
                </a:solidFill>
                <a:latin typeface="Times New Roman" panose="02020603050405020304" pitchFamily="18" charset="0"/>
                <a:ea typeface="Calibri" panose="020F0502020204030204" pitchFamily="34" charset="0"/>
                <a:cs typeface="Times New Roman" panose="02020603050405020304" pitchFamily="18" charset="0"/>
              </a:rPr>
              <a:t>globalization</a:t>
            </a:r>
            <a:r>
              <a:rPr lang="en-US" dirty="0">
                <a:latin typeface="Times New Roman" panose="02020603050405020304" pitchFamily="18" charset="0"/>
                <a:ea typeface="Calibri" panose="020F0502020204030204" pitchFamily="34" charset="0"/>
                <a:cs typeface="Times New Roman" panose="02020603050405020304" pitchFamily="18" charset="0"/>
              </a:rPr>
              <a:t>. I am doing a project </a:t>
            </a:r>
            <a:r>
              <a:rPr lang="en-US" b="1" dirty="0">
                <a:latin typeface="Times New Roman" panose="02020603050405020304" pitchFamily="18" charset="0"/>
                <a:ea typeface="Calibri" panose="020F0502020204030204" pitchFamily="34" charset="0"/>
                <a:cs typeface="Times New Roman" panose="02020603050405020304" pitchFamily="18" charset="0"/>
              </a:rPr>
              <a:t>on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sz="2000" dirty="0">
                <a:solidFill>
                  <a:srgbClr val="2F5496"/>
                </a:solidFill>
                <a:latin typeface="Times New Roman" panose="02020603050405020304" pitchFamily="18" charset="0"/>
                <a:ea typeface="Calibri" panose="020F0502020204030204" pitchFamily="34" charset="0"/>
                <a:cs typeface="Times New Roman" panose="02020603050405020304" pitchFamily="18" charset="0"/>
              </a:rPr>
              <a:t>__ project title___</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sz="1800" dirty="0">
                <a:latin typeface="Times New Roman" panose="02020603050405020304" pitchFamily="18" charset="0"/>
                <a:ea typeface="Calibri" panose="020F0502020204030204" pitchFamily="34"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 Working on it, I </a:t>
            </a:r>
            <a:r>
              <a:rPr lang="en-US" b="1" dirty="0">
                <a:latin typeface="Times New Roman" panose="02020603050405020304" pitchFamily="18" charset="0"/>
                <a:ea typeface="Calibri" panose="020F0502020204030204" pitchFamily="34" charset="0"/>
                <a:cs typeface="Times New Roman" panose="02020603050405020304" pitchFamily="18" charset="0"/>
              </a:rPr>
              <a:t>have found </a:t>
            </a:r>
            <a:r>
              <a:rPr lang="en-US" dirty="0">
                <a:latin typeface="Times New Roman" panose="02020603050405020304" pitchFamily="18" charset="0"/>
                <a:ea typeface="Calibri" panose="020F0502020204030204" pitchFamily="34" charset="0"/>
                <a:cs typeface="Times New Roman" panose="02020603050405020304" pitchFamily="18" charset="0"/>
              </a:rPr>
              <a:t>some</a:t>
            </a:r>
            <a:r>
              <a:rPr lang="en-US" i="1" dirty="0">
                <a:solidFill>
                  <a:srgbClr val="2F5496"/>
                </a:solidFill>
                <a:latin typeface="Times New Roman" panose="02020603050405020304" pitchFamily="18" charset="0"/>
                <a:ea typeface="Times New Roman" panose="02020603050405020304" pitchFamily="18" charset="0"/>
                <a:cs typeface="Times New Roman" panose="02020603050405020304" pitchFamily="18" charset="0"/>
              </a:rPr>
              <a:t> meaningful </a:t>
            </a:r>
            <a:r>
              <a:rPr lang="en-US" b="1" i="1" u="sng" dirty="0">
                <a:solidFill>
                  <a:srgbClr val="2F5496"/>
                </a:solidFill>
                <a:latin typeface="Times New Roman" panose="02020603050405020304" pitchFamily="18" charset="0"/>
                <a:ea typeface="Times New Roman" panose="02020603050405020304" pitchFamily="18" charset="0"/>
                <a:cs typeface="Times New Roman" panose="02020603050405020304" pitchFamily="18" charset="0"/>
              </a:rPr>
              <a:t>information</a:t>
            </a:r>
            <a:r>
              <a:rPr lang="en-US" i="1" dirty="0">
                <a:solidFill>
                  <a:srgbClr val="2F5496"/>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in the form of a table/pie chart</a:t>
            </a:r>
            <a:r>
              <a:rPr lang="ru-RU" dirty="0">
                <a:latin typeface="Times New Roman" panose="02020603050405020304" pitchFamily="18" charset="0"/>
                <a:ea typeface="Calibri" panose="020F0502020204030204" pitchFamily="34"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containing results of </a:t>
            </a:r>
            <a:r>
              <a:rPr lang="en-US" i="1" dirty="0">
                <a:solidFill>
                  <a:srgbClr val="2F5496"/>
                </a:solidFill>
                <a:latin typeface="Times New Roman" panose="02020603050405020304" pitchFamily="18" charset="0"/>
                <a:ea typeface="Times New Roman" panose="02020603050405020304" pitchFamily="18" charset="0"/>
                <a:cs typeface="Times New Roman" panose="02020603050405020304" pitchFamily="18" charset="0"/>
              </a:rPr>
              <a:t>relevant </a:t>
            </a:r>
            <a:r>
              <a:rPr lang="en-US" dirty="0">
                <a:latin typeface="Times New Roman" panose="02020603050405020304" pitchFamily="18" charset="0"/>
                <a:ea typeface="Calibri" panose="020F0502020204030204" pitchFamily="34" charset="0"/>
                <a:cs typeface="Times New Roman" panose="02020603050405020304" pitchFamily="18" charset="0"/>
              </a:rPr>
              <a:t>opinion polls and I am going to comment on </a:t>
            </a:r>
            <a:r>
              <a:rPr lang="en-US" b="1" u="sng" dirty="0">
                <a:solidFill>
                  <a:srgbClr val="2F5496"/>
                </a:solidFill>
                <a:latin typeface="Times New Roman" panose="02020603050405020304" pitchFamily="18" charset="0"/>
                <a:ea typeface="Calibri" panose="020F0502020204030204" pitchFamily="34" charset="0"/>
                <a:cs typeface="Times New Roman" panose="02020603050405020304" pitchFamily="18" charset="0"/>
              </a:rPr>
              <a:t>it</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statistics &amp; data are plural</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ru-RU"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ru-RU" sz="2600" i="1" dirty="0">
                <a:solidFill>
                  <a:srgbClr val="7030A0"/>
                </a:solidFill>
                <a:latin typeface="Times New Roman" panose="02020603050405020304" pitchFamily="18" charset="0"/>
                <a:ea typeface="Times New Roman" panose="02020603050405020304" pitchFamily="18" charset="0"/>
                <a:cs typeface="Times New Roman" panose="02020603050405020304" pitchFamily="18" charset="0"/>
              </a:rPr>
              <a:t>Предпочтительнее использовать только настоящее время</a:t>
            </a:r>
          </a:p>
          <a:p>
            <a:pPr algn="just">
              <a:lnSpc>
                <a:spcPct val="107000"/>
              </a:lnSpc>
              <a:spcAft>
                <a:spcPts val="800"/>
              </a:spcAft>
            </a:pPr>
            <a:r>
              <a:rPr lang="ru-RU"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Деление на абзацы должно быть очевидным, то есть используем и абзацный отступ, и строку между абзацами</a:t>
            </a:r>
            <a:endParaRPr lang="en-US"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ru-RU"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Кавычки в английском языке ВВЕРХУ (</a:t>
            </a:r>
            <a:r>
              <a:rPr lang="ru-RU"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ОБЕ КАВЫЧКИ </a:t>
            </a:r>
            <a:r>
              <a:rPr lang="ru-RU"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ВВЕРХУ!!!)</a:t>
            </a:r>
            <a:endParaRPr lang="en-US"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endParaRPr lang="ru-RU"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5061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p:cTn id="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9" dur="500"/>
                                        <p:tgtEl>
                                          <p:spTgt spid="3">
                                            <p:txEl>
                                              <p:pRg st="4" end="4"/>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anim calcmode="lin" valueType="num">
                                      <p:cBhvr>
                                        <p:cTn id="14"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1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3038</TotalTime>
  <Words>3759</Words>
  <Application>Microsoft Office PowerPoint</Application>
  <PresentationFormat>Широкоэкранный</PresentationFormat>
  <Paragraphs>303</Paragraphs>
  <Slides>33</Slides>
  <Notes>1</Notes>
  <HiddenSlides>0</HiddenSlides>
  <MMClips>1</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33</vt:i4>
      </vt:variant>
    </vt:vector>
  </HeadingPairs>
  <TitlesOfParts>
    <vt:vector size="44" baseType="lpstr">
      <vt:lpstr>Arial</vt:lpstr>
      <vt:lpstr>Arial Narrow</vt:lpstr>
      <vt:lpstr>Bodoni MT</vt:lpstr>
      <vt:lpstr>Bodoni MT Black</vt:lpstr>
      <vt:lpstr>Book Antiqua</vt:lpstr>
      <vt:lpstr>Calibri</vt:lpstr>
      <vt:lpstr>Calibri Light</vt:lpstr>
      <vt:lpstr>Times</vt:lpstr>
      <vt:lpstr>Times New Roman</vt:lpstr>
      <vt:lpstr>Wingdings</vt:lpstr>
      <vt:lpstr>Тема Office</vt:lpstr>
      <vt:lpstr>Russian State Examination: Writing №38</vt:lpstr>
      <vt:lpstr>Structure of Today’s Lesson</vt:lpstr>
      <vt:lpstr>What is today’s lesson about?</vt:lpstr>
      <vt:lpstr>Different charts contain the same data.</vt:lpstr>
      <vt:lpstr>№ 38. Why people should study history</vt:lpstr>
      <vt:lpstr>№ 38 Why people should study history</vt:lpstr>
      <vt:lpstr>№ 38. Step 1: Meet the Requirements</vt:lpstr>
      <vt:lpstr>№ 38. Use appropriate lexis</vt:lpstr>
      <vt:lpstr>38 Introduction (Стандартное)</vt:lpstr>
      <vt:lpstr>38 Introduction (самопроверка)</vt:lpstr>
      <vt:lpstr>№ 38. Paragraph 2. 2-3 main facts</vt:lpstr>
      <vt:lpstr>Презентация PowerPoint</vt:lpstr>
      <vt:lpstr>Презентация PowerPoint</vt:lpstr>
      <vt:lpstr>№ 38. Par. 3. 1-2 comparisons &amp; comments</vt:lpstr>
      <vt:lpstr>Презентация PowerPoint</vt:lpstr>
      <vt:lpstr>Презентация PowerPoint</vt:lpstr>
      <vt:lpstr>Презентация PowerPoint</vt:lpstr>
      <vt:lpstr>Listening &amp; Comprehension  Filling in the gaps</vt:lpstr>
      <vt:lpstr>Listening &amp; Comprehension  Filling in the gaps</vt:lpstr>
      <vt:lpstr>Listening &amp; Comprehension  Questions</vt:lpstr>
      <vt:lpstr>Keys Listening &amp; Comprehension  Filling in the gaps</vt:lpstr>
      <vt:lpstr>Check list for paragraph 3</vt:lpstr>
      <vt:lpstr>№ 38. Par. 4. Problem &amp; solution</vt:lpstr>
      <vt:lpstr>Презентация PowerPoint</vt:lpstr>
      <vt:lpstr>№ 38. Par. 5. Conclusion</vt:lpstr>
      <vt:lpstr>Презентация PowerPoint</vt:lpstr>
      <vt:lpstr>Презентация PowerPoint</vt:lpstr>
      <vt:lpstr>Finish paragraph 3:</vt:lpstr>
      <vt:lpstr>Self-assessment</vt:lpstr>
      <vt:lpstr>Презентация PowerPoint</vt:lpstr>
      <vt:lpstr>Where is the global wearables market headed?</vt:lpstr>
      <vt:lpstr>Презентация PowerPoint</vt:lpstr>
      <vt:lpstr>Imagine that you are doing a project on types of Wearable Devices That Get Used the Most by teenagers in Zetland. You have found some data on the subject – the results of the opinion polls (see the pie chart below). Comment on the data in the pie chart and give your opinion on the subject of the project.  Write 200–250 words. Use the following plan: – make an opening statement on the subject of the project; – select and report 2–3 facts;  – make 1–2 comparisons where relevant and give your comments; – outline a problem that one can face dealing with wearable devices and suggest a way of solving it;  – conclude by giving and explaining your opinion on wearable technology.</vt:lpstr>
    </vt:vector>
  </TitlesOfParts>
  <Company>НИУ ВШЭ</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Russian State Examination: Writing №38</dc:title>
  <dc:creator>Администратор</dc:creator>
  <cp:lastModifiedBy>Елена Валяева</cp:lastModifiedBy>
  <cp:revision>144</cp:revision>
  <cp:lastPrinted>2023-10-16T06:27:36Z</cp:lastPrinted>
  <dcterms:created xsi:type="dcterms:W3CDTF">2022-11-05T11:59:09Z</dcterms:created>
  <dcterms:modified xsi:type="dcterms:W3CDTF">2024-03-24T18:41:25Z</dcterms:modified>
</cp:coreProperties>
</file>