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6"/>
  </p:notesMasterIdLst>
  <p:sldIdLst>
    <p:sldId id="273" r:id="rId2"/>
    <p:sldId id="307" r:id="rId3"/>
    <p:sldId id="358" r:id="rId4"/>
    <p:sldId id="354" r:id="rId5"/>
    <p:sldId id="359" r:id="rId6"/>
    <p:sldId id="360" r:id="rId7"/>
    <p:sldId id="361" r:id="rId8"/>
    <p:sldId id="362" r:id="rId9"/>
    <p:sldId id="308" r:id="rId10"/>
    <p:sldId id="312" r:id="rId11"/>
    <p:sldId id="334" r:id="rId12"/>
    <p:sldId id="335" r:id="rId13"/>
    <p:sldId id="337" r:id="rId14"/>
    <p:sldId id="343" r:id="rId15"/>
    <p:sldId id="313" r:id="rId16"/>
    <p:sldId id="317" r:id="rId17"/>
    <p:sldId id="326" r:id="rId18"/>
    <p:sldId id="314" r:id="rId19"/>
    <p:sldId id="315" r:id="rId20"/>
    <p:sldId id="364" r:id="rId21"/>
    <p:sldId id="365" r:id="rId22"/>
    <p:sldId id="349" r:id="rId23"/>
    <p:sldId id="316" r:id="rId24"/>
    <p:sldId id="331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1EFD5"/>
    <a:srgbClr val="D17D7D"/>
    <a:srgbClr val="CC6E6E"/>
    <a:srgbClr val="D43497"/>
    <a:srgbClr val="D848A1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3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D2886D4-3ED5-42F0-8316-A418FEF81B7A}" type="datetimeFigureOut">
              <a:rPr lang="ru-RU" smtClean="0"/>
              <a:pPr/>
              <a:t>09.01.2024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78B0739-490B-4B82-A86D-08E15850F94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8B0739-490B-4B82-A86D-08E15850F949}" type="slidenum">
              <a:rPr lang="ru-RU" smtClean="0"/>
              <a:pPr/>
              <a:t>17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AB43CF-D277-45E6-8803-3A572D5801FE}" type="datetime1">
              <a:rPr lang="ru-RU" smtClean="0"/>
              <a:pPr/>
              <a:t>09.01.2024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497B6-872E-4F64-9A56-AAD61EC99BC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9BC5A9-9503-4976-B12F-32E09E36CAD8}" type="datetime1">
              <a:rPr lang="ru-RU" smtClean="0"/>
              <a:pPr/>
              <a:t>09.01.2024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497B6-872E-4F64-9A56-AAD61EC99BC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02EBDB-9770-4912-82DD-0204E6073953}" type="datetime1">
              <a:rPr lang="ru-RU" smtClean="0"/>
              <a:pPr/>
              <a:t>09.01.2024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497B6-872E-4F64-9A56-AAD61EC99BC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76E4AB-7FDC-46E0-B050-E3467EA38544}" type="datetime1">
              <a:rPr lang="ru-RU" smtClean="0"/>
              <a:pPr/>
              <a:t>09.01.2024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497B6-872E-4F64-9A56-AAD61EC99BC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CCFE55-8A5B-482E-9889-4CF60555F432}" type="datetime1">
              <a:rPr lang="ru-RU" smtClean="0"/>
              <a:pPr/>
              <a:t>09.01.2024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497B6-872E-4F64-9A56-AAD61EC99BC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9AB06-1553-43DC-9825-03A31732924F}" type="datetime1">
              <a:rPr lang="ru-RU" smtClean="0"/>
              <a:pPr/>
              <a:t>09.01.2024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497B6-872E-4F64-9A56-AAD61EC99BC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17888-2BD9-4B3C-95A0-FD80229C508E}" type="datetime1">
              <a:rPr lang="ru-RU" smtClean="0"/>
              <a:pPr/>
              <a:t>09.01.2024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497B6-872E-4F64-9A56-AAD61EC99BC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2BCDFE-F221-441C-B951-C0AE930E8B81}" type="datetime1">
              <a:rPr lang="ru-RU" smtClean="0"/>
              <a:pPr/>
              <a:t>09.01.2024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497B6-872E-4F64-9A56-AAD61EC99BC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562209-C6D7-4530-A245-60F0FD08B844}" type="datetime1">
              <a:rPr lang="ru-RU" smtClean="0"/>
              <a:pPr/>
              <a:t>09.01.2024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497B6-872E-4F64-9A56-AAD61EC99BC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E88129-1E1C-45BE-B16A-1E331739C7AB}" type="datetime1">
              <a:rPr lang="ru-RU" smtClean="0"/>
              <a:pPr/>
              <a:t>09.01.2024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497B6-872E-4F64-9A56-AAD61EC99BC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5E74A5-8AFC-44A2-9C81-763B36FC2801}" type="datetime1">
              <a:rPr lang="ru-RU" smtClean="0"/>
              <a:pPr/>
              <a:t>09.01.2024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497B6-872E-4F64-9A56-AAD61EC99BC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E7A0A4-F3F3-4BFB-8BFE-759ED9D80A18}" type="datetime1">
              <a:rPr lang="ru-RU" smtClean="0"/>
              <a:pPr/>
              <a:t>09.01.2024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2497B6-872E-4F64-9A56-AAD61EC99BC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image" Target="../media/image3.png"/><Relationship Id="rId7" Type="http://schemas.openxmlformats.org/officeDocument/2006/relationships/image" Target="../media/image5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Relationship Id="rId9" Type="http://schemas.openxmlformats.org/officeDocument/2006/relationships/image" Target="../media/image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3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36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slide" Target="slide9.xml"/><Relationship Id="rId7" Type="http://schemas.openxmlformats.org/officeDocument/2006/relationships/slide" Target="slide23.xml"/><Relationship Id="rId2" Type="http://schemas.openxmlformats.org/officeDocument/2006/relationships/slide" Target="slide17.xml"/><Relationship Id="rId1" Type="http://schemas.openxmlformats.org/officeDocument/2006/relationships/slideLayout" Target="../slideLayouts/slideLayout2.xml"/><Relationship Id="rId6" Type="http://schemas.openxmlformats.org/officeDocument/2006/relationships/slide" Target="slide19.xml"/><Relationship Id="rId5" Type="http://schemas.openxmlformats.org/officeDocument/2006/relationships/slide" Target="slide18.xml"/><Relationship Id="rId4" Type="http://schemas.openxmlformats.org/officeDocument/2006/relationships/slide" Target="slide15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7" Type="http://schemas.openxmlformats.org/officeDocument/2006/relationships/image" Target="../media/image7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9.png"/><Relationship Id="rId5" Type="http://schemas.openxmlformats.org/officeDocument/2006/relationships/image" Target="../media/image48.png"/><Relationship Id="rId4" Type="http://schemas.openxmlformats.org/officeDocument/2006/relationships/image" Target="../media/image47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" Target="slide17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188640"/>
            <a:ext cx="9144000" cy="1200329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kern="10" dirty="0" smtClean="0">
                <a:ln w="11430"/>
                <a:solidFill>
                  <a:srgbClr val="7030A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/>
                <a:cs typeface="Times New Roman"/>
              </a:rPr>
              <a:t>ПОРЯДОК   ПОСТРОЕНИЯ ИЗОБРАЖЕНИЙ   НА  ЧЕРТЕЖАХ</a:t>
            </a:r>
            <a:endParaRPr lang="ru-RU" sz="3600" b="1" kern="10" dirty="0">
              <a:ln w="11430"/>
              <a:solidFill>
                <a:srgbClr val="7030A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/>
              <a:cs typeface="Times New Roman"/>
            </a:endParaRPr>
          </a:p>
        </p:txBody>
      </p:sp>
      <p:grpSp>
        <p:nvGrpSpPr>
          <p:cNvPr id="6" name="Группа 5"/>
          <p:cNvGrpSpPr/>
          <p:nvPr/>
        </p:nvGrpSpPr>
        <p:grpSpPr>
          <a:xfrm>
            <a:off x="179512" y="1412776"/>
            <a:ext cx="3600400" cy="3096344"/>
            <a:chOff x="392007" y="111837"/>
            <a:chExt cx="8578555" cy="6552029"/>
          </a:xfrm>
        </p:grpSpPr>
        <p:pic>
          <p:nvPicPr>
            <p:cNvPr id="7" name="Picture 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2339752" y="620688"/>
              <a:ext cx="4032448" cy="4357645"/>
            </a:xfrm>
            <a:prstGeom prst="rect">
              <a:avLst/>
            </a:prstGeom>
            <a:noFill/>
            <a:ln w="9525" cap="flat" cmpd="sng" algn="ctr">
              <a:noFill/>
              <a:prstDash val="solid"/>
              <a:miter lim="800000"/>
              <a:headEnd/>
              <a:tailEnd/>
            </a:ln>
          </p:spPr>
        </p:pic>
        <p:grpSp>
          <p:nvGrpSpPr>
            <p:cNvPr id="8" name="Группа 8"/>
            <p:cNvGrpSpPr/>
            <p:nvPr/>
          </p:nvGrpSpPr>
          <p:grpSpPr>
            <a:xfrm>
              <a:off x="392007" y="111837"/>
              <a:ext cx="8578555" cy="6552029"/>
              <a:chOff x="392007" y="111837"/>
              <a:chExt cx="8578555" cy="6552029"/>
            </a:xfrm>
          </p:grpSpPr>
          <p:pic>
            <p:nvPicPr>
              <p:cNvPr id="9" name="Picture 3"/>
              <p:cNvPicPr>
                <a:picLocks noChangeAspect="1" noChangeArrowheads="1"/>
              </p:cNvPicPr>
              <p:nvPr/>
            </p:nvPicPr>
            <p:blipFill>
              <a:blip r:embed="rId3" cstate="email"/>
              <a:srcRect/>
              <a:stretch>
                <a:fillRect/>
              </a:stretch>
            </p:blipFill>
            <p:spPr bwMode="auto">
              <a:xfrm>
                <a:off x="392007" y="4259238"/>
                <a:ext cx="2267744" cy="1988840"/>
              </a:xfrm>
              <a:prstGeom prst="rect">
                <a:avLst/>
              </a:prstGeom>
              <a:noFill/>
              <a:ln w="9525" cap="flat" cmpd="sng" algn="ctr">
                <a:noFill/>
                <a:prstDash val="solid"/>
                <a:miter lim="800000"/>
                <a:headEnd/>
                <a:tailEnd/>
              </a:ln>
            </p:spPr>
          </p:pic>
          <p:pic>
            <p:nvPicPr>
              <p:cNvPr id="10" name="Picture 5"/>
              <p:cNvPicPr>
                <a:picLocks noChangeAspect="1" noChangeArrowheads="1"/>
              </p:cNvPicPr>
              <p:nvPr/>
            </p:nvPicPr>
            <p:blipFill>
              <a:blip r:embed="rId4" cstate="email"/>
              <a:srcRect/>
              <a:stretch>
                <a:fillRect/>
              </a:stretch>
            </p:blipFill>
            <p:spPr bwMode="auto">
              <a:xfrm>
                <a:off x="2431509" y="111837"/>
                <a:ext cx="1020113" cy="1080120"/>
              </a:xfrm>
              <a:prstGeom prst="rect">
                <a:avLst/>
              </a:prstGeom>
              <a:noFill/>
              <a:ln w="9525" cap="flat" cmpd="sng" algn="ctr">
                <a:noFill/>
                <a:prstDash val="solid"/>
                <a:miter lim="800000"/>
                <a:headEnd/>
                <a:tailEnd/>
              </a:ln>
            </p:spPr>
          </p:pic>
          <p:pic>
            <p:nvPicPr>
              <p:cNvPr id="11" name="Picture 4"/>
              <p:cNvPicPr>
                <a:picLocks noChangeAspect="1" noChangeArrowheads="1"/>
              </p:cNvPicPr>
              <p:nvPr/>
            </p:nvPicPr>
            <p:blipFill>
              <a:blip r:embed="rId5" cstate="email"/>
              <a:srcRect/>
              <a:stretch>
                <a:fillRect/>
              </a:stretch>
            </p:blipFill>
            <p:spPr bwMode="auto">
              <a:xfrm>
                <a:off x="5761066" y="4058034"/>
                <a:ext cx="3209496" cy="2605832"/>
              </a:xfrm>
              <a:prstGeom prst="rect">
                <a:avLst/>
              </a:prstGeom>
              <a:noFill/>
              <a:ln w="9525" cap="flat" cmpd="sng" algn="ctr">
                <a:noFill/>
                <a:prstDash val="solid"/>
                <a:miter lim="800000"/>
                <a:headEnd/>
                <a:tailEnd/>
              </a:ln>
            </p:spPr>
          </p:pic>
        </p:grpSp>
      </p:grpSp>
      <p:grpSp>
        <p:nvGrpSpPr>
          <p:cNvPr id="15" name="Группа 14"/>
          <p:cNvGrpSpPr/>
          <p:nvPr/>
        </p:nvGrpSpPr>
        <p:grpSpPr>
          <a:xfrm>
            <a:off x="4644008" y="1700808"/>
            <a:ext cx="4114900" cy="4032448"/>
            <a:chOff x="4644008" y="1700808"/>
            <a:chExt cx="4114900" cy="4032448"/>
          </a:xfrm>
        </p:grpSpPr>
        <p:pic>
          <p:nvPicPr>
            <p:cNvPr id="14" name="Picture 4"/>
            <p:cNvPicPr>
              <a:picLocks noChangeAspect="1" noChangeArrowheads="1"/>
            </p:cNvPicPr>
            <p:nvPr/>
          </p:nvPicPr>
          <p:blipFill>
            <a:blip r:embed="rId6" cstate="email"/>
            <a:srcRect/>
            <a:stretch>
              <a:fillRect/>
            </a:stretch>
          </p:blipFill>
          <p:spPr bwMode="auto">
            <a:xfrm>
              <a:off x="6804248" y="3717032"/>
              <a:ext cx="1954660" cy="2016224"/>
            </a:xfrm>
            <a:prstGeom prst="rect">
              <a:avLst/>
            </a:prstGeom>
            <a:noFill/>
          </p:spPr>
        </p:pic>
        <p:pic>
          <p:nvPicPr>
            <p:cNvPr id="12" name="Picture 3"/>
            <p:cNvPicPr>
              <a:picLocks noChangeAspect="1" noChangeArrowheads="1"/>
            </p:cNvPicPr>
            <p:nvPr/>
          </p:nvPicPr>
          <p:blipFill>
            <a:blip r:embed="rId7" cstate="email"/>
            <a:srcRect/>
            <a:stretch>
              <a:fillRect/>
            </a:stretch>
          </p:blipFill>
          <p:spPr bwMode="auto">
            <a:xfrm>
              <a:off x="4644008" y="1700808"/>
              <a:ext cx="2824856" cy="24046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3" name="Прямоугольник 12"/>
          <p:cNvSpPr/>
          <p:nvPr/>
        </p:nvSpPr>
        <p:spPr>
          <a:xfrm>
            <a:off x="323528" y="4581128"/>
            <a:ext cx="5148064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500" b="1" dirty="0" smtClean="0">
                <a:solidFill>
                  <a:srgbClr val="000000"/>
                </a:solidFill>
              </a:rPr>
              <a:t>Автор проекта: </a:t>
            </a:r>
          </a:p>
          <a:p>
            <a:r>
              <a:rPr lang="ru-RU" sz="2500" b="1" dirty="0" err="1" smtClean="0">
                <a:solidFill>
                  <a:srgbClr val="000000"/>
                </a:solidFill>
              </a:rPr>
              <a:t>Джаратова</a:t>
            </a:r>
            <a:r>
              <a:rPr lang="ru-RU" sz="2500" b="1" dirty="0" smtClean="0">
                <a:solidFill>
                  <a:srgbClr val="000000"/>
                </a:solidFill>
              </a:rPr>
              <a:t> </a:t>
            </a:r>
            <a:r>
              <a:rPr lang="ru-RU" sz="2500" b="1" dirty="0" err="1" smtClean="0">
                <a:solidFill>
                  <a:srgbClr val="000000"/>
                </a:solidFill>
              </a:rPr>
              <a:t>Айгуль</a:t>
            </a:r>
            <a:r>
              <a:rPr lang="ru-RU" sz="2500" b="1" dirty="0" smtClean="0">
                <a:solidFill>
                  <a:srgbClr val="000000"/>
                </a:solidFill>
              </a:rPr>
              <a:t> </a:t>
            </a:r>
            <a:r>
              <a:rPr lang="ru-RU" sz="2500" b="1" dirty="0" err="1" smtClean="0">
                <a:solidFill>
                  <a:srgbClr val="000000"/>
                </a:solidFill>
              </a:rPr>
              <a:t>Алдашбаевна</a:t>
            </a:r>
            <a:r>
              <a:rPr lang="ru-RU" sz="2500" b="1" dirty="0" smtClean="0">
                <a:solidFill>
                  <a:srgbClr val="000000"/>
                </a:solidFill>
              </a:rPr>
              <a:t>,</a:t>
            </a:r>
            <a:endParaRPr lang="ru-RU" sz="2500" b="1" dirty="0" smtClean="0">
              <a:solidFill>
                <a:srgbClr val="000000"/>
              </a:solidFill>
            </a:endParaRPr>
          </a:p>
          <a:p>
            <a:r>
              <a:rPr lang="ru-RU" sz="2500" b="1" dirty="0" smtClean="0">
                <a:solidFill>
                  <a:srgbClr val="000000"/>
                </a:solidFill>
              </a:rPr>
              <a:t>учитель черчения и   </a:t>
            </a:r>
          </a:p>
          <a:p>
            <a:r>
              <a:rPr lang="ru-RU" sz="2500" b="1" dirty="0" smtClean="0">
                <a:solidFill>
                  <a:srgbClr val="000000"/>
                </a:solidFill>
              </a:rPr>
              <a:t>технологии</a:t>
            </a:r>
            <a:endParaRPr lang="ru-RU" sz="2500" b="1" dirty="0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538C0-09D8-4469-B6BD-DE9D31289330}" type="datetime1">
              <a:rPr lang="ru-RU" smtClean="0"/>
              <a:pPr/>
              <a:t>09.01.2024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00"/>
                            </p:stCondLst>
                            <p:childTnLst>
                              <p:par>
                                <p:cTn id="33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76E4AB-7FDC-46E0-B050-E3467EA38544}" type="datetime1">
              <a:rPr lang="ru-RU" smtClean="0"/>
              <a:pPr/>
              <a:t>09.01.2024</a:t>
            </a:fld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539552" y="188640"/>
            <a:ext cx="8424936" cy="6480720"/>
          </a:xfrm>
          <a:prstGeom prst="rect">
            <a:avLst/>
          </a:prstGeom>
          <a:noFill/>
          <a:ln w="57150">
            <a:solidFill>
              <a:schemeClr val="accent4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211960" y="4149080"/>
            <a:ext cx="2504107" cy="24538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3" name="Oval 3"/>
          <p:cNvSpPr>
            <a:spLocks noChangeArrowheads="1"/>
          </p:cNvSpPr>
          <p:nvPr/>
        </p:nvSpPr>
        <p:spPr bwMode="auto">
          <a:xfrm>
            <a:off x="7236296" y="5661248"/>
            <a:ext cx="853058" cy="834008"/>
          </a:xfrm>
          <a:prstGeom prst="ellipse">
            <a:avLst/>
          </a:prstGeom>
          <a:solidFill>
            <a:srgbClr val="943634"/>
          </a:solidFill>
          <a:ln w="31750">
            <a:round/>
            <a:headEnd/>
            <a:tailEnd/>
          </a:ln>
          <a:effectLst/>
          <a:scene3d>
            <a:camera prst="legacyObliqueTopLeft"/>
            <a:lightRig rig="legacyFlat3" dir="t"/>
          </a:scene3d>
          <a:sp3d extrusionH="1801800" prstMaterial="legacyMatte">
            <a:bevelT w="13500" h="13500" prst="angle"/>
            <a:bevelB w="13500" h="13500" prst="angle"/>
            <a:extrusionClr>
              <a:srgbClr val="943634"/>
            </a:extrusionClr>
          </a:sp3d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flatTx/>
          </a:bodyPr>
          <a:lstStyle/>
          <a:p>
            <a:endParaRPr lang="ru-RU"/>
          </a:p>
        </p:txBody>
      </p:sp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83568" y="260647"/>
            <a:ext cx="4536504" cy="3850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5364088" y="260648"/>
            <a:ext cx="3384376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Из прямоугольной призмы  (основания детали) удалено геометрическое тело , проекции которого представлены в виде окружности и двух прямоугольников , что соответствует изображению цилиндра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0" y="5013176"/>
            <a:ext cx="432048" cy="16561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 animBg="1"/>
      <p:bldP spid="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4"/>
          <p:cNvGrpSpPr/>
          <p:nvPr/>
        </p:nvGrpSpPr>
        <p:grpSpPr>
          <a:xfrm>
            <a:off x="467544" y="188641"/>
            <a:ext cx="8466080" cy="6480719"/>
            <a:chOff x="467544" y="188641"/>
            <a:chExt cx="8466080" cy="6480719"/>
          </a:xfrm>
        </p:grpSpPr>
        <p:pic>
          <p:nvPicPr>
            <p:cNvPr id="6" name="Picture 3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467544" y="4221088"/>
              <a:ext cx="2267744" cy="1988840"/>
            </a:xfrm>
            <a:prstGeom prst="rect">
              <a:avLst/>
            </a:prstGeom>
            <a:noFill/>
            <a:ln w="9525" cap="flat" cmpd="sng" algn="ctr">
              <a:noFill/>
              <a:prstDash val="solid"/>
              <a:miter lim="800000"/>
              <a:headEnd/>
              <a:tailEnd/>
            </a:ln>
          </p:spPr>
        </p:pic>
        <p:pic>
          <p:nvPicPr>
            <p:cNvPr id="7" name="Picture 5"/>
            <p:cNvPicPr>
              <a:picLocks noChangeAspect="1" noChangeArrowheads="1"/>
            </p:cNvPicPr>
            <p:nvPr/>
          </p:nvPicPr>
          <p:blipFill>
            <a:blip r:embed="rId3" cstate="email"/>
            <a:srcRect/>
            <a:stretch>
              <a:fillRect/>
            </a:stretch>
          </p:blipFill>
          <p:spPr bwMode="auto">
            <a:xfrm>
              <a:off x="2471766" y="188641"/>
              <a:ext cx="1020113" cy="1080120"/>
            </a:xfrm>
            <a:prstGeom prst="rect">
              <a:avLst/>
            </a:prstGeom>
            <a:noFill/>
            <a:ln w="9525" cap="flat" cmpd="sng" algn="ctr">
              <a:noFill/>
              <a:prstDash val="solid"/>
              <a:miter lim="800000"/>
              <a:headEnd/>
              <a:tailEnd/>
            </a:ln>
          </p:spPr>
        </p:pic>
        <p:pic>
          <p:nvPicPr>
            <p:cNvPr id="8" name="Picture 4"/>
            <p:cNvPicPr>
              <a:picLocks noChangeAspect="1" noChangeArrowheads="1"/>
            </p:cNvPicPr>
            <p:nvPr/>
          </p:nvPicPr>
          <p:blipFill>
            <a:blip r:embed="rId4" cstate="email"/>
            <a:srcRect l="3405" r="7216" b="9494"/>
            <a:stretch>
              <a:fillRect/>
            </a:stretch>
          </p:blipFill>
          <p:spPr bwMode="auto">
            <a:xfrm>
              <a:off x="5724128" y="4063528"/>
              <a:ext cx="3209496" cy="2605832"/>
            </a:xfrm>
            <a:prstGeom prst="rect">
              <a:avLst/>
            </a:prstGeom>
            <a:noFill/>
            <a:ln w="9525" cap="flat" cmpd="sng" algn="ctr">
              <a:noFill/>
              <a:prstDash val="solid"/>
              <a:miter lim="800000"/>
              <a:headEnd/>
              <a:tailEnd/>
            </a:ln>
          </p:spPr>
        </p:pic>
      </p:grpSp>
      <p:sp>
        <p:nvSpPr>
          <p:cNvPr id="4" name="Прямоугольник 3"/>
          <p:cNvSpPr/>
          <p:nvPr/>
        </p:nvSpPr>
        <p:spPr>
          <a:xfrm>
            <a:off x="539552" y="188640"/>
            <a:ext cx="8424936" cy="6480720"/>
          </a:xfrm>
          <a:prstGeom prst="rect">
            <a:avLst/>
          </a:prstGeom>
          <a:ln w="57150">
            <a:solidFill>
              <a:schemeClr val="accent4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3" name="Группа 8"/>
          <p:cNvGrpSpPr/>
          <p:nvPr/>
        </p:nvGrpSpPr>
        <p:grpSpPr>
          <a:xfrm>
            <a:off x="3563888" y="1700808"/>
            <a:ext cx="5297444" cy="4248472"/>
            <a:chOff x="392007" y="111837"/>
            <a:chExt cx="8578555" cy="6552029"/>
          </a:xfrm>
        </p:grpSpPr>
        <p:pic>
          <p:nvPicPr>
            <p:cNvPr id="10" name="Picture 2"/>
            <p:cNvPicPr>
              <a:picLocks noChangeAspect="1" noChangeArrowheads="1"/>
            </p:cNvPicPr>
            <p:nvPr/>
          </p:nvPicPr>
          <p:blipFill>
            <a:blip r:embed="rId5" cstate="email"/>
            <a:srcRect l="8820" t="2643" r="13061" b="8805"/>
            <a:stretch>
              <a:fillRect/>
            </a:stretch>
          </p:blipFill>
          <p:spPr bwMode="auto">
            <a:xfrm>
              <a:off x="2339752" y="620688"/>
              <a:ext cx="4032448" cy="4357645"/>
            </a:xfrm>
            <a:prstGeom prst="rect">
              <a:avLst/>
            </a:prstGeom>
            <a:noFill/>
            <a:ln w="9525" cap="flat" cmpd="sng" algn="ctr">
              <a:noFill/>
              <a:prstDash val="solid"/>
              <a:miter lim="800000"/>
              <a:headEnd/>
              <a:tailEnd/>
            </a:ln>
          </p:spPr>
        </p:pic>
        <p:grpSp>
          <p:nvGrpSpPr>
            <p:cNvPr id="5" name="Группа 8"/>
            <p:cNvGrpSpPr/>
            <p:nvPr/>
          </p:nvGrpSpPr>
          <p:grpSpPr>
            <a:xfrm>
              <a:off x="392007" y="111837"/>
              <a:ext cx="8578555" cy="6552029"/>
              <a:chOff x="392007" y="111837"/>
              <a:chExt cx="8578555" cy="6552029"/>
            </a:xfrm>
          </p:grpSpPr>
          <p:pic>
            <p:nvPicPr>
              <p:cNvPr id="12" name="Picture 3"/>
              <p:cNvPicPr>
                <a:picLocks noChangeAspect="1" noChangeArrowheads="1"/>
              </p:cNvPicPr>
              <p:nvPr/>
            </p:nvPicPr>
            <p:blipFill>
              <a:blip r:embed="rId6" cstate="email"/>
              <a:srcRect/>
              <a:stretch>
                <a:fillRect/>
              </a:stretch>
            </p:blipFill>
            <p:spPr bwMode="auto">
              <a:xfrm>
                <a:off x="392007" y="4259238"/>
                <a:ext cx="2267744" cy="1988840"/>
              </a:xfrm>
              <a:prstGeom prst="rect">
                <a:avLst/>
              </a:prstGeom>
              <a:noFill/>
              <a:ln w="9525" cap="flat" cmpd="sng" algn="ctr">
                <a:noFill/>
                <a:prstDash val="solid"/>
                <a:miter lim="800000"/>
                <a:headEnd/>
                <a:tailEnd/>
              </a:ln>
            </p:spPr>
          </p:pic>
          <p:pic>
            <p:nvPicPr>
              <p:cNvPr id="13" name="Picture 5"/>
              <p:cNvPicPr>
                <a:picLocks noChangeAspect="1" noChangeArrowheads="1"/>
              </p:cNvPicPr>
              <p:nvPr/>
            </p:nvPicPr>
            <p:blipFill>
              <a:blip r:embed="rId3" cstate="email"/>
              <a:srcRect/>
              <a:stretch>
                <a:fillRect/>
              </a:stretch>
            </p:blipFill>
            <p:spPr bwMode="auto">
              <a:xfrm>
                <a:off x="2431509" y="111837"/>
                <a:ext cx="1020113" cy="1080120"/>
              </a:xfrm>
              <a:prstGeom prst="rect">
                <a:avLst/>
              </a:prstGeom>
              <a:noFill/>
              <a:ln w="9525" cap="flat" cmpd="sng" algn="ctr">
                <a:noFill/>
                <a:prstDash val="solid"/>
                <a:miter lim="800000"/>
                <a:headEnd/>
                <a:tailEnd/>
              </a:ln>
            </p:spPr>
          </p:pic>
          <p:pic>
            <p:nvPicPr>
              <p:cNvPr id="14" name="Picture 4"/>
              <p:cNvPicPr>
                <a:picLocks noChangeAspect="1" noChangeArrowheads="1"/>
              </p:cNvPicPr>
              <p:nvPr/>
            </p:nvPicPr>
            <p:blipFill>
              <a:blip r:embed="rId4" cstate="email"/>
              <a:srcRect l="3405" r="7216" b="9494"/>
              <a:stretch>
                <a:fillRect/>
              </a:stretch>
            </p:blipFill>
            <p:spPr bwMode="auto">
              <a:xfrm>
                <a:off x="5761066" y="4058034"/>
                <a:ext cx="3209496" cy="2605832"/>
              </a:xfrm>
              <a:prstGeom prst="rect">
                <a:avLst/>
              </a:prstGeom>
              <a:noFill/>
              <a:ln w="9525" cap="flat" cmpd="sng" algn="ctr">
                <a:noFill/>
                <a:prstDash val="solid"/>
                <a:miter lim="800000"/>
                <a:headEnd/>
                <a:tailEnd/>
              </a:ln>
            </p:spPr>
          </p:pic>
        </p:grpSp>
      </p:grp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EF2B7C-5F28-4BCA-B1FC-DF16578E86E6}" type="datetime1">
              <a:rPr lang="ru-RU" smtClean="0"/>
              <a:pPr/>
              <a:t>09.01.2024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611560" y="260648"/>
            <a:ext cx="8280920" cy="954107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Рассмотрим пример построения изображений на чертежах на основе анализа формы предмета</a:t>
            </a:r>
          </a:p>
        </p:txBody>
      </p:sp>
      <p:pic>
        <p:nvPicPr>
          <p:cNvPr id="17" name="Picture 4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755576" y="1196752"/>
            <a:ext cx="2443325" cy="2520280"/>
          </a:xfrm>
          <a:prstGeom prst="rect">
            <a:avLst/>
          </a:prstGeom>
          <a:noFill/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827584" y="3933056"/>
            <a:ext cx="2378867" cy="259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TextBox 17"/>
          <p:cNvSpPr txBox="1"/>
          <p:nvPr/>
        </p:nvSpPr>
        <p:spPr>
          <a:xfrm>
            <a:off x="2843808" y="1556792"/>
            <a:ext cx="12241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Деталь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043608" y="4149080"/>
            <a:ext cx="194421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Заготовка для детали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588224" y="1340768"/>
            <a:ext cx="230425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Получение детали методом удаления геометрических тел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1" name="Picture 4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0" y="5013176"/>
            <a:ext cx="432048" cy="16561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2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39552" y="188640"/>
            <a:ext cx="8424936" cy="6480720"/>
          </a:xfrm>
          <a:prstGeom prst="rect">
            <a:avLst/>
          </a:prstGeom>
          <a:ln w="57150">
            <a:solidFill>
              <a:schemeClr val="accent4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55577" y="1412776"/>
            <a:ext cx="4824536" cy="4106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4099B-CE24-4790-91E3-9BF47370B8FB}" type="datetime1">
              <a:rPr lang="ru-RU" smtClean="0"/>
              <a:pPr/>
              <a:t>09.01.2024</a:t>
            </a:fld>
            <a:endParaRPr lang="ru-RU"/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580112" y="3190296"/>
            <a:ext cx="3163405" cy="3263040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827584" y="332656"/>
            <a:ext cx="806489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1. Анализ геометрической формы детали и её симметричности.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0" y="5013176"/>
            <a:ext cx="432048" cy="16561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539552" y="188640"/>
            <a:ext cx="8424936" cy="6480720"/>
          </a:xfrm>
          <a:prstGeom prst="rect">
            <a:avLst/>
          </a:prstGeom>
          <a:ln w="57150">
            <a:solidFill>
              <a:schemeClr val="accent4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827584" y="1484784"/>
            <a:ext cx="5290542" cy="45337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email"/>
          <a:srcRect l="8820" t="2643" r="13061" b="8805"/>
          <a:stretch>
            <a:fillRect/>
          </a:stretch>
        </p:blipFill>
        <p:spPr bwMode="auto">
          <a:xfrm>
            <a:off x="5364088" y="3717032"/>
            <a:ext cx="2989657" cy="2767518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/>
            <a:tailEnd/>
          </a:ln>
        </p:spPr>
      </p:pic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AD9518-574C-40A8-A44A-01E47378B71C}" type="datetime1">
              <a:rPr lang="ru-RU" smtClean="0"/>
              <a:pPr/>
              <a:t>09.01.2024</a:t>
            </a:fld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683568" y="404664"/>
            <a:ext cx="813690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Предметы окружающие нас имеют форму геометрических тел или представляют их сочетания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Picture 4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0" y="5013176"/>
            <a:ext cx="432048" cy="16561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39552" y="188640"/>
            <a:ext cx="8424936" cy="6480720"/>
          </a:xfrm>
          <a:prstGeom prst="rect">
            <a:avLst/>
          </a:prstGeom>
          <a:ln w="57150">
            <a:solidFill>
              <a:schemeClr val="accent4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44" name="Picture 4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83568" y="1268759"/>
            <a:ext cx="4609872" cy="38884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176548" y="3933056"/>
            <a:ext cx="3240980" cy="1847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4" cstate="email"/>
          <a:srcRect l="14608" t="6367" r="1854"/>
          <a:stretch>
            <a:fillRect/>
          </a:stretch>
        </p:blipFill>
        <p:spPr bwMode="auto">
          <a:xfrm>
            <a:off x="6660232" y="4725144"/>
            <a:ext cx="2156147" cy="1864654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/>
            <a:tailEnd/>
          </a:ln>
        </p:spPr>
      </p:pic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250245-9CAE-4A5C-B696-75271E771D24}" type="datetime1">
              <a:rPr lang="ru-RU" smtClean="0"/>
              <a:pPr/>
              <a:t>09.01.2024</a:t>
            </a:fld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611560" y="404664"/>
            <a:ext cx="81369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Получение детали методом удаления геометрических тел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372200" y="2780928"/>
            <a:ext cx="187220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Удаление цилиндра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Picture 4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0" y="5013176"/>
            <a:ext cx="432048" cy="16561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0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76E4AB-7FDC-46E0-B050-E3467EA38544}" type="datetime1">
              <a:rPr lang="ru-RU" smtClean="0"/>
              <a:pPr/>
              <a:t>09.01.2024</a:t>
            </a:fld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539552" y="188640"/>
            <a:ext cx="8424936" cy="6480720"/>
          </a:xfrm>
          <a:prstGeom prst="rect">
            <a:avLst/>
          </a:prstGeom>
          <a:noFill/>
          <a:ln w="57150">
            <a:solidFill>
              <a:schemeClr val="accent4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611560" y="260648"/>
            <a:ext cx="8280920" cy="954107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Последовательность построения видов на чертеже детали</a:t>
            </a:r>
          </a:p>
        </p:txBody>
      </p:sp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827584" y="3068960"/>
            <a:ext cx="2876550" cy="307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1115616" y="2132856"/>
            <a:ext cx="230425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Деталь «Опора»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004048" y="5733256"/>
            <a:ext cx="3600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Чертёж детали «Опора»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427984" y="1268760"/>
            <a:ext cx="4153411" cy="40085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" name="Picture 4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0" y="5013176"/>
            <a:ext cx="432048" cy="16561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76E4AB-7FDC-46E0-B050-E3467EA38544}" type="datetime1">
              <a:rPr lang="ru-RU" smtClean="0"/>
              <a:pPr/>
              <a:t>09.01.2024</a:t>
            </a:fld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539552" y="188640"/>
            <a:ext cx="8424936" cy="6480720"/>
          </a:xfrm>
          <a:prstGeom prst="rect">
            <a:avLst/>
          </a:prstGeom>
          <a:noFill/>
          <a:ln w="57150">
            <a:solidFill>
              <a:schemeClr val="accent4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39552" y="260648"/>
            <a:ext cx="8352928" cy="707886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Проецирование общей формы детали – прямоугольного параллелепипеда – на плоскости </a:t>
            </a:r>
            <a:r>
              <a:rPr lang="en-US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V, H, W</a:t>
            </a:r>
            <a:endParaRPr lang="ru-RU" sz="20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19" name="Группа 18"/>
          <p:cNvGrpSpPr/>
          <p:nvPr/>
        </p:nvGrpSpPr>
        <p:grpSpPr>
          <a:xfrm>
            <a:off x="611560" y="1196752"/>
            <a:ext cx="2952328" cy="2861294"/>
            <a:chOff x="6156176" y="3429000"/>
            <a:chExt cx="2664296" cy="2861294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6804248" y="3861048"/>
              <a:ext cx="1872208" cy="22470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8" name="AutoShape 26"/>
            <p:cNvSpPr>
              <a:spLocks noChangeArrowheads="1"/>
            </p:cNvSpPr>
            <p:nvPr/>
          </p:nvSpPr>
          <p:spPr bwMode="auto">
            <a:xfrm>
              <a:off x="7308304" y="3429000"/>
              <a:ext cx="144016" cy="563563"/>
            </a:xfrm>
            <a:prstGeom prst="downArrow">
              <a:avLst>
                <a:gd name="adj1" fmla="val 50000"/>
                <a:gd name="adj2" fmla="val 50245"/>
              </a:avLst>
            </a:prstGeom>
            <a:solidFill>
              <a:srgbClr val="0000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" name="AutoShape 26"/>
            <p:cNvSpPr>
              <a:spLocks noChangeArrowheads="1"/>
            </p:cNvSpPr>
            <p:nvPr/>
          </p:nvSpPr>
          <p:spPr bwMode="auto">
            <a:xfrm rot="13842550">
              <a:off x="6531686" y="5678293"/>
              <a:ext cx="182399" cy="684652"/>
            </a:xfrm>
            <a:prstGeom prst="downArrow">
              <a:avLst>
                <a:gd name="adj1" fmla="val 50000"/>
                <a:gd name="adj2" fmla="val 50245"/>
              </a:avLst>
            </a:prstGeom>
            <a:solidFill>
              <a:srgbClr val="0000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" name="AutoShape 26"/>
            <p:cNvSpPr>
              <a:spLocks noChangeArrowheads="1"/>
            </p:cNvSpPr>
            <p:nvPr/>
          </p:nvSpPr>
          <p:spPr bwMode="auto">
            <a:xfrm rot="8600032">
              <a:off x="8391780" y="5734403"/>
              <a:ext cx="188040" cy="555891"/>
            </a:xfrm>
            <a:prstGeom prst="downArrow">
              <a:avLst>
                <a:gd name="adj1" fmla="val 50000"/>
                <a:gd name="adj2" fmla="val 50245"/>
              </a:avLst>
            </a:prstGeom>
            <a:solidFill>
              <a:srgbClr val="0000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8604448" y="5733256"/>
              <a:ext cx="21602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V</a:t>
              </a:r>
              <a:endPara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 flipH="1">
              <a:off x="6156176" y="5661248"/>
              <a:ext cx="21602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W</a:t>
              </a:r>
              <a:endPara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 flipH="1">
              <a:off x="7524328" y="3429000"/>
              <a:ext cx="21602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H</a:t>
              </a:r>
              <a:endPara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20" name="Группа 19"/>
          <p:cNvGrpSpPr/>
          <p:nvPr/>
        </p:nvGrpSpPr>
        <p:grpSpPr>
          <a:xfrm>
            <a:off x="4211960" y="908720"/>
            <a:ext cx="4392488" cy="4260896"/>
            <a:chOff x="4067944" y="977596"/>
            <a:chExt cx="4392488" cy="4260896"/>
          </a:xfrm>
        </p:grpSpPr>
        <p:pic>
          <p:nvPicPr>
            <p:cNvPr id="6146" name="Picture 2"/>
            <p:cNvPicPr>
              <a:picLocks noChangeAspect="1" noChangeArrowheads="1"/>
            </p:cNvPicPr>
            <p:nvPr/>
          </p:nvPicPr>
          <p:blipFill>
            <a:blip r:embed="rId3" cstate="email"/>
            <a:srcRect/>
            <a:stretch>
              <a:fillRect/>
            </a:stretch>
          </p:blipFill>
          <p:spPr bwMode="auto">
            <a:xfrm>
              <a:off x="4139951" y="977596"/>
              <a:ext cx="4068467" cy="38915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4" name="TextBox 13"/>
            <p:cNvSpPr txBox="1"/>
            <p:nvPr/>
          </p:nvSpPr>
          <p:spPr>
            <a:xfrm flipH="1">
              <a:off x="8244408" y="1412776"/>
              <a:ext cx="21602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W</a:t>
              </a:r>
              <a:endPara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4067944" y="1412776"/>
              <a:ext cx="21602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V</a:t>
              </a:r>
              <a:endPara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 flipH="1">
              <a:off x="4355976" y="4869160"/>
              <a:ext cx="21602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H</a:t>
              </a:r>
              <a:endPara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18" name="TextBox 17"/>
          <p:cNvSpPr txBox="1"/>
          <p:nvPr/>
        </p:nvSpPr>
        <p:spPr>
          <a:xfrm>
            <a:off x="1115616" y="5229200"/>
            <a:ext cx="770485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Все построения выполняются тонкими линиями.  Главный вид и вид сверху симметричны, на них нанесены оси симметрии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1" name="Picture 4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0" y="5013176"/>
            <a:ext cx="432048" cy="16561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499992" y="1052736"/>
            <a:ext cx="4227952" cy="40804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Прямоугольник 2"/>
          <p:cNvSpPr/>
          <p:nvPr/>
        </p:nvSpPr>
        <p:spPr>
          <a:xfrm>
            <a:off x="539552" y="188640"/>
            <a:ext cx="8424936" cy="6480720"/>
          </a:xfrm>
          <a:prstGeom prst="rect">
            <a:avLst/>
          </a:prstGeom>
          <a:noFill/>
          <a:ln w="57150">
            <a:solidFill>
              <a:schemeClr val="accent4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827584" y="4005064"/>
            <a:ext cx="2520280" cy="25926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539552" y="260648"/>
            <a:ext cx="8352928" cy="400110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Построение вырезов на проекциях параллелепипеда</a:t>
            </a:r>
            <a:endParaRPr lang="ru-RU" sz="20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11560" y="764704"/>
            <a:ext cx="3888432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Элементы, которые на данной проекции не видимы, проводят штриховыми линиями.  Изображения обводят линиями, установленными стандартом, и наносят размеры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8" name="Прямая со стрелкой 7"/>
          <p:cNvCxnSpPr/>
          <p:nvPr/>
        </p:nvCxnSpPr>
        <p:spPr>
          <a:xfrm flipH="1" flipV="1">
            <a:off x="5220072" y="2636912"/>
            <a:ext cx="2376264" cy="2664296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 flipV="1">
            <a:off x="7596336" y="2564904"/>
            <a:ext cx="216024" cy="2736304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 flipH="1" flipV="1">
            <a:off x="5004048" y="3789040"/>
            <a:ext cx="2592288" cy="1512168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 flipH="1">
            <a:off x="2483768" y="5301208"/>
            <a:ext cx="5112568" cy="216024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4499992" y="5517232"/>
            <a:ext cx="4392488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Линии невидимого контура детали</a:t>
            </a:r>
            <a:endParaRPr lang="ru-RU" sz="2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6" name="Picture 4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0" y="5013176"/>
            <a:ext cx="432048" cy="16561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500"/>
                            </p:stCondLst>
                            <p:childTnLst>
                              <p:par>
                                <p:cTn id="3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000"/>
                            </p:stCondLst>
                            <p:childTnLst>
                              <p:par>
                                <p:cTn id="3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76E4AB-7FDC-46E0-B050-E3467EA38544}" type="datetime1">
              <a:rPr lang="ru-RU" smtClean="0"/>
              <a:pPr/>
              <a:t>09.01.2024</a:t>
            </a:fld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539552" y="188640"/>
            <a:ext cx="8424936" cy="6480720"/>
          </a:xfrm>
          <a:prstGeom prst="rect">
            <a:avLst/>
          </a:prstGeom>
          <a:ln w="57150">
            <a:solidFill>
              <a:schemeClr val="accent4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611560" y="188640"/>
            <a:ext cx="8280920" cy="523220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Построение вырезов на геометрических телах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11560" y="692696"/>
            <a:ext cx="734481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Изображения геометрических тел, форма которых усложнена вырезами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516216" y="4293096"/>
            <a:ext cx="2284161" cy="2232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932040" y="1340768"/>
            <a:ext cx="3475647" cy="259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827584" y="4581128"/>
            <a:ext cx="1800200" cy="1296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9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755576" y="1772816"/>
            <a:ext cx="2592288" cy="2160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/>
        </p:nvSpPr>
        <p:spPr>
          <a:xfrm>
            <a:off x="971600" y="3861048"/>
            <a:ext cx="23762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Заготовка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283968" y="3933056"/>
            <a:ext cx="39604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Проекции детали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83568" y="6021288"/>
            <a:ext cx="38884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Форма вырезанной части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364088" y="5589240"/>
            <a:ext cx="12961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Деталь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6" name="Picture 4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0" y="5013176"/>
            <a:ext cx="432048" cy="16561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00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0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2" grpId="0"/>
      <p:bldP spid="13" grpId="0"/>
      <p:bldP spid="14" grpId="0"/>
      <p:bldP spid="1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76E4AB-7FDC-46E0-B050-E3467EA38544}" type="datetime1">
              <a:rPr lang="ru-RU" smtClean="0"/>
              <a:pPr/>
              <a:t>09.01.2024</a:t>
            </a:fld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539552" y="188640"/>
            <a:ext cx="8424936" cy="6480720"/>
          </a:xfrm>
          <a:prstGeom prst="rect">
            <a:avLst/>
          </a:prstGeom>
          <a:ln w="57150">
            <a:solidFill>
              <a:schemeClr val="accent4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863080" y="260648"/>
            <a:ext cx="8280920" cy="523220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Построение третьего вида</a:t>
            </a:r>
          </a:p>
        </p:txBody>
      </p:sp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55576" y="980728"/>
            <a:ext cx="3744416" cy="3494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1619672" y="5373216"/>
            <a:ext cx="626469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Третью проекцию можно строить на основе анализа формы предмета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10" name="Группа 9"/>
          <p:cNvGrpSpPr/>
          <p:nvPr/>
        </p:nvGrpSpPr>
        <p:grpSpPr>
          <a:xfrm>
            <a:off x="4860032" y="980728"/>
            <a:ext cx="3528392" cy="3816424"/>
            <a:chOff x="683568" y="332656"/>
            <a:chExt cx="3456384" cy="4049415"/>
          </a:xfrm>
        </p:grpSpPr>
        <p:pic>
          <p:nvPicPr>
            <p:cNvPr id="11" name="Picture 6"/>
            <p:cNvPicPr>
              <a:picLocks noChangeAspect="1" noChangeArrowheads="1"/>
            </p:cNvPicPr>
            <p:nvPr/>
          </p:nvPicPr>
          <p:blipFill>
            <a:blip r:embed="rId3" cstate="email"/>
            <a:srcRect/>
            <a:stretch>
              <a:fillRect/>
            </a:stretch>
          </p:blipFill>
          <p:spPr bwMode="auto">
            <a:xfrm>
              <a:off x="683568" y="332656"/>
              <a:ext cx="2452263" cy="40494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2" name="TextBox 11"/>
            <p:cNvSpPr txBox="1"/>
            <p:nvPr/>
          </p:nvSpPr>
          <p:spPr>
            <a:xfrm>
              <a:off x="3491880" y="332656"/>
              <a:ext cx="648072" cy="15696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9600" b="1" dirty="0" smtClean="0">
                  <a:solidFill>
                    <a:schemeClr val="accent6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?</a:t>
              </a:r>
              <a:endParaRPr lang="ru-RU" sz="9600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pic>
        <p:nvPicPr>
          <p:cNvPr id="13" name="Picture 4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0" y="5013176"/>
            <a:ext cx="432048" cy="16561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2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76E4AB-7FDC-46E0-B050-E3467EA38544}" type="datetime1">
              <a:rPr lang="ru-RU" smtClean="0"/>
              <a:pPr/>
              <a:t>09.01.2024</a:t>
            </a:fld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539552" y="188640"/>
            <a:ext cx="8424936" cy="648072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57150">
            <a:solidFill>
              <a:schemeClr val="accent4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buFont typeface="Wingdings" pitchFamily="2" charset="2"/>
              <a:buChar char="Ø"/>
            </a:pPr>
            <a:endParaRPr lang="ru-RU" sz="2800" dirty="0" smtClean="0">
              <a:latin typeface="Times New Roman" pitchFamily="18" charset="0"/>
              <a:cs typeface="Times New Roman" pitchFamily="18" charset="0"/>
              <a:hlinkClick r:id="rId2" action="ppaction://hlinksldjump"/>
            </a:endParaRPr>
          </a:p>
          <a:p>
            <a:pPr>
              <a:buFont typeface="Wingdings" pitchFamily="2" charset="2"/>
              <a:buChar char="Ø"/>
            </a:pPr>
            <a:endParaRPr lang="ru-RU" sz="2800" dirty="0" smtClean="0">
              <a:latin typeface="Times New Roman" pitchFamily="18" charset="0"/>
              <a:cs typeface="Times New Roman" pitchFamily="18" charset="0"/>
              <a:hlinkClick r:id="rId2" action="ppaction://hlinksldjump"/>
            </a:endParaRPr>
          </a:p>
          <a:p>
            <a:pPr>
              <a:buFont typeface="Wingdings" pitchFamily="2" charset="2"/>
              <a:buChar char="Ø"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  <a:hlinkClick r:id="rId3" action="ppaction://hlinksldjump"/>
              </a:rPr>
              <a:t>Способ построения изображений на чертежах                </a:t>
            </a: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  <a:hlinkClick r:id="rId3" action="ppaction://hlinksldjump"/>
              </a:rPr>
              <a:t>     на основе анализа формы предмета</a:t>
            </a:r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  <a:hlinkClick r:id="rId4" action="ppaction://hlinksldjump"/>
              </a:rPr>
              <a:t>     Последовательность построения видов на    </a:t>
            </a: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  <a:hlinkClick r:id="rId4" action="ppaction://hlinksldjump"/>
              </a:rPr>
              <a:t>     чертежах</a:t>
            </a:r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  <a:hlinkClick r:id="rId5" action="ppaction://hlinksldjump"/>
              </a:rPr>
              <a:t>     Построение вырезов на геометрических телах</a:t>
            </a:r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  <a:hlinkClick r:id="rId6" action="ppaction://hlinksldjump"/>
              </a:rPr>
              <a:t>Построение третьего вида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115616" y="1268760"/>
            <a:ext cx="67687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Содержание:</a:t>
            </a:r>
            <a:endParaRPr lang="ru-RU" sz="32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39552" y="6093296"/>
            <a:ext cx="74168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  <a:hlinkClick r:id="rId7" action="ppaction://hlinksldjump"/>
              </a:rPr>
              <a:t>Графическая работа 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  <a:hlinkClick r:id="rId7" action="ppaction://hlinksldjump"/>
              </a:rPr>
              <a:t> 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0" y="4941168"/>
            <a:ext cx="432048" cy="16561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Прямоугольник 24"/>
          <p:cNvSpPr/>
          <p:nvPr/>
        </p:nvSpPr>
        <p:spPr>
          <a:xfrm>
            <a:off x="539552" y="188640"/>
            <a:ext cx="8424936" cy="6480720"/>
          </a:xfrm>
          <a:prstGeom prst="rect">
            <a:avLst/>
          </a:prstGeom>
          <a:ln w="57150">
            <a:solidFill>
              <a:schemeClr val="accent4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4341" name="Picture 5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563888" y="2420888"/>
            <a:ext cx="5141195" cy="40324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9" name="Группа 28"/>
          <p:cNvGrpSpPr/>
          <p:nvPr/>
        </p:nvGrpSpPr>
        <p:grpSpPr>
          <a:xfrm>
            <a:off x="755576" y="404664"/>
            <a:ext cx="3168352" cy="3384376"/>
            <a:chOff x="683568" y="332656"/>
            <a:chExt cx="3456384" cy="4049415"/>
          </a:xfrm>
        </p:grpSpPr>
        <p:pic>
          <p:nvPicPr>
            <p:cNvPr id="14342" name="Picture 6"/>
            <p:cNvPicPr>
              <a:picLocks noChangeAspect="1" noChangeArrowheads="1"/>
            </p:cNvPicPr>
            <p:nvPr/>
          </p:nvPicPr>
          <p:blipFill>
            <a:blip r:embed="rId3" cstate="email"/>
            <a:srcRect/>
            <a:stretch>
              <a:fillRect/>
            </a:stretch>
          </p:blipFill>
          <p:spPr bwMode="auto">
            <a:xfrm>
              <a:off x="683568" y="332656"/>
              <a:ext cx="2452263" cy="40494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7" name="TextBox 26"/>
            <p:cNvSpPr txBox="1"/>
            <p:nvPr/>
          </p:nvSpPr>
          <p:spPr>
            <a:xfrm>
              <a:off x="3491880" y="332656"/>
              <a:ext cx="648072" cy="15696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9600" b="1" dirty="0" smtClean="0">
                  <a:solidFill>
                    <a:schemeClr val="accent6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?</a:t>
              </a:r>
              <a:endParaRPr lang="ru-RU" sz="9600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28" name="TextBox 27"/>
          <p:cNvSpPr txBox="1"/>
          <p:nvPr/>
        </p:nvSpPr>
        <p:spPr>
          <a:xfrm>
            <a:off x="4644008" y="620688"/>
            <a:ext cx="396044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Построение третьей проекции по двум данным   с помощью линий связи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0" y="5013176"/>
            <a:ext cx="432048" cy="16561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539552" y="188640"/>
            <a:ext cx="8424936" cy="6480720"/>
          </a:xfrm>
          <a:prstGeom prst="rect">
            <a:avLst/>
          </a:prstGeom>
          <a:ln w="57150">
            <a:solidFill>
              <a:schemeClr val="accent4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76E4AB-7FDC-46E0-B050-E3467EA38544}" type="datetime1">
              <a:rPr lang="ru-RU" smtClean="0"/>
              <a:pPr/>
              <a:t>09.01.2024</a:t>
            </a:fld>
            <a:endParaRPr lang="ru-RU"/>
          </a:p>
        </p:txBody>
      </p:sp>
      <p:pic>
        <p:nvPicPr>
          <p:cNvPr id="15363" name="Picture 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907704" y="1477523"/>
            <a:ext cx="5936754" cy="4897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971600" y="260648"/>
            <a:ext cx="756084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Построение третьей проекции по двум данным   с помощью линий связи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5013176"/>
            <a:ext cx="432048" cy="16561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39552" y="188640"/>
            <a:ext cx="8424936" cy="648072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57150">
            <a:solidFill>
              <a:schemeClr val="accent4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755576" y="620688"/>
            <a:ext cx="7992888" cy="6001643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marL="342900" indent="-342900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1. Анализ геометрической формы детали и её симметричности.</a:t>
            </a:r>
          </a:p>
          <a:p>
            <a:pPr marL="342900" indent="-342900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2. Выбор главного вида (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вида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спереди), вида сверху и вида слева.</a:t>
            </a:r>
          </a:p>
          <a:p>
            <a:pPr marL="342900" indent="-342900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3. Выбор положения формата и масштаба изображения.</a:t>
            </a:r>
          </a:p>
          <a:p>
            <a:pPr marL="342900" indent="-342900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4. Установление рабочего поля чертежа: расчет и построение габаритных прямоугольников, проведение осей симметрии.</a:t>
            </a:r>
          </a:p>
          <a:p>
            <a:pPr marL="342900" indent="-342900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5. Построение очертания главного вида.</a:t>
            </a:r>
          </a:p>
          <a:p>
            <a:pPr marL="342900" indent="-342900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6. Построение очертания вида сверху.</a:t>
            </a:r>
          </a:p>
          <a:p>
            <a:pPr marL="342900" indent="-342900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7. Построение очертания вида слева.</a:t>
            </a:r>
          </a:p>
          <a:p>
            <a:pPr marL="342900" indent="-342900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8. Нанесение размеров.</a:t>
            </a:r>
          </a:p>
          <a:p>
            <a:pPr marL="342900" indent="-342900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9. Обводка контура изображения детали сплошной толстой линией.</a:t>
            </a:r>
          </a:p>
          <a:p>
            <a:pPr marL="342900" indent="-342900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10.Заполнение основной надписи.</a:t>
            </a:r>
          </a:p>
          <a:p>
            <a:pPr marL="342900" indent="-342900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11.Проверка чертежа.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2DBABD-4503-4AF4-B7E5-79F1C9E99944}" type="datetime1">
              <a:rPr lang="ru-RU" smtClean="0"/>
              <a:pPr/>
              <a:t>09.01.2024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467544" y="188640"/>
            <a:ext cx="8280920" cy="523220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Последовательность построения чертежа детали</a:t>
            </a:r>
          </a:p>
        </p:txBody>
      </p:sp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5013176"/>
            <a:ext cx="432048" cy="16561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539552" y="188640"/>
            <a:ext cx="8424936" cy="6480720"/>
          </a:xfrm>
          <a:prstGeom prst="rect">
            <a:avLst/>
          </a:prstGeom>
          <a:ln w="57150">
            <a:solidFill>
              <a:schemeClr val="accent4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76E4AB-7FDC-46E0-B050-E3467EA38544}" type="datetime1">
              <a:rPr lang="ru-RU" smtClean="0"/>
              <a:pPr/>
              <a:t>09.01.2024</a:t>
            </a:fld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611560" y="260648"/>
            <a:ext cx="8280920" cy="954107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Графическая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работа</a:t>
            </a:r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«Построение третьего вида по двум данным»</a:t>
            </a:r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195736" y="1484784"/>
            <a:ext cx="5328592" cy="42927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55576" y="1844824"/>
            <a:ext cx="1669276" cy="1440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948264" y="1772816"/>
            <a:ext cx="1930427" cy="15121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660232" y="5157192"/>
            <a:ext cx="2265852" cy="1152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799408" y="4725144"/>
            <a:ext cx="1953608" cy="1728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4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0" y="5013176"/>
            <a:ext cx="432048" cy="16561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Прямоугольник 8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124" name="Rectangle 4"/>
          <p:cNvSpPr>
            <a:spLocks noChangeArrowheads="1"/>
          </p:cNvSpPr>
          <p:nvPr/>
        </p:nvSpPr>
        <p:spPr bwMode="auto">
          <a:xfrm>
            <a:off x="1763713" y="1412875"/>
            <a:ext cx="2520950" cy="1728788"/>
          </a:xfrm>
          <a:prstGeom prst="rect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125" name="Line 5"/>
          <p:cNvSpPr>
            <a:spLocks noChangeShapeType="1"/>
          </p:cNvSpPr>
          <p:nvPr/>
        </p:nvSpPr>
        <p:spPr bwMode="auto">
          <a:xfrm>
            <a:off x="1763713" y="3141663"/>
            <a:ext cx="0" cy="792162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127" name="Line 7"/>
          <p:cNvSpPr>
            <a:spLocks noChangeShapeType="1"/>
          </p:cNvSpPr>
          <p:nvPr/>
        </p:nvSpPr>
        <p:spPr bwMode="auto">
          <a:xfrm>
            <a:off x="4284663" y="3141663"/>
            <a:ext cx="0" cy="792162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129" name="Rectangle 9"/>
          <p:cNvSpPr>
            <a:spLocks noChangeArrowheads="1"/>
          </p:cNvSpPr>
          <p:nvPr/>
        </p:nvSpPr>
        <p:spPr bwMode="auto">
          <a:xfrm>
            <a:off x="1763713" y="3933825"/>
            <a:ext cx="2520950" cy="2447925"/>
          </a:xfrm>
          <a:prstGeom prst="rect">
            <a:avLst/>
          </a:prstGeom>
          <a:noFill/>
          <a:ln w="12700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130" name="Rectangle 10"/>
          <p:cNvSpPr>
            <a:spLocks noChangeArrowheads="1"/>
          </p:cNvSpPr>
          <p:nvPr/>
        </p:nvSpPr>
        <p:spPr bwMode="auto">
          <a:xfrm rot="16200000">
            <a:off x="5507832" y="1053306"/>
            <a:ext cx="1728788" cy="2447925"/>
          </a:xfrm>
          <a:prstGeom prst="rect">
            <a:avLst/>
          </a:prstGeom>
          <a:noFill/>
          <a:ln w="19050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131" name="Line 11"/>
          <p:cNvSpPr>
            <a:spLocks noChangeShapeType="1"/>
          </p:cNvSpPr>
          <p:nvPr/>
        </p:nvSpPr>
        <p:spPr bwMode="auto">
          <a:xfrm>
            <a:off x="4284663" y="1412875"/>
            <a:ext cx="863600" cy="0"/>
          </a:xfrm>
          <a:prstGeom prst="line">
            <a:avLst/>
          </a:prstGeom>
          <a:noFill/>
          <a:ln w="9525">
            <a:solidFill>
              <a:srgbClr val="CC0000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132" name="Line 12"/>
          <p:cNvSpPr>
            <a:spLocks noChangeShapeType="1"/>
          </p:cNvSpPr>
          <p:nvPr/>
        </p:nvSpPr>
        <p:spPr bwMode="auto">
          <a:xfrm>
            <a:off x="4284663" y="3141663"/>
            <a:ext cx="863600" cy="0"/>
          </a:xfrm>
          <a:prstGeom prst="line">
            <a:avLst/>
          </a:prstGeom>
          <a:noFill/>
          <a:ln w="9525">
            <a:solidFill>
              <a:srgbClr val="CC0000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134" name="Line 14"/>
          <p:cNvSpPr>
            <a:spLocks noChangeShapeType="1"/>
          </p:cNvSpPr>
          <p:nvPr/>
        </p:nvSpPr>
        <p:spPr bwMode="auto">
          <a:xfrm>
            <a:off x="4284663" y="3933825"/>
            <a:ext cx="863600" cy="0"/>
          </a:xfrm>
          <a:prstGeom prst="line">
            <a:avLst/>
          </a:prstGeom>
          <a:noFill/>
          <a:ln w="9525">
            <a:solidFill>
              <a:srgbClr val="CC0000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135" name="Line 15"/>
          <p:cNvSpPr>
            <a:spLocks noChangeShapeType="1"/>
          </p:cNvSpPr>
          <p:nvPr/>
        </p:nvSpPr>
        <p:spPr bwMode="auto">
          <a:xfrm>
            <a:off x="5148263" y="3141663"/>
            <a:ext cx="0" cy="792162"/>
          </a:xfrm>
          <a:prstGeom prst="line">
            <a:avLst/>
          </a:prstGeom>
          <a:noFill/>
          <a:ln w="9525">
            <a:solidFill>
              <a:srgbClr val="CC0000"/>
            </a:solidFill>
            <a:round/>
            <a:headEnd type="triangle" w="med" len="med"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136" name="Line 16"/>
          <p:cNvSpPr>
            <a:spLocks noChangeShapeType="1"/>
          </p:cNvSpPr>
          <p:nvPr/>
        </p:nvSpPr>
        <p:spPr bwMode="auto">
          <a:xfrm>
            <a:off x="4284663" y="6381750"/>
            <a:ext cx="3311525" cy="0"/>
          </a:xfrm>
          <a:prstGeom prst="line">
            <a:avLst/>
          </a:prstGeom>
          <a:noFill/>
          <a:ln w="9525">
            <a:solidFill>
              <a:srgbClr val="CC0000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137" name="Line 17"/>
          <p:cNvSpPr>
            <a:spLocks noChangeShapeType="1"/>
          </p:cNvSpPr>
          <p:nvPr/>
        </p:nvSpPr>
        <p:spPr bwMode="auto">
          <a:xfrm>
            <a:off x="7596188" y="3141663"/>
            <a:ext cx="0" cy="3238500"/>
          </a:xfrm>
          <a:prstGeom prst="line">
            <a:avLst/>
          </a:prstGeom>
          <a:noFill/>
          <a:ln w="9525">
            <a:solidFill>
              <a:srgbClr val="CC0000"/>
            </a:solidFill>
            <a:round/>
            <a:headEnd type="triangle" w="med" len="med"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138" name="Line 18"/>
          <p:cNvSpPr>
            <a:spLocks noChangeShapeType="1"/>
          </p:cNvSpPr>
          <p:nvPr/>
        </p:nvSpPr>
        <p:spPr bwMode="auto">
          <a:xfrm>
            <a:off x="5003800" y="3789363"/>
            <a:ext cx="2663825" cy="2663825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140" name="Line 20"/>
          <p:cNvSpPr>
            <a:spLocks noChangeShapeType="1"/>
          </p:cNvSpPr>
          <p:nvPr/>
        </p:nvSpPr>
        <p:spPr bwMode="auto">
          <a:xfrm>
            <a:off x="3635375" y="2565400"/>
            <a:ext cx="1512888" cy="0"/>
          </a:xfrm>
          <a:prstGeom prst="line">
            <a:avLst/>
          </a:prstGeom>
          <a:noFill/>
          <a:ln w="9525">
            <a:solidFill>
              <a:srgbClr val="CC0000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141" name="Line 21"/>
          <p:cNvSpPr>
            <a:spLocks noChangeShapeType="1"/>
          </p:cNvSpPr>
          <p:nvPr/>
        </p:nvSpPr>
        <p:spPr bwMode="auto">
          <a:xfrm>
            <a:off x="5148263" y="2565400"/>
            <a:ext cx="2447925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142" name="Line 22"/>
          <p:cNvSpPr>
            <a:spLocks noChangeShapeType="1"/>
          </p:cNvSpPr>
          <p:nvPr/>
        </p:nvSpPr>
        <p:spPr bwMode="auto">
          <a:xfrm>
            <a:off x="3635375" y="1412875"/>
            <a:ext cx="0" cy="1152525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143" name="Line 23"/>
          <p:cNvSpPr>
            <a:spLocks noChangeShapeType="1"/>
          </p:cNvSpPr>
          <p:nvPr/>
        </p:nvSpPr>
        <p:spPr bwMode="auto">
          <a:xfrm>
            <a:off x="3635375" y="2492375"/>
            <a:ext cx="0" cy="144145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144" name="Line 24"/>
          <p:cNvSpPr>
            <a:spLocks noChangeShapeType="1"/>
          </p:cNvSpPr>
          <p:nvPr/>
        </p:nvSpPr>
        <p:spPr bwMode="auto">
          <a:xfrm>
            <a:off x="3635375" y="3933825"/>
            <a:ext cx="0" cy="2447925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145" name="Line 25"/>
          <p:cNvSpPr>
            <a:spLocks noChangeShapeType="1"/>
          </p:cNvSpPr>
          <p:nvPr/>
        </p:nvSpPr>
        <p:spPr bwMode="auto">
          <a:xfrm>
            <a:off x="1763713" y="4868863"/>
            <a:ext cx="1871662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146" name="Line 26"/>
          <p:cNvSpPr>
            <a:spLocks noChangeShapeType="1"/>
          </p:cNvSpPr>
          <p:nvPr/>
        </p:nvSpPr>
        <p:spPr bwMode="auto">
          <a:xfrm>
            <a:off x="1763713" y="5445125"/>
            <a:ext cx="1871662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147" name="Line 27"/>
          <p:cNvSpPr>
            <a:spLocks noChangeShapeType="1"/>
          </p:cNvSpPr>
          <p:nvPr/>
        </p:nvSpPr>
        <p:spPr bwMode="auto">
          <a:xfrm>
            <a:off x="3635375" y="4868863"/>
            <a:ext cx="2449513" cy="0"/>
          </a:xfrm>
          <a:prstGeom prst="line">
            <a:avLst/>
          </a:prstGeom>
          <a:noFill/>
          <a:ln w="9525">
            <a:solidFill>
              <a:srgbClr val="CC0000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148" name="Line 28"/>
          <p:cNvSpPr>
            <a:spLocks noChangeShapeType="1"/>
          </p:cNvSpPr>
          <p:nvPr/>
        </p:nvSpPr>
        <p:spPr bwMode="auto">
          <a:xfrm>
            <a:off x="3635375" y="5445125"/>
            <a:ext cx="3024188" cy="0"/>
          </a:xfrm>
          <a:prstGeom prst="line">
            <a:avLst/>
          </a:prstGeom>
          <a:noFill/>
          <a:ln w="9525">
            <a:solidFill>
              <a:srgbClr val="CC0000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149" name="Line 29"/>
          <p:cNvSpPr>
            <a:spLocks noChangeShapeType="1"/>
          </p:cNvSpPr>
          <p:nvPr/>
        </p:nvSpPr>
        <p:spPr bwMode="auto">
          <a:xfrm flipV="1">
            <a:off x="6084888" y="2565400"/>
            <a:ext cx="0" cy="2303463"/>
          </a:xfrm>
          <a:prstGeom prst="line">
            <a:avLst/>
          </a:prstGeom>
          <a:noFill/>
          <a:ln w="9525">
            <a:solidFill>
              <a:srgbClr val="CC0000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150" name="Line 30"/>
          <p:cNvSpPr>
            <a:spLocks noChangeShapeType="1"/>
          </p:cNvSpPr>
          <p:nvPr/>
        </p:nvSpPr>
        <p:spPr bwMode="auto">
          <a:xfrm flipV="1">
            <a:off x="6659563" y="2565400"/>
            <a:ext cx="0" cy="2879725"/>
          </a:xfrm>
          <a:prstGeom prst="line">
            <a:avLst/>
          </a:prstGeom>
          <a:noFill/>
          <a:ln w="9525">
            <a:solidFill>
              <a:srgbClr val="CC0000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151" name="Line 31"/>
          <p:cNvSpPr>
            <a:spLocks noChangeShapeType="1"/>
          </p:cNvSpPr>
          <p:nvPr/>
        </p:nvSpPr>
        <p:spPr bwMode="auto">
          <a:xfrm flipH="1">
            <a:off x="1763713" y="1628775"/>
            <a:ext cx="1871662" cy="936625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152" name="Line 32"/>
          <p:cNvSpPr>
            <a:spLocks noChangeShapeType="1"/>
          </p:cNvSpPr>
          <p:nvPr/>
        </p:nvSpPr>
        <p:spPr bwMode="auto">
          <a:xfrm>
            <a:off x="3635375" y="1628775"/>
            <a:ext cx="2449513" cy="0"/>
          </a:xfrm>
          <a:prstGeom prst="line">
            <a:avLst/>
          </a:prstGeom>
          <a:noFill/>
          <a:ln w="9525">
            <a:solidFill>
              <a:srgbClr val="CC0000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153" name="Line 33"/>
          <p:cNvSpPr>
            <a:spLocks noChangeShapeType="1"/>
          </p:cNvSpPr>
          <p:nvPr/>
        </p:nvSpPr>
        <p:spPr bwMode="auto">
          <a:xfrm flipV="1">
            <a:off x="6084888" y="1628775"/>
            <a:ext cx="0" cy="936625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154" name="Line 34"/>
          <p:cNvSpPr>
            <a:spLocks noChangeShapeType="1"/>
          </p:cNvSpPr>
          <p:nvPr/>
        </p:nvSpPr>
        <p:spPr bwMode="auto">
          <a:xfrm flipV="1">
            <a:off x="6659563" y="1628775"/>
            <a:ext cx="0" cy="936625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155" name="Line 35"/>
          <p:cNvSpPr>
            <a:spLocks noChangeShapeType="1"/>
          </p:cNvSpPr>
          <p:nvPr/>
        </p:nvSpPr>
        <p:spPr bwMode="auto">
          <a:xfrm>
            <a:off x="6084888" y="1628775"/>
            <a:ext cx="574675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156" name="Line 36"/>
          <p:cNvSpPr>
            <a:spLocks noChangeShapeType="1"/>
          </p:cNvSpPr>
          <p:nvPr/>
        </p:nvSpPr>
        <p:spPr bwMode="auto">
          <a:xfrm>
            <a:off x="1692275" y="5157788"/>
            <a:ext cx="2735263" cy="0"/>
          </a:xfrm>
          <a:prstGeom prst="line">
            <a:avLst/>
          </a:prstGeom>
          <a:noFill/>
          <a:ln w="28575">
            <a:solidFill>
              <a:schemeClr val="tx1"/>
            </a:solidFill>
            <a:prstDash val="lgDashDot"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157" name="Line 37"/>
          <p:cNvSpPr>
            <a:spLocks noChangeShapeType="1"/>
          </p:cNvSpPr>
          <p:nvPr/>
        </p:nvSpPr>
        <p:spPr bwMode="auto">
          <a:xfrm>
            <a:off x="4284663" y="5157788"/>
            <a:ext cx="2087562" cy="0"/>
          </a:xfrm>
          <a:prstGeom prst="line">
            <a:avLst/>
          </a:prstGeom>
          <a:noFill/>
          <a:ln w="9525">
            <a:solidFill>
              <a:srgbClr val="CC0000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158" name="Line 38"/>
          <p:cNvSpPr>
            <a:spLocks noChangeShapeType="1"/>
          </p:cNvSpPr>
          <p:nvPr/>
        </p:nvSpPr>
        <p:spPr bwMode="auto">
          <a:xfrm flipV="1">
            <a:off x="6372225" y="3141663"/>
            <a:ext cx="0" cy="2016125"/>
          </a:xfrm>
          <a:prstGeom prst="line">
            <a:avLst/>
          </a:prstGeom>
          <a:noFill/>
          <a:ln w="9525">
            <a:solidFill>
              <a:srgbClr val="CC0000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159" name="Line 39"/>
          <p:cNvSpPr>
            <a:spLocks noChangeShapeType="1"/>
          </p:cNvSpPr>
          <p:nvPr/>
        </p:nvSpPr>
        <p:spPr bwMode="auto">
          <a:xfrm>
            <a:off x="6372225" y="1268413"/>
            <a:ext cx="0" cy="2016125"/>
          </a:xfrm>
          <a:prstGeom prst="line">
            <a:avLst/>
          </a:prstGeom>
          <a:noFill/>
          <a:ln w="28575">
            <a:solidFill>
              <a:schemeClr val="tx1"/>
            </a:solidFill>
            <a:prstDash val="lgDashDot"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160" name="Line 40"/>
          <p:cNvSpPr>
            <a:spLocks noChangeShapeType="1"/>
          </p:cNvSpPr>
          <p:nvPr/>
        </p:nvSpPr>
        <p:spPr bwMode="auto">
          <a:xfrm>
            <a:off x="2627313" y="2492375"/>
            <a:ext cx="0" cy="863600"/>
          </a:xfrm>
          <a:prstGeom prst="line">
            <a:avLst/>
          </a:prstGeom>
          <a:noFill/>
          <a:ln w="19050">
            <a:solidFill>
              <a:schemeClr val="tx1"/>
            </a:solidFill>
            <a:prstDash val="lgDashDot"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161" name="Line 41"/>
          <p:cNvSpPr>
            <a:spLocks noChangeShapeType="1"/>
          </p:cNvSpPr>
          <p:nvPr/>
        </p:nvSpPr>
        <p:spPr bwMode="auto">
          <a:xfrm>
            <a:off x="2627313" y="3141663"/>
            <a:ext cx="0" cy="935037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triangle" w="med" len="med"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162" name="Line 42"/>
          <p:cNvSpPr>
            <a:spLocks noChangeShapeType="1"/>
          </p:cNvSpPr>
          <p:nvPr/>
        </p:nvSpPr>
        <p:spPr bwMode="auto">
          <a:xfrm>
            <a:off x="2627313" y="4005263"/>
            <a:ext cx="0" cy="719137"/>
          </a:xfrm>
          <a:prstGeom prst="line">
            <a:avLst/>
          </a:prstGeom>
          <a:noFill/>
          <a:ln w="19050">
            <a:solidFill>
              <a:schemeClr val="tx1"/>
            </a:solidFill>
            <a:prstDash val="lgDashDot"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163" name="Line 43"/>
          <p:cNvSpPr>
            <a:spLocks noChangeShapeType="1"/>
          </p:cNvSpPr>
          <p:nvPr/>
        </p:nvSpPr>
        <p:spPr bwMode="auto">
          <a:xfrm>
            <a:off x="2627313" y="5516563"/>
            <a:ext cx="0" cy="720725"/>
          </a:xfrm>
          <a:prstGeom prst="line">
            <a:avLst/>
          </a:prstGeom>
          <a:noFill/>
          <a:ln w="19050">
            <a:solidFill>
              <a:schemeClr val="tx1"/>
            </a:solidFill>
            <a:prstDash val="lgDashDot"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165" name="Oval 45"/>
          <p:cNvSpPr>
            <a:spLocks noChangeArrowheads="1"/>
          </p:cNvSpPr>
          <p:nvPr/>
        </p:nvSpPr>
        <p:spPr bwMode="auto">
          <a:xfrm>
            <a:off x="2339975" y="4076700"/>
            <a:ext cx="576263" cy="574675"/>
          </a:xfrm>
          <a:prstGeom prst="ellipse">
            <a:avLst/>
          </a:prstGeom>
          <a:noFill/>
          <a:ln w="57150" algn="ctr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166" name="Oval 46"/>
          <p:cNvSpPr>
            <a:spLocks noChangeArrowheads="1"/>
          </p:cNvSpPr>
          <p:nvPr/>
        </p:nvSpPr>
        <p:spPr bwMode="auto">
          <a:xfrm>
            <a:off x="2339975" y="5589588"/>
            <a:ext cx="576263" cy="574675"/>
          </a:xfrm>
          <a:prstGeom prst="ellipse">
            <a:avLst/>
          </a:prstGeom>
          <a:noFill/>
          <a:ln w="57150" algn="ctr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167" name="Line 47"/>
          <p:cNvSpPr>
            <a:spLocks noChangeShapeType="1"/>
          </p:cNvSpPr>
          <p:nvPr/>
        </p:nvSpPr>
        <p:spPr bwMode="auto">
          <a:xfrm>
            <a:off x="2268538" y="5876925"/>
            <a:ext cx="790575" cy="0"/>
          </a:xfrm>
          <a:prstGeom prst="line">
            <a:avLst/>
          </a:prstGeom>
          <a:noFill/>
          <a:ln w="19050">
            <a:solidFill>
              <a:schemeClr val="tx1"/>
            </a:solidFill>
            <a:prstDash val="lgDashDot"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169" name="Line 49"/>
          <p:cNvSpPr>
            <a:spLocks noChangeShapeType="1"/>
          </p:cNvSpPr>
          <p:nvPr/>
        </p:nvSpPr>
        <p:spPr bwMode="auto">
          <a:xfrm>
            <a:off x="2268538" y="4365625"/>
            <a:ext cx="790575" cy="0"/>
          </a:xfrm>
          <a:prstGeom prst="line">
            <a:avLst/>
          </a:prstGeom>
          <a:noFill/>
          <a:ln w="19050">
            <a:solidFill>
              <a:schemeClr val="tx1"/>
            </a:solidFill>
            <a:prstDash val="lgDashDot"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170" name="Line 50"/>
          <p:cNvSpPr>
            <a:spLocks noChangeShapeType="1"/>
          </p:cNvSpPr>
          <p:nvPr/>
        </p:nvSpPr>
        <p:spPr bwMode="auto">
          <a:xfrm>
            <a:off x="2987675" y="4365625"/>
            <a:ext cx="2592388" cy="0"/>
          </a:xfrm>
          <a:prstGeom prst="line">
            <a:avLst/>
          </a:prstGeom>
          <a:noFill/>
          <a:ln w="9525">
            <a:solidFill>
              <a:srgbClr val="CC0000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171" name="Line 51"/>
          <p:cNvSpPr>
            <a:spLocks noChangeShapeType="1"/>
          </p:cNvSpPr>
          <p:nvPr/>
        </p:nvSpPr>
        <p:spPr bwMode="auto">
          <a:xfrm>
            <a:off x="2987675" y="5876925"/>
            <a:ext cx="4105275" cy="0"/>
          </a:xfrm>
          <a:prstGeom prst="line">
            <a:avLst/>
          </a:prstGeom>
          <a:noFill/>
          <a:ln w="9525">
            <a:solidFill>
              <a:srgbClr val="CC0000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172" name="Line 52"/>
          <p:cNvSpPr>
            <a:spLocks noChangeShapeType="1"/>
          </p:cNvSpPr>
          <p:nvPr/>
        </p:nvSpPr>
        <p:spPr bwMode="auto">
          <a:xfrm flipV="1">
            <a:off x="5580063" y="3141663"/>
            <a:ext cx="0" cy="1223962"/>
          </a:xfrm>
          <a:prstGeom prst="line">
            <a:avLst/>
          </a:prstGeom>
          <a:noFill/>
          <a:ln w="9525">
            <a:solidFill>
              <a:srgbClr val="CC0000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173" name="Line 53"/>
          <p:cNvSpPr>
            <a:spLocks noChangeShapeType="1"/>
          </p:cNvSpPr>
          <p:nvPr/>
        </p:nvSpPr>
        <p:spPr bwMode="auto">
          <a:xfrm flipV="1">
            <a:off x="7092950" y="3141663"/>
            <a:ext cx="0" cy="2735262"/>
          </a:xfrm>
          <a:prstGeom prst="line">
            <a:avLst/>
          </a:prstGeom>
          <a:noFill/>
          <a:ln w="9525">
            <a:solidFill>
              <a:srgbClr val="CC0000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174" name="Line 54"/>
          <p:cNvSpPr>
            <a:spLocks noChangeShapeType="1"/>
          </p:cNvSpPr>
          <p:nvPr/>
        </p:nvSpPr>
        <p:spPr bwMode="auto">
          <a:xfrm flipV="1">
            <a:off x="5580063" y="2420938"/>
            <a:ext cx="0" cy="792162"/>
          </a:xfrm>
          <a:prstGeom prst="line">
            <a:avLst/>
          </a:prstGeom>
          <a:noFill/>
          <a:ln w="19050">
            <a:solidFill>
              <a:schemeClr val="tx1"/>
            </a:solidFill>
            <a:prstDash val="lgDashDot"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175" name="Line 55"/>
          <p:cNvSpPr>
            <a:spLocks noChangeShapeType="1"/>
          </p:cNvSpPr>
          <p:nvPr/>
        </p:nvSpPr>
        <p:spPr bwMode="auto">
          <a:xfrm flipV="1">
            <a:off x="7092950" y="2420938"/>
            <a:ext cx="0" cy="792162"/>
          </a:xfrm>
          <a:prstGeom prst="line">
            <a:avLst/>
          </a:prstGeom>
          <a:noFill/>
          <a:ln w="19050">
            <a:solidFill>
              <a:schemeClr val="tx1"/>
            </a:solidFill>
            <a:prstDash val="lgDashDot"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176" name="Line 56"/>
          <p:cNvSpPr>
            <a:spLocks noChangeShapeType="1"/>
          </p:cNvSpPr>
          <p:nvPr/>
        </p:nvSpPr>
        <p:spPr bwMode="auto">
          <a:xfrm flipV="1">
            <a:off x="2339975" y="3141663"/>
            <a:ext cx="0" cy="1223962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177" name="Line 57"/>
          <p:cNvSpPr>
            <a:spLocks noChangeShapeType="1"/>
          </p:cNvSpPr>
          <p:nvPr/>
        </p:nvSpPr>
        <p:spPr bwMode="auto">
          <a:xfrm flipV="1">
            <a:off x="2916238" y="3141663"/>
            <a:ext cx="0" cy="1223962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178" name="Line 58"/>
          <p:cNvSpPr>
            <a:spLocks noChangeShapeType="1"/>
          </p:cNvSpPr>
          <p:nvPr/>
        </p:nvSpPr>
        <p:spPr bwMode="auto">
          <a:xfrm flipV="1">
            <a:off x="2339975" y="2565400"/>
            <a:ext cx="0" cy="576263"/>
          </a:xfrm>
          <a:prstGeom prst="line">
            <a:avLst/>
          </a:prstGeom>
          <a:noFill/>
          <a:ln w="19050">
            <a:solidFill>
              <a:schemeClr val="tx1"/>
            </a:solidFill>
            <a:prstDash val="lgDash"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179" name="Line 59"/>
          <p:cNvSpPr>
            <a:spLocks noChangeShapeType="1"/>
          </p:cNvSpPr>
          <p:nvPr/>
        </p:nvSpPr>
        <p:spPr bwMode="auto">
          <a:xfrm flipV="1">
            <a:off x="2916238" y="2565400"/>
            <a:ext cx="0" cy="576263"/>
          </a:xfrm>
          <a:prstGeom prst="line">
            <a:avLst/>
          </a:prstGeom>
          <a:noFill/>
          <a:ln w="19050">
            <a:solidFill>
              <a:schemeClr val="tx1"/>
            </a:solidFill>
            <a:prstDash val="lgDash"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180" name="Line 60"/>
          <p:cNvSpPr>
            <a:spLocks noChangeShapeType="1"/>
          </p:cNvSpPr>
          <p:nvPr/>
        </p:nvSpPr>
        <p:spPr bwMode="auto">
          <a:xfrm>
            <a:off x="2627313" y="4076700"/>
            <a:ext cx="2665412" cy="0"/>
          </a:xfrm>
          <a:prstGeom prst="line">
            <a:avLst/>
          </a:prstGeom>
          <a:noFill/>
          <a:ln w="9525">
            <a:solidFill>
              <a:srgbClr val="CC0000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181" name="Line 61"/>
          <p:cNvSpPr>
            <a:spLocks noChangeShapeType="1"/>
          </p:cNvSpPr>
          <p:nvPr/>
        </p:nvSpPr>
        <p:spPr bwMode="auto">
          <a:xfrm>
            <a:off x="2627313" y="4652963"/>
            <a:ext cx="3240087" cy="0"/>
          </a:xfrm>
          <a:prstGeom prst="line">
            <a:avLst/>
          </a:prstGeom>
          <a:noFill/>
          <a:ln w="9525">
            <a:solidFill>
              <a:srgbClr val="CC0000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182" name="Line 62"/>
          <p:cNvSpPr>
            <a:spLocks noChangeShapeType="1"/>
          </p:cNvSpPr>
          <p:nvPr/>
        </p:nvSpPr>
        <p:spPr bwMode="auto">
          <a:xfrm>
            <a:off x="2627313" y="5589588"/>
            <a:ext cx="4176712" cy="0"/>
          </a:xfrm>
          <a:prstGeom prst="line">
            <a:avLst/>
          </a:prstGeom>
          <a:noFill/>
          <a:ln w="9525">
            <a:solidFill>
              <a:srgbClr val="CC0000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183" name="Line 63"/>
          <p:cNvSpPr>
            <a:spLocks noChangeShapeType="1"/>
          </p:cNvSpPr>
          <p:nvPr/>
        </p:nvSpPr>
        <p:spPr bwMode="auto">
          <a:xfrm>
            <a:off x="2627313" y="6165850"/>
            <a:ext cx="4752975" cy="0"/>
          </a:xfrm>
          <a:prstGeom prst="line">
            <a:avLst/>
          </a:prstGeom>
          <a:noFill/>
          <a:ln w="9525">
            <a:solidFill>
              <a:srgbClr val="CC0000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184" name="Line 64"/>
          <p:cNvSpPr>
            <a:spLocks noChangeShapeType="1"/>
          </p:cNvSpPr>
          <p:nvPr/>
        </p:nvSpPr>
        <p:spPr bwMode="auto">
          <a:xfrm flipV="1">
            <a:off x="5292725" y="3141663"/>
            <a:ext cx="0" cy="935037"/>
          </a:xfrm>
          <a:prstGeom prst="line">
            <a:avLst/>
          </a:prstGeom>
          <a:noFill/>
          <a:ln w="9525">
            <a:solidFill>
              <a:srgbClr val="CC0000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185" name="Line 65"/>
          <p:cNvSpPr>
            <a:spLocks noChangeShapeType="1"/>
          </p:cNvSpPr>
          <p:nvPr/>
        </p:nvSpPr>
        <p:spPr bwMode="auto">
          <a:xfrm flipV="1">
            <a:off x="5867400" y="3141663"/>
            <a:ext cx="0" cy="1511300"/>
          </a:xfrm>
          <a:prstGeom prst="line">
            <a:avLst/>
          </a:prstGeom>
          <a:noFill/>
          <a:ln w="9525">
            <a:solidFill>
              <a:srgbClr val="CC0000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186" name="Line 66"/>
          <p:cNvSpPr>
            <a:spLocks noChangeShapeType="1"/>
          </p:cNvSpPr>
          <p:nvPr/>
        </p:nvSpPr>
        <p:spPr bwMode="auto">
          <a:xfrm flipV="1">
            <a:off x="6804025" y="3141663"/>
            <a:ext cx="0" cy="2447925"/>
          </a:xfrm>
          <a:prstGeom prst="line">
            <a:avLst/>
          </a:prstGeom>
          <a:noFill/>
          <a:ln w="9525">
            <a:solidFill>
              <a:srgbClr val="CC0000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187" name="Line 67"/>
          <p:cNvSpPr>
            <a:spLocks noChangeShapeType="1"/>
          </p:cNvSpPr>
          <p:nvPr/>
        </p:nvSpPr>
        <p:spPr bwMode="auto">
          <a:xfrm flipV="1">
            <a:off x="7380288" y="3141663"/>
            <a:ext cx="0" cy="3024187"/>
          </a:xfrm>
          <a:prstGeom prst="line">
            <a:avLst/>
          </a:prstGeom>
          <a:noFill/>
          <a:ln w="9525">
            <a:solidFill>
              <a:srgbClr val="CC0000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188" name="Line 68"/>
          <p:cNvSpPr>
            <a:spLocks noChangeShapeType="1"/>
          </p:cNvSpPr>
          <p:nvPr/>
        </p:nvSpPr>
        <p:spPr bwMode="auto">
          <a:xfrm flipV="1">
            <a:off x="5292725" y="2565400"/>
            <a:ext cx="0" cy="576263"/>
          </a:xfrm>
          <a:prstGeom prst="line">
            <a:avLst/>
          </a:prstGeom>
          <a:noFill/>
          <a:ln w="19050">
            <a:solidFill>
              <a:schemeClr val="tx1"/>
            </a:solidFill>
            <a:prstDash val="lgDash"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189" name="Line 69"/>
          <p:cNvSpPr>
            <a:spLocks noChangeShapeType="1"/>
          </p:cNvSpPr>
          <p:nvPr/>
        </p:nvSpPr>
        <p:spPr bwMode="auto">
          <a:xfrm flipV="1">
            <a:off x="5867400" y="2565400"/>
            <a:ext cx="0" cy="576263"/>
          </a:xfrm>
          <a:prstGeom prst="line">
            <a:avLst/>
          </a:prstGeom>
          <a:noFill/>
          <a:ln w="19050">
            <a:solidFill>
              <a:schemeClr val="tx1"/>
            </a:solidFill>
            <a:prstDash val="lgDash"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190" name="Line 70"/>
          <p:cNvSpPr>
            <a:spLocks noChangeShapeType="1"/>
          </p:cNvSpPr>
          <p:nvPr/>
        </p:nvSpPr>
        <p:spPr bwMode="auto">
          <a:xfrm flipV="1">
            <a:off x="6804025" y="2565400"/>
            <a:ext cx="0" cy="576263"/>
          </a:xfrm>
          <a:prstGeom prst="line">
            <a:avLst/>
          </a:prstGeom>
          <a:noFill/>
          <a:ln w="19050">
            <a:solidFill>
              <a:schemeClr val="tx1"/>
            </a:solidFill>
            <a:prstDash val="lgDash"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191" name="Line 71"/>
          <p:cNvSpPr>
            <a:spLocks noChangeShapeType="1"/>
          </p:cNvSpPr>
          <p:nvPr/>
        </p:nvSpPr>
        <p:spPr bwMode="auto">
          <a:xfrm flipV="1">
            <a:off x="7380288" y="2565400"/>
            <a:ext cx="0" cy="576263"/>
          </a:xfrm>
          <a:prstGeom prst="line">
            <a:avLst/>
          </a:prstGeom>
          <a:noFill/>
          <a:ln w="19050">
            <a:solidFill>
              <a:schemeClr val="tx1"/>
            </a:solidFill>
            <a:prstDash val="lgDash"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192" name="Line 72"/>
          <p:cNvSpPr>
            <a:spLocks noChangeShapeType="1"/>
          </p:cNvSpPr>
          <p:nvPr/>
        </p:nvSpPr>
        <p:spPr bwMode="auto">
          <a:xfrm>
            <a:off x="1763713" y="2565400"/>
            <a:ext cx="0" cy="576263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193" name="Line 73"/>
          <p:cNvSpPr>
            <a:spLocks noChangeShapeType="1"/>
          </p:cNvSpPr>
          <p:nvPr/>
        </p:nvSpPr>
        <p:spPr bwMode="auto">
          <a:xfrm>
            <a:off x="4284663" y="1412875"/>
            <a:ext cx="0" cy="1728788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194" name="Line 74"/>
          <p:cNvSpPr>
            <a:spLocks noChangeShapeType="1"/>
          </p:cNvSpPr>
          <p:nvPr/>
        </p:nvSpPr>
        <p:spPr bwMode="auto">
          <a:xfrm>
            <a:off x="3635375" y="1412875"/>
            <a:ext cx="649288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195" name="Line 75"/>
          <p:cNvSpPr>
            <a:spLocks noChangeShapeType="1"/>
          </p:cNvSpPr>
          <p:nvPr/>
        </p:nvSpPr>
        <p:spPr bwMode="auto">
          <a:xfrm>
            <a:off x="1763713" y="2565400"/>
            <a:ext cx="1871662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196" name="Line 76"/>
          <p:cNvSpPr>
            <a:spLocks noChangeShapeType="1"/>
          </p:cNvSpPr>
          <p:nvPr/>
        </p:nvSpPr>
        <p:spPr bwMode="auto">
          <a:xfrm>
            <a:off x="1763713" y="3141663"/>
            <a:ext cx="252095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197" name="Text Box 77"/>
          <p:cNvSpPr txBox="1">
            <a:spLocks noChangeArrowheads="1"/>
          </p:cNvSpPr>
          <p:nvPr/>
        </p:nvSpPr>
        <p:spPr bwMode="auto">
          <a:xfrm>
            <a:off x="323850" y="0"/>
            <a:ext cx="8280400" cy="46166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ПОСТРОЕНИЕ ТРЕТЬЕГО ВИДА ПО ДВУМ ДАННЫМ</a:t>
            </a:r>
          </a:p>
        </p:txBody>
      </p:sp>
      <p:sp>
        <p:nvSpPr>
          <p:cNvPr id="5199" name="Rectangle 79"/>
          <p:cNvSpPr>
            <a:spLocks noChangeArrowheads="1"/>
          </p:cNvSpPr>
          <p:nvPr/>
        </p:nvSpPr>
        <p:spPr bwMode="auto">
          <a:xfrm>
            <a:off x="1763713" y="3933825"/>
            <a:ext cx="2520950" cy="2447925"/>
          </a:xfrm>
          <a:prstGeom prst="rect">
            <a:avLst/>
          </a:prstGeom>
          <a:noFill/>
          <a:ln w="57150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200" name="Line 80"/>
          <p:cNvSpPr>
            <a:spLocks noChangeShapeType="1"/>
          </p:cNvSpPr>
          <p:nvPr/>
        </p:nvSpPr>
        <p:spPr bwMode="auto">
          <a:xfrm>
            <a:off x="2627313" y="4724400"/>
            <a:ext cx="0" cy="865188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201" name="Rectangle 81"/>
          <p:cNvSpPr>
            <a:spLocks noChangeArrowheads="1"/>
          </p:cNvSpPr>
          <p:nvPr/>
        </p:nvSpPr>
        <p:spPr bwMode="auto">
          <a:xfrm>
            <a:off x="5148263" y="1412875"/>
            <a:ext cx="2447925" cy="1728788"/>
          </a:xfrm>
          <a:prstGeom prst="rect">
            <a:avLst/>
          </a:prstGeom>
          <a:noFill/>
          <a:ln w="57150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206" name="Text Box 86"/>
          <p:cNvSpPr txBox="1">
            <a:spLocks noChangeArrowheads="1"/>
          </p:cNvSpPr>
          <p:nvPr/>
        </p:nvSpPr>
        <p:spPr bwMode="auto">
          <a:xfrm>
            <a:off x="251520" y="404813"/>
            <a:ext cx="8892480" cy="40011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Даны два  вида: вид спереди (главный вид) и вид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сверху (рис. 115 б)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207" name="Text Box 87"/>
          <p:cNvSpPr txBox="1">
            <a:spLocks noChangeArrowheads="1"/>
          </p:cNvSpPr>
          <p:nvPr/>
        </p:nvSpPr>
        <p:spPr bwMode="auto">
          <a:xfrm>
            <a:off x="755650" y="836613"/>
            <a:ext cx="7777163" cy="3667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5208" name="Text Box 88"/>
          <p:cNvSpPr txBox="1">
            <a:spLocks noChangeArrowheads="1"/>
          </p:cNvSpPr>
          <p:nvPr/>
        </p:nvSpPr>
        <p:spPr bwMode="auto">
          <a:xfrm>
            <a:off x="827088" y="765175"/>
            <a:ext cx="7129462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Задание: построить третий вид – </a:t>
            </a:r>
            <a:r>
              <a:rPr lang="ru-RU" sz="2000" b="1" dirty="0" err="1">
                <a:latin typeface="Times New Roman" pitchFamily="18" charset="0"/>
                <a:cs typeface="Times New Roman" pitchFamily="18" charset="0"/>
              </a:rPr>
              <a:t>вид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 слева</a:t>
            </a:r>
          </a:p>
        </p:txBody>
      </p:sp>
      <p:sp>
        <p:nvSpPr>
          <p:cNvPr id="5209" name="Line 89"/>
          <p:cNvSpPr>
            <a:spLocks noChangeShapeType="1"/>
          </p:cNvSpPr>
          <p:nvPr/>
        </p:nvSpPr>
        <p:spPr bwMode="auto">
          <a:xfrm>
            <a:off x="467544" y="1988840"/>
            <a:ext cx="10795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210" name="Line 90"/>
          <p:cNvSpPr>
            <a:spLocks noChangeShapeType="1"/>
          </p:cNvSpPr>
          <p:nvPr/>
        </p:nvSpPr>
        <p:spPr bwMode="auto">
          <a:xfrm>
            <a:off x="1547664" y="1988841"/>
            <a:ext cx="503386" cy="43209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211" name="Text Box 91"/>
          <p:cNvSpPr txBox="1">
            <a:spLocks noChangeArrowheads="1"/>
          </p:cNvSpPr>
          <p:nvPr/>
        </p:nvSpPr>
        <p:spPr bwMode="auto">
          <a:xfrm>
            <a:off x="395536" y="1556792"/>
            <a:ext cx="1258888" cy="7794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Вид</a:t>
            </a:r>
          </a:p>
          <a:p>
            <a:pPr>
              <a:spcBef>
                <a:spcPct val="50000"/>
              </a:spcBef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спереди</a:t>
            </a:r>
          </a:p>
        </p:txBody>
      </p:sp>
      <p:sp>
        <p:nvSpPr>
          <p:cNvPr id="5212" name="Line 92"/>
          <p:cNvSpPr>
            <a:spLocks noChangeShapeType="1"/>
          </p:cNvSpPr>
          <p:nvPr/>
        </p:nvSpPr>
        <p:spPr bwMode="auto">
          <a:xfrm>
            <a:off x="179388" y="4652963"/>
            <a:ext cx="10795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213" name="Line 93"/>
          <p:cNvSpPr>
            <a:spLocks noChangeShapeType="1"/>
          </p:cNvSpPr>
          <p:nvPr/>
        </p:nvSpPr>
        <p:spPr bwMode="auto">
          <a:xfrm>
            <a:off x="1258888" y="4652963"/>
            <a:ext cx="504825" cy="431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214" name="Text Box 94"/>
          <p:cNvSpPr txBox="1">
            <a:spLocks noChangeArrowheads="1"/>
          </p:cNvSpPr>
          <p:nvPr/>
        </p:nvSpPr>
        <p:spPr bwMode="auto">
          <a:xfrm>
            <a:off x="179388" y="4292600"/>
            <a:ext cx="1008062" cy="7794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Вид </a:t>
            </a:r>
          </a:p>
          <a:p>
            <a:pPr>
              <a:spcBef>
                <a:spcPct val="50000"/>
              </a:spcBef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сверху</a:t>
            </a:r>
          </a:p>
        </p:txBody>
      </p:sp>
      <p:sp>
        <p:nvSpPr>
          <p:cNvPr id="5215" name="Line 95"/>
          <p:cNvSpPr>
            <a:spLocks noChangeShapeType="1"/>
          </p:cNvSpPr>
          <p:nvPr/>
        </p:nvSpPr>
        <p:spPr bwMode="auto">
          <a:xfrm flipH="1">
            <a:off x="8101012" y="1772816"/>
            <a:ext cx="791467" cy="42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216" name="Line 96"/>
          <p:cNvSpPr>
            <a:spLocks noChangeShapeType="1"/>
          </p:cNvSpPr>
          <p:nvPr/>
        </p:nvSpPr>
        <p:spPr bwMode="auto">
          <a:xfrm flipH="1">
            <a:off x="7596188" y="1773238"/>
            <a:ext cx="504825" cy="5762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217" name="Text Box 97"/>
          <p:cNvSpPr txBox="1">
            <a:spLocks noChangeArrowheads="1"/>
          </p:cNvSpPr>
          <p:nvPr/>
        </p:nvSpPr>
        <p:spPr bwMode="auto">
          <a:xfrm>
            <a:off x="8027988" y="1268413"/>
            <a:ext cx="1116012" cy="77946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Вид </a:t>
            </a:r>
          </a:p>
          <a:p>
            <a:pPr>
              <a:spcBef>
                <a:spcPct val="50000"/>
              </a:spcBef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слева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2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2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5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5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51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51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5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5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5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5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000"/>
                            </p:stCondLst>
                            <p:childTnLst>
                              <p:par>
                                <p:cTn id="4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5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500"/>
                            </p:stCondLst>
                            <p:childTnLst>
                              <p:par>
                                <p:cTn id="5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51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0"/>
                            </p:stCondLst>
                            <p:childTnLst>
                              <p:par>
                                <p:cTn id="5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5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500"/>
                            </p:stCondLst>
                            <p:childTnLst>
                              <p:par>
                                <p:cTn id="5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5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6000"/>
                            </p:stCondLst>
                            <p:childTnLst>
                              <p:par>
                                <p:cTn id="6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52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6500"/>
                            </p:stCondLst>
                            <p:childTnLst>
                              <p:par>
                                <p:cTn id="6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52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000"/>
                            </p:stCondLst>
                            <p:childTnLst>
                              <p:par>
                                <p:cTn id="7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52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51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51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5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1000"/>
                            </p:stCondLst>
                            <p:childTnLst>
                              <p:par>
                                <p:cTn id="8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4" dur="500"/>
                                        <p:tgtEl>
                                          <p:spTgt spid="5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1500"/>
                            </p:stCondLst>
                            <p:childTnLst>
                              <p:par>
                                <p:cTn id="8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8" dur="500"/>
                                        <p:tgtEl>
                                          <p:spTgt spid="5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2000"/>
                            </p:stCondLst>
                            <p:childTnLst>
                              <p:par>
                                <p:cTn id="9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2" dur="500"/>
                                        <p:tgtEl>
                                          <p:spTgt spid="5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2500"/>
                            </p:stCondLst>
                            <p:childTnLst>
                              <p:par>
                                <p:cTn id="9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6" dur="500"/>
                                        <p:tgtEl>
                                          <p:spTgt spid="5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3000"/>
                            </p:stCondLst>
                            <p:childTnLst>
                              <p:par>
                                <p:cTn id="9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0" dur="500"/>
                                        <p:tgtEl>
                                          <p:spTgt spid="5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3500"/>
                            </p:stCondLst>
                            <p:childTnLst>
                              <p:par>
                                <p:cTn id="102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51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51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5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4000"/>
                            </p:stCondLst>
                            <p:childTnLst>
                              <p:par>
                                <p:cTn id="108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51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51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5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4500"/>
                            </p:stCondLst>
                            <p:childTnLst>
                              <p:par>
                                <p:cTn id="114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51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51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5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5000"/>
                            </p:stCondLst>
                            <p:childTnLst>
                              <p:par>
                                <p:cTn id="12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2" dur="500"/>
                                        <p:tgtEl>
                                          <p:spTgt spid="5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" fill="hold">
                            <p:stCondLst>
                              <p:cond delay="5500"/>
                            </p:stCondLst>
                            <p:childTnLst>
                              <p:par>
                                <p:cTn id="124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51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51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8" dur="500"/>
                                        <p:tgtEl>
                                          <p:spTgt spid="5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" fill="hold">
                            <p:stCondLst>
                              <p:cond delay="6000"/>
                            </p:stCondLst>
                            <p:childTnLst>
                              <p:par>
                                <p:cTn id="130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2" dur="500" fill="hold"/>
                                        <p:tgtEl>
                                          <p:spTgt spid="51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51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4" dur="500"/>
                                        <p:tgtEl>
                                          <p:spTgt spid="5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5" fill="hold">
                            <p:stCondLst>
                              <p:cond delay="6500"/>
                            </p:stCondLst>
                            <p:childTnLst>
                              <p:par>
                                <p:cTn id="136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8" dur="500" fill="hold"/>
                                        <p:tgtEl>
                                          <p:spTgt spid="51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500" fill="hold"/>
                                        <p:tgtEl>
                                          <p:spTgt spid="51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0" dur="500"/>
                                        <p:tgtEl>
                                          <p:spTgt spid="5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" fill="hold">
                            <p:stCondLst>
                              <p:cond delay="7000"/>
                            </p:stCondLst>
                            <p:childTnLst>
                              <p:par>
                                <p:cTn id="14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4" dur="500"/>
                                        <p:tgtEl>
                                          <p:spTgt spid="5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" fill="hold">
                            <p:stCondLst>
                              <p:cond delay="7500"/>
                            </p:stCondLst>
                            <p:childTnLst>
                              <p:par>
                                <p:cTn id="14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8" dur="500"/>
                                        <p:tgtEl>
                                          <p:spTgt spid="5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9" fill="hold">
                            <p:stCondLst>
                              <p:cond delay="8000"/>
                            </p:stCondLst>
                            <p:childTnLst>
                              <p:par>
                                <p:cTn id="15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2" dur="500"/>
                                        <p:tgtEl>
                                          <p:spTgt spid="5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3" fill="hold">
                            <p:stCondLst>
                              <p:cond delay="8500"/>
                            </p:stCondLst>
                            <p:childTnLst>
                              <p:par>
                                <p:cTn id="15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6" dur="500"/>
                                        <p:tgtEl>
                                          <p:spTgt spid="5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7" fill="hold">
                            <p:stCondLst>
                              <p:cond delay="9000"/>
                            </p:stCondLst>
                            <p:childTnLst>
                              <p:par>
                                <p:cTn id="15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0" dur="500"/>
                                        <p:tgtEl>
                                          <p:spTgt spid="5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1" fill="hold">
                            <p:stCondLst>
                              <p:cond delay="9500"/>
                            </p:stCondLst>
                            <p:childTnLst>
                              <p:par>
                                <p:cTn id="16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4" dur="500"/>
                                        <p:tgtEl>
                                          <p:spTgt spid="5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5" fill="hold">
                            <p:stCondLst>
                              <p:cond delay="10000"/>
                            </p:stCondLst>
                            <p:childTnLst>
                              <p:par>
                                <p:cTn id="16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8" dur="500"/>
                                        <p:tgtEl>
                                          <p:spTgt spid="52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9" fill="hold">
                            <p:stCondLst>
                              <p:cond delay="10500"/>
                            </p:stCondLst>
                            <p:childTnLst>
                              <p:par>
                                <p:cTn id="17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2" dur="500"/>
                                        <p:tgtEl>
                                          <p:spTgt spid="52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3" fill="hold">
                            <p:stCondLst>
                              <p:cond delay="11000"/>
                            </p:stCondLst>
                            <p:childTnLst>
                              <p:par>
                                <p:cTn id="17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6" dur="500"/>
                                        <p:tgtEl>
                                          <p:spTgt spid="52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7" fill="hold">
                      <p:stCondLst>
                        <p:cond delay="indefinite"/>
                      </p:stCondLst>
                      <p:childTnLst>
                        <p:par>
                          <p:cTn id="178" fill="hold">
                            <p:stCondLst>
                              <p:cond delay="0"/>
                            </p:stCondLst>
                            <p:childTnLst>
                              <p:par>
                                <p:cTn id="17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1" dur="500"/>
                                        <p:tgtEl>
                                          <p:spTgt spid="5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2" fill="hold">
                            <p:stCondLst>
                              <p:cond delay="500"/>
                            </p:stCondLst>
                            <p:childTnLst>
                              <p:par>
                                <p:cTn id="18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5" dur="500"/>
                                        <p:tgtEl>
                                          <p:spTgt spid="5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6" fill="hold">
                            <p:stCondLst>
                              <p:cond delay="1000"/>
                            </p:stCondLst>
                            <p:childTnLst>
                              <p:par>
                                <p:cTn id="18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9" dur="500"/>
                                        <p:tgtEl>
                                          <p:spTgt spid="5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0" fill="hold">
                            <p:stCondLst>
                              <p:cond delay="1500"/>
                            </p:stCondLst>
                            <p:childTnLst>
                              <p:par>
                                <p:cTn id="19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3" dur="500"/>
                                        <p:tgtEl>
                                          <p:spTgt spid="5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4" fill="hold">
                            <p:stCondLst>
                              <p:cond delay="2000"/>
                            </p:stCondLst>
                            <p:childTnLst>
                              <p:par>
                                <p:cTn id="19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7" dur="500"/>
                                        <p:tgtEl>
                                          <p:spTgt spid="5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8" fill="hold">
                            <p:stCondLst>
                              <p:cond delay="2500"/>
                            </p:stCondLst>
                            <p:childTnLst>
                              <p:par>
                                <p:cTn id="19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1" dur="500"/>
                                        <p:tgtEl>
                                          <p:spTgt spid="5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2" fill="hold">
                            <p:stCondLst>
                              <p:cond delay="3000"/>
                            </p:stCondLst>
                            <p:childTnLst>
                              <p:par>
                                <p:cTn id="20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5" dur="500"/>
                                        <p:tgtEl>
                                          <p:spTgt spid="5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6" fill="hold">
                            <p:stCondLst>
                              <p:cond delay="3500"/>
                            </p:stCondLst>
                            <p:childTnLst>
                              <p:par>
                                <p:cTn id="20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9" dur="500" fill="hold"/>
                                        <p:tgtEl>
                                          <p:spTgt spid="51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0" dur="500" fill="hold"/>
                                        <p:tgtEl>
                                          <p:spTgt spid="51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1" dur="500"/>
                                        <p:tgtEl>
                                          <p:spTgt spid="5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2" fill="hold">
                            <p:stCondLst>
                              <p:cond delay="4000"/>
                            </p:stCondLst>
                            <p:childTnLst>
                              <p:par>
                                <p:cTn id="2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5" dur="1000"/>
                                        <p:tgtEl>
                                          <p:spTgt spid="5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6" fill="hold">
                            <p:stCondLst>
                              <p:cond delay="5000"/>
                            </p:stCondLst>
                            <p:childTnLst>
                              <p:par>
                                <p:cTn id="2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9" dur="1000"/>
                                        <p:tgtEl>
                                          <p:spTgt spid="5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0" fill="hold">
                            <p:stCondLst>
                              <p:cond delay="6000"/>
                            </p:stCondLst>
                            <p:childTnLst>
                              <p:par>
                                <p:cTn id="2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3" dur="1000"/>
                                        <p:tgtEl>
                                          <p:spTgt spid="5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4" fill="hold">
                            <p:stCondLst>
                              <p:cond delay="7000"/>
                            </p:stCondLst>
                            <p:childTnLst>
                              <p:par>
                                <p:cTn id="22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7" dur="1000" fill="hold"/>
                                        <p:tgtEl>
                                          <p:spTgt spid="52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8" dur="1000" fill="hold"/>
                                        <p:tgtEl>
                                          <p:spTgt spid="52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9" dur="1000"/>
                                        <p:tgtEl>
                                          <p:spTgt spid="52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0" fill="hold">
                            <p:stCondLst>
                              <p:cond delay="8000"/>
                            </p:stCondLst>
                            <p:childTnLst>
                              <p:par>
                                <p:cTn id="2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3" dur="500"/>
                                        <p:tgtEl>
                                          <p:spTgt spid="5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4" fill="hold">
                            <p:stCondLst>
                              <p:cond delay="8500"/>
                            </p:stCondLst>
                            <p:childTnLst>
                              <p:par>
                                <p:cTn id="2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7" dur="1000"/>
                                        <p:tgtEl>
                                          <p:spTgt spid="5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8" fill="hold">
                            <p:stCondLst>
                              <p:cond delay="9500"/>
                            </p:stCondLst>
                            <p:childTnLst>
                              <p:par>
                                <p:cTn id="2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1" dur="500"/>
                                        <p:tgtEl>
                                          <p:spTgt spid="5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2" fill="hold">
                            <p:stCondLst>
                              <p:cond delay="10000"/>
                            </p:stCondLst>
                            <p:childTnLst>
                              <p:par>
                                <p:cTn id="24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5" dur="500"/>
                                        <p:tgtEl>
                                          <p:spTgt spid="5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6" fill="hold">
                            <p:stCondLst>
                              <p:cond delay="10500"/>
                            </p:stCondLst>
                            <p:childTnLst>
                              <p:par>
                                <p:cTn id="24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9" dur="500"/>
                                        <p:tgtEl>
                                          <p:spTgt spid="5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0" fill="hold">
                            <p:stCondLst>
                              <p:cond delay="11000"/>
                            </p:stCondLst>
                            <p:childTnLst>
                              <p:par>
                                <p:cTn id="25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3" dur="500"/>
                                        <p:tgtEl>
                                          <p:spTgt spid="5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4" fill="hold">
                            <p:stCondLst>
                              <p:cond delay="11500"/>
                            </p:stCondLst>
                            <p:childTnLst>
                              <p:par>
                                <p:cTn id="25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7" dur="500"/>
                                        <p:tgtEl>
                                          <p:spTgt spid="5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8" fill="hold">
                            <p:stCondLst>
                              <p:cond delay="12000"/>
                            </p:stCondLst>
                            <p:childTnLst>
                              <p:par>
                                <p:cTn id="25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1" dur="1000"/>
                                        <p:tgtEl>
                                          <p:spTgt spid="5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2" fill="hold">
                            <p:stCondLst>
                              <p:cond delay="13000"/>
                            </p:stCondLst>
                            <p:childTnLst>
                              <p:par>
                                <p:cTn id="26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5" dur="1000"/>
                                        <p:tgtEl>
                                          <p:spTgt spid="5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6" fill="hold">
                            <p:stCondLst>
                              <p:cond delay="14000"/>
                            </p:stCondLst>
                            <p:childTnLst>
                              <p:par>
                                <p:cTn id="26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9" dur="500"/>
                                        <p:tgtEl>
                                          <p:spTgt spid="5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0" fill="hold">
                            <p:stCondLst>
                              <p:cond delay="14500"/>
                            </p:stCondLst>
                            <p:childTnLst>
                              <p:par>
                                <p:cTn id="27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3" dur="500"/>
                                        <p:tgtEl>
                                          <p:spTgt spid="5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4" fill="hold">
                            <p:stCondLst>
                              <p:cond delay="15000"/>
                            </p:stCondLst>
                            <p:childTnLst>
                              <p:par>
                                <p:cTn id="27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7" dur="500"/>
                                        <p:tgtEl>
                                          <p:spTgt spid="5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8" fill="hold">
                            <p:stCondLst>
                              <p:cond delay="15500"/>
                            </p:stCondLst>
                            <p:childTnLst>
                              <p:par>
                                <p:cTn id="27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1" dur="500"/>
                                        <p:tgtEl>
                                          <p:spTgt spid="5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2" fill="hold">
                            <p:stCondLst>
                              <p:cond delay="16000"/>
                            </p:stCondLst>
                            <p:childTnLst>
                              <p:par>
                                <p:cTn id="28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5" dur="1000"/>
                                        <p:tgtEl>
                                          <p:spTgt spid="5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6" fill="hold">
                            <p:stCondLst>
                              <p:cond delay="17000"/>
                            </p:stCondLst>
                            <p:childTnLst>
                              <p:par>
                                <p:cTn id="28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9" dur="500"/>
                                        <p:tgtEl>
                                          <p:spTgt spid="5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0" fill="hold">
                            <p:stCondLst>
                              <p:cond delay="17500"/>
                            </p:stCondLst>
                            <p:childTnLst>
                              <p:par>
                                <p:cTn id="29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3" dur="1000"/>
                                        <p:tgtEl>
                                          <p:spTgt spid="5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4" fill="hold">
                            <p:stCondLst>
                              <p:cond delay="18500"/>
                            </p:stCondLst>
                            <p:childTnLst>
                              <p:par>
                                <p:cTn id="29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7" dur="500"/>
                                        <p:tgtEl>
                                          <p:spTgt spid="5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8" fill="hold">
                            <p:stCondLst>
                              <p:cond delay="19000"/>
                            </p:stCondLst>
                            <p:childTnLst>
                              <p:par>
                                <p:cTn id="29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1" dur="500"/>
                                        <p:tgtEl>
                                          <p:spTgt spid="5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2" fill="hold">
                            <p:stCondLst>
                              <p:cond delay="19500"/>
                            </p:stCondLst>
                            <p:childTnLst>
                              <p:par>
                                <p:cTn id="30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5" dur="1000"/>
                                        <p:tgtEl>
                                          <p:spTgt spid="51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6" fill="hold">
                            <p:stCondLst>
                              <p:cond delay="20500"/>
                            </p:stCondLst>
                            <p:childTnLst>
                              <p:par>
                                <p:cTn id="30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9" dur="500"/>
                                        <p:tgtEl>
                                          <p:spTgt spid="5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0" fill="hold">
                            <p:stCondLst>
                              <p:cond delay="21000"/>
                            </p:stCondLst>
                            <p:childTnLst>
                              <p:par>
                                <p:cTn id="31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3" dur="500"/>
                                        <p:tgtEl>
                                          <p:spTgt spid="5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4" fill="hold">
                            <p:stCondLst>
                              <p:cond delay="21500"/>
                            </p:stCondLst>
                            <p:childTnLst>
                              <p:par>
                                <p:cTn id="31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7" dur="1000"/>
                                        <p:tgtEl>
                                          <p:spTgt spid="5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8" fill="hold">
                            <p:stCondLst>
                              <p:cond delay="22500"/>
                            </p:stCondLst>
                            <p:childTnLst>
                              <p:par>
                                <p:cTn id="3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1" dur="500"/>
                                        <p:tgtEl>
                                          <p:spTgt spid="5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2" fill="hold">
                            <p:stCondLst>
                              <p:cond delay="23000"/>
                            </p:stCondLst>
                            <p:childTnLst>
                              <p:par>
                                <p:cTn id="32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5" dur="500"/>
                                        <p:tgtEl>
                                          <p:spTgt spid="5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6" fill="hold">
                            <p:stCondLst>
                              <p:cond delay="23500"/>
                            </p:stCondLst>
                            <p:childTnLst>
                              <p:par>
                                <p:cTn id="32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9" dur="1000"/>
                                        <p:tgtEl>
                                          <p:spTgt spid="51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0" fill="hold">
                            <p:stCondLst>
                              <p:cond delay="24500"/>
                            </p:stCondLst>
                            <p:childTnLst>
                              <p:par>
                                <p:cTn id="33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3" dur="500"/>
                                        <p:tgtEl>
                                          <p:spTgt spid="5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4" fill="hold">
                            <p:stCondLst>
                              <p:cond delay="25000"/>
                            </p:stCondLst>
                            <p:childTnLst>
                              <p:par>
                                <p:cTn id="33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7" dur="500"/>
                                        <p:tgtEl>
                                          <p:spTgt spid="5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8" fill="hold">
                            <p:stCondLst>
                              <p:cond delay="25500"/>
                            </p:stCondLst>
                            <p:childTnLst>
                              <p:par>
                                <p:cTn id="33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1" dur="1000"/>
                                        <p:tgtEl>
                                          <p:spTgt spid="51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2" fill="hold">
                            <p:stCondLst>
                              <p:cond delay="26500"/>
                            </p:stCondLst>
                            <p:childTnLst>
                              <p:par>
                                <p:cTn id="34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45" dur="500"/>
                                        <p:tgtEl>
                                          <p:spTgt spid="52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6" fill="hold">
                            <p:stCondLst>
                              <p:cond delay="27000"/>
                            </p:stCondLst>
                            <p:childTnLst>
                              <p:par>
                                <p:cTn id="34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9" dur="500"/>
                                        <p:tgtEl>
                                          <p:spTgt spid="52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0" fill="hold">
                            <p:stCondLst>
                              <p:cond delay="27500"/>
                            </p:stCondLst>
                            <p:childTnLst>
                              <p:par>
                                <p:cTn id="35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3" dur="500"/>
                                        <p:tgtEl>
                                          <p:spTgt spid="52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4" grpId="0" animBg="1"/>
      <p:bldP spid="5125" grpId="0" animBg="1"/>
      <p:bldP spid="5127" grpId="0" animBg="1"/>
      <p:bldP spid="5129" grpId="0" animBg="1"/>
      <p:bldP spid="5130" grpId="0" animBg="1"/>
      <p:bldP spid="5131" grpId="0" animBg="1"/>
      <p:bldP spid="5132" grpId="0" animBg="1"/>
      <p:bldP spid="5134" grpId="0" animBg="1"/>
      <p:bldP spid="5135" grpId="0" animBg="1"/>
      <p:bldP spid="5136" grpId="0" animBg="1"/>
      <p:bldP spid="5137" grpId="0" animBg="1"/>
      <p:bldP spid="5138" grpId="0" animBg="1"/>
      <p:bldP spid="5140" grpId="0" animBg="1"/>
      <p:bldP spid="5141" grpId="0" animBg="1"/>
      <p:bldP spid="5142" grpId="0" animBg="1"/>
      <p:bldP spid="5143" grpId="0" animBg="1"/>
      <p:bldP spid="5144" grpId="0" animBg="1"/>
      <p:bldP spid="5145" grpId="0" animBg="1"/>
      <p:bldP spid="5146" grpId="0" animBg="1"/>
      <p:bldP spid="5147" grpId="0" animBg="1"/>
      <p:bldP spid="5148" grpId="0" animBg="1"/>
      <p:bldP spid="5149" grpId="0" animBg="1"/>
      <p:bldP spid="5150" grpId="0" animBg="1"/>
      <p:bldP spid="5151" grpId="0" animBg="1"/>
      <p:bldP spid="5152" grpId="0" animBg="1"/>
      <p:bldP spid="5153" grpId="0" animBg="1"/>
      <p:bldP spid="5154" grpId="0" animBg="1"/>
      <p:bldP spid="5155" grpId="0" animBg="1"/>
      <p:bldP spid="5156" grpId="0" animBg="1"/>
      <p:bldP spid="5157" grpId="0" animBg="1"/>
      <p:bldP spid="5158" grpId="0" animBg="1"/>
      <p:bldP spid="5159" grpId="0" animBg="1"/>
      <p:bldP spid="5160" grpId="0" animBg="1"/>
      <p:bldP spid="5161" grpId="0" animBg="1"/>
      <p:bldP spid="5162" grpId="0" animBg="1"/>
      <p:bldP spid="5163" grpId="0" animBg="1"/>
      <p:bldP spid="5165" grpId="0" animBg="1"/>
      <p:bldP spid="5166" grpId="0" animBg="1"/>
      <p:bldP spid="5167" grpId="0" animBg="1"/>
      <p:bldP spid="5169" grpId="0" animBg="1"/>
      <p:bldP spid="5170" grpId="0" animBg="1"/>
      <p:bldP spid="5171" grpId="0" animBg="1"/>
      <p:bldP spid="5172" grpId="0" animBg="1"/>
      <p:bldP spid="5173" grpId="0" animBg="1"/>
      <p:bldP spid="5174" grpId="0" animBg="1"/>
      <p:bldP spid="5175" grpId="0" animBg="1"/>
      <p:bldP spid="5176" grpId="0" animBg="1"/>
      <p:bldP spid="5177" grpId="0" animBg="1"/>
      <p:bldP spid="5178" grpId="0" animBg="1"/>
      <p:bldP spid="5179" grpId="0" animBg="1"/>
      <p:bldP spid="5180" grpId="0" animBg="1"/>
      <p:bldP spid="5181" grpId="0" animBg="1"/>
      <p:bldP spid="5182" grpId="0" animBg="1"/>
      <p:bldP spid="5183" grpId="0" animBg="1"/>
      <p:bldP spid="5184" grpId="0" animBg="1"/>
      <p:bldP spid="5185" grpId="0" animBg="1"/>
      <p:bldP spid="5186" grpId="0" animBg="1"/>
      <p:bldP spid="5187" grpId="0" animBg="1"/>
      <p:bldP spid="5188" grpId="0" animBg="1"/>
      <p:bldP spid="5189" grpId="0" animBg="1"/>
      <p:bldP spid="5190" grpId="0" animBg="1"/>
      <p:bldP spid="5191" grpId="0" animBg="1"/>
      <p:bldP spid="5192" grpId="0" animBg="1"/>
      <p:bldP spid="5193" grpId="0" animBg="1"/>
      <p:bldP spid="5194" grpId="0" animBg="1"/>
      <p:bldP spid="5195" grpId="0" animBg="1"/>
      <p:bldP spid="5196" grpId="0" animBg="1"/>
      <p:bldP spid="5199" grpId="0" animBg="1"/>
      <p:bldP spid="5200" grpId="0" animBg="1"/>
      <p:bldP spid="5201" grpId="0" animBg="1"/>
      <p:bldP spid="5206" grpId="0" build="allAtOnce"/>
      <p:bldP spid="5208" grpId="0" build="allAtOnce"/>
      <p:bldP spid="5209" grpId="0" animBg="1"/>
      <p:bldP spid="5210" grpId="0" animBg="1"/>
      <p:bldP spid="5211" grpId="0"/>
      <p:bldP spid="5212" grpId="0" animBg="1"/>
      <p:bldP spid="5213" grpId="0" animBg="1"/>
      <p:bldP spid="5214" grpId="0"/>
      <p:bldP spid="5215" grpId="0" animBg="1"/>
      <p:bldP spid="5216" grpId="0" animBg="1"/>
      <p:bldP spid="521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76E4AB-7FDC-46E0-B050-E3467EA38544}" type="datetime1">
              <a:rPr lang="ru-RU" smtClean="0"/>
              <a:pPr/>
              <a:t>09.01.2024</a:t>
            </a:fld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539552" y="188640"/>
            <a:ext cx="8424936" cy="648072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57150">
            <a:solidFill>
              <a:schemeClr val="accent4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buFont typeface="Wingdings" pitchFamily="2" charset="2"/>
              <a:buChar char="Ø"/>
            </a:pPr>
            <a:endParaRPr lang="ru-RU" sz="2800" dirty="0" smtClean="0">
              <a:latin typeface="Times New Roman" pitchFamily="18" charset="0"/>
              <a:cs typeface="Times New Roman" pitchFamily="18" charset="0"/>
              <a:hlinkClick r:id="rId2" action="ppaction://hlinksldjump"/>
            </a:endParaRPr>
          </a:p>
          <a:p>
            <a:endParaRPr lang="ru-RU" sz="2800" dirty="0" smtClean="0">
              <a:latin typeface="Times New Roman" pitchFamily="18" charset="0"/>
              <a:cs typeface="Times New Roman" pitchFamily="18" charset="0"/>
              <a:hlinkClick r:id="rId2" action="ppaction://hlinksldjump"/>
            </a:endParaRPr>
          </a:p>
          <a:p>
            <a:endParaRPr lang="en-US" sz="32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Цели: </a:t>
            </a:r>
            <a:endParaRPr lang="ru-RU" sz="32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>
              <a:buFont typeface="Wingdings" pitchFamily="2" charset="2"/>
              <a:buChar char="Ø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закрепить знания учащихся по теме: «Построение проекций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pPr lvl="0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точек на поверхности предмета»;</a:t>
            </a:r>
          </a:p>
          <a:p>
            <a:pPr lvl="0">
              <a:buFont typeface="Wingdings" pitchFamily="2" charset="2"/>
              <a:buChar char="Ø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познакомить учащихся  с построением изображений на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 </a:t>
            </a:r>
          </a:p>
          <a:p>
            <a:pPr lvl="0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основе анализа формы предмета;</a:t>
            </a:r>
          </a:p>
          <a:p>
            <a:pPr lvl="0">
              <a:buFont typeface="Wingdings" pitchFamily="2" charset="2"/>
              <a:buChar char="Ø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познакомить с последовательностью построения видов на 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чертеже детали;</a:t>
            </a:r>
          </a:p>
          <a:p>
            <a:pPr lvl="0">
              <a:buFont typeface="Wingdings" pitchFamily="2" charset="2"/>
              <a:buChar char="Ø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познакомить с построением вырезов на геометрических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lvl="0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телах;</a:t>
            </a:r>
          </a:p>
          <a:p>
            <a:pPr lvl="0">
              <a:buFont typeface="Wingdings" pitchFamily="2" charset="2"/>
              <a:buChar char="Ø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освоить построение третьего вида;</a:t>
            </a:r>
          </a:p>
          <a:p>
            <a:pPr lvl="0">
              <a:buFont typeface="Wingdings" pitchFamily="2" charset="2"/>
              <a:buChar char="Ø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научить применять последовательность построения видов на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pPr lvl="0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чертеже детали с учётом анализа;</a:t>
            </a:r>
          </a:p>
          <a:p>
            <a:pPr lvl="0">
              <a:buFont typeface="Wingdings" pitchFamily="2" charset="2"/>
              <a:buChar char="Ø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развивать пространственное представление и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lvl="0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пространственное мышление;</a:t>
            </a:r>
          </a:p>
          <a:p>
            <a:pPr lvl="0">
              <a:buFont typeface="Wingdings" pitchFamily="2" charset="2"/>
              <a:buChar char="Ø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воспитывать аккуратность в построении чертежа.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>
              <a:buFont typeface="Wingdings" pitchFamily="2" charset="2"/>
              <a:buChar char="Ø"/>
            </a:pPr>
            <a:endParaRPr lang="ru-RU" dirty="0" smtClean="0">
              <a:latin typeface="Times New Roman" pitchFamily="18" charset="0"/>
              <a:cs typeface="Times New Roman" pitchFamily="18" charset="0"/>
              <a:hlinkClick r:id="rId2" action="ppaction://hlinksldjump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11560" y="188640"/>
            <a:ext cx="8280920" cy="830997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400" b="1" kern="10" dirty="0" smtClean="0">
                <a:ln w="11430"/>
                <a:solidFill>
                  <a:schemeClr val="tx2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/>
                <a:cs typeface="Times New Roman"/>
              </a:rPr>
              <a:t>ПОРЯДОК   ПОСТРОЕНИЯ ИЗОБРАЖЕНИЙ   НА  ЧЕРТЕЖАХ</a:t>
            </a:r>
            <a:endParaRPr lang="ru-RU" sz="2400" b="1" kern="10" dirty="0">
              <a:ln w="11430"/>
              <a:solidFill>
                <a:schemeClr val="tx2">
                  <a:lumMod val="75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/>
              <a:cs typeface="Times New Roman"/>
            </a:endParaRPr>
          </a:p>
        </p:txBody>
      </p:sp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5013176"/>
            <a:ext cx="432048" cy="18448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"/>
                            </p:stCondLst>
                            <p:childTnLst>
                              <p:par>
                                <p:cTn id="4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"/>
                            </p:stCondLst>
                            <p:childTnLst>
                              <p:par>
                                <p:cTn id="5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5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00"/>
                            </p:stCondLst>
                            <p:childTnLst>
                              <p:par>
                                <p:cTn id="6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5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5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/>
          <p:nvPr/>
        </p:nvSpPr>
        <p:spPr>
          <a:xfrm>
            <a:off x="539552" y="188640"/>
            <a:ext cx="8424936" cy="6480720"/>
          </a:xfrm>
          <a:prstGeom prst="rect">
            <a:avLst/>
          </a:prstGeom>
          <a:noFill/>
          <a:ln w="57150">
            <a:solidFill>
              <a:schemeClr val="accent4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187624" y="332656"/>
            <a:ext cx="7272808" cy="646331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kern="1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/>
                <a:cs typeface="Times New Roman"/>
              </a:rPr>
              <a:t>    </a:t>
            </a:r>
            <a:r>
              <a:rPr lang="ru-RU" sz="2800" b="1" kern="10" dirty="0" smtClean="0">
                <a:ln w="11430"/>
                <a:solidFill>
                  <a:srgbClr val="7030A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/>
                <a:cs typeface="Times New Roman"/>
              </a:rPr>
              <a:t>Задание для повторения</a:t>
            </a:r>
            <a:endParaRPr lang="ru-RU" sz="2800" b="1" dirty="0">
              <a:ln w="11430"/>
              <a:solidFill>
                <a:srgbClr val="7030A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9D5020-E9A6-4F97-85EA-F220BF4CBC36}" type="datetime1">
              <a:rPr lang="ru-RU" smtClean="0"/>
              <a:pPr/>
              <a:t>09.01.2024</a:t>
            </a:fld>
            <a:endParaRPr lang="ru-RU"/>
          </a:p>
        </p:txBody>
      </p:sp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115616" y="1412776"/>
            <a:ext cx="3744416" cy="31874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4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436096" y="3068960"/>
            <a:ext cx="3230072" cy="3391576"/>
          </a:xfrm>
          <a:prstGeom prst="rect">
            <a:avLst/>
          </a:prstGeom>
          <a:noFill/>
        </p:spPr>
      </p:pic>
      <p:sp>
        <p:nvSpPr>
          <p:cNvPr id="13" name="Oval 10"/>
          <p:cNvSpPr>
            <a:spLocks noChangeArrowheads="1"/>
          </p:cNvSpPr>
          <p:nvPr/>
        </p:nvSpPr>
        <p:spPr bwMode="auto">
          <a:xfrm>
            <a:off x="6156176" y="4293096"/>
            <a:ext cx="135651" cy="135975"/>
          </a:xfrm>
          <a:prstGeom prst="ellipse">
            <a:avLst/>
          </a:prstGeom>
          <a:solidFill>
            <a:srgbClr val="F84E20"/>
          </a:solidFill>
          <a:ln w="9525" algn="ctr">
            <a:solidFill>
              <a:schemeClr val="tx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4" name="Text Box 20"/>
          <p:cNvSpPr txBox="1">
            <a:spLocks noChangeArrowheads="1"/>
          </p:cNvSpPr>
          <p:nvPr/>
        </p:nvSpPr>
        <p:spPr bwMode="auto">
          <a:xfrm>
            <a:off x="6300192" y="4221088"/>
            <a:ext cx="889267" cy="34516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b="1" dirty="0"/>
              <a:t>А</a:t>
            </a:r>
          </a:p>
        </p:txBody>
      </p:sp>
      <p:sp>
        <p:nvSpPr>
          <p:cNvPr id="18" name="Line 13"/>
          <p:cNvSpPr>
            <a:spLocks noChangeShapeType="1"/>
          </p:cNvSpPr>
          <p:nvPr/>
        </p:nvSpPr>
        <p:spPr bwMode="auto">
          <a:xfrm>
            <a:off x="1475654" y="1700808"/>
            <a:ext cx="2" cy="1656184"/>
          </a:xfrm>
          <a:prstGeom prst="line">
            <a:avLst/>
          </a:prstGeom>
          <a:noFill/>
          <a:ln w="9525">
            <a:solidFill>
              <a:srgbClr val="F84E2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9" name="Line 15"/>
          <p:cNvSpPr>
            <a:spLocks noChangeShapeType="1"/>
          </p:cNvSpPr>
          <p:nvPr/>
        </p:nvSpPr>
        <p:spPr bwMode="auto">
          <a:xfrm>
            <a:off x="1475656" y="1628800"/>
            <a:ext cx="2232248" cy="0"/>
          </a:xfrm>
          <a:prstGeom prst="line">
            <a:avLst/>
          </a:prstGeom>
          <a:noFill/>
          <a:ln w="9525">
            <a:solidFill>
              <a:srgbClr val="F84E2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0" name="Text Box 16"/>
          <p:cNvSpPr txBox="1">
            <a:spLocks noChangeArrowheads="1"/>
          </p:cNvSpPr>
          <p:nvPr/>
        </p:nvSpPr>
        <p:spPr bwMode="auto">
          <a:xfrm>
            <a:off x="3707904" y="1268760"/>
            <a:ext cx="863600" cy="3667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b="1" dirty="0" smtClean="0"/>
              <a:t>a’’’</a:t>
            </a:r>
            <a:endParaRPr lang="ru-RU" b="1" dirty="0"/>
          </a:p>
        </p:txBody>
      </p:sp>
      <p:sp>
        <p:nvSpPr>
          <p:cNvPr id="21" name="Text Box 17"/>
          <p:cNvSpPr txBox="1">
            <a:spLocks noChangeArrowheads="1"/>
          </p:cNvSpPr>
          <p:nvPr/>
        </p:nvSpPr>
        <p:spPr bwMode="auto">
          <a:xfrm>
            <a:off x="1187624" y="2996952"/>
            <a:ext cx="576262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b="1" dirty="0">
                <a:solidFill>
                  <a:sysClr val="windowText" lastClr="000000"/>
                </a:solidFill>
              </a:rPr>
              <a:t>a’</a:t>
            </a:r>
            <a:endParaRPr lang="ru-RU" b="1" dirty="0">
              <a:solidFill>
                <a:sysClr val="windowText" lastClr="000000"/>
              </a:solidFill>
            </a:endParaRPr>
          </a:p>
        </p:txBody>
      </p:sp>
      <p:sp>
        <p:nvSpPr>
          <p:cNvPr id="22" name="Text Box 18"/>
          <p:cNvSpPr txBox="1">
            <a:spLocks noChangeArrowheads="1"/>
          </p:cNvSpPr>
          <p:nvPr/>
        </p:nvSpPr>
        <p:spPr bwMode="auto">
          <a:xfrm>
            <a:off x="1187624" y="1124744"/>
            <a:ext cx="576263" cy="3667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b="1" dirty="0"/>
              <a:t>a’’</a:t>
            </a:r>
            <a:endParaRPr lang="ru-RU" b="1" dirty="0"/>
          </a:p>
        </p:txBody>
      </p:sp>
      <p:sp>
        <p:nvSpPr>
          <p:cNvPr id="23" name="Line 21"/>
          <p:cNvSpPr>
            <a:spLocks noChangeShapeType="1"/>
          </p:cNvSpPr>
          <p:nvPr/>
        </p:nvSpPr>
        <p:spPr bwMode="auto">
          <a:xfrm>
            <a:off x="3707904" y="1628800"/>
            <a:ext cx="0" cy="1800200"/>
          </a:xfrm>
          <a:prstGeom prst="line">
            <a:avLst/>
          </a:prstGeom>
          <a:noFill/>
          <a:ln w="9525">
            <a:solidFill>
              <a:srgbClr val="F84E2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4" name="Line 22"/>
          <p:cNvSpPr>
            <a:spLocks noChangeShapeType="1"/>
          </p:cNvSpPr>
          <p:nvPr/>
        </p:nvSpPr>
        <p:spPr bwMode="auto">
          <a:xfrm flipH="1">
            <a:off x="1547664" y="3429000"/>
            <a:ext cx="2160240" cy="0"/>
          </a:xfrm>
          <a:prstGeom prst="line">
            <a:avLst/>
          </a:prstGeom>
          <a:noFill/>
          <a:ln w="9525">
            <a:solidFill>
              <a:srgbClr val="F84E2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5" name="Oval 11"/>
          <p:cNvSpPr>
            <a:spLocks noChangeArrowheads="1"/>
          </p:cNvSpPr>
          <p:nvPr/>
        </p:nvSpPr>
        <p:spPr bwMode="auto">
          <a:xfrm>
            <a:off x="3635896" y="1556792"/>
            <a:ext cx="142875" cy="144462"/>
          </a:xfrm>
          <a:prstGeom prst="ellipse">
            <a:avLst/>
          </a:prstGeom>
          <a:solidFill>
            <a:srgbClr val="F84E20"/>
          </a:solidFill>
          <a:ln w="9525" algn="ctr">
            <a:solidFill>
              <a:schemeClr val="tx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7" name="TextBox 26"/>
          <p:cNvSpPr txBox="1"/>
          <p:nvPr/>
        </p:nvSpPr>
        <p:spPr>
          <a:xfrm>
            <a:off x="5292080" y="980728"/>
            <a:ext cx="345638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Построить проекции точки А на изображениях видов детали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Oval 11"/>
          <p:cNvSpPr>
            <a:spLocks noChangeArrowheads="1"/>
          </p:cNvSpPr>
          <p:nvPr/>
        </p:nvSpPr>
        <p:spPr bwMode="auto">
          <a:xfrm>
            <a:off x="1403648" y="1556792"/>
            <a:ext cx="142875" cy="144462"/>
          </a:xfrm>
          <a:prstGeom prst="ellipse">
            <a:avLst/>
          </a:prstGeom>
          <a:solidFill>
            <a:srgbClr val="F84E20"/>
          </a:solidFill>
          <a:ln w="9525" algn="ctr">
            <a:solidFill>
              <a:schemeClr val="tx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6" name="Oval 11"/>
          <p:cNvSpPr>
            <a:spLocks noChangeArrowheads="1"/>
          </p:cNvSpPr>
          <p:nvPr/>
        </p:nvSpPr>
        <p:spPr bwMode="auto">
          <a:xfrm>
            <a:off x="1403648" y="3356992"/>
            <a:ext cx="142875" cy="144462"/>
          </a:xfrm>
          <a:prstGeom prst="ellipse">
            <a:avLst/>
          </a:prstGeom>
          <a:solidFill>
            <a:srgbClr val="F84E20"/>
          </a:solidFill>
          <a:ln w="9525" algn="ctr">
            <a:solidFill>
              <a:schemeClr val="tx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28" name="Picture 4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0" y="4941168"/>
            <a:ext cx="432048" cy="16561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000"/>
                            </p:stCondLst>
                            <p:childTnLst>
                              <p:par>
                                <p:cTn id="4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"/>
                            </p:stCondLst>
                            <p:childTnLst>
                              <p:par>
                                <p:cTn id="52" presetID="55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1000"/>
                            </p:stCondLst>
                            <p:childTnLst>
                              <p:par>
                                <p:cTn id="58" presetID="22" presetClass="entr" presetSubtype="8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1500"/>
                            </p:stCondLst>
                            <p:childTnLst>
                              <p:par>
                                <p:cTn id="6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2000"/>
                            </p:stCondLst>
                            <p:childTnLst>
                              <p:par>
                                <p:cTn id="6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2500"/>
                            </p:stCondLst>
                            <p:childTnLst>
                              <p:par>
                                <p:cTn id="7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3000"/>
                            </p:stCondLst>
                            <p:childTnLst>
                              <p:par>
                                <p:cTn id="74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3500"/>
                            </p:stCondLst>
                            <p:childTnLst>
                              <p:par>
                                <p:cTn id="80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/>
      <p:bldP spid="18" grpId="0" animBg="1"/>
      <p:bldP spid="19" grpId="0" animBg="1"/>
      <p:bldP spid="20" grpId="0"/>
      <p:bldP spid="21" grpId="1"/>
      <p:bldP spid="22" grpId="0"/>
      <p:bldP spid="23" grpId="0" animBg="1"/>
      <p:bldP spid="24" grpId="0" animBg="1"/>
      <p:bldP spid="25" grpId="0" animBg="1"/>
      <p:bldP spid="17" grpId="0" animBg="1"/>
      <p:bldP spid="26" grpId="1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76E4AB-7FDC-46E0-B050-E3467EA38544}" type="datetime1">
              <a:rPr lang="ru-RU" smtClean="0"/>
              <a:pPr/>
              <a:t>09.01.2024</a:t>
            </a:fld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539552" y="188640"/>
            <a:ext cx="8424936" cy="6480720"/>
          </a:xfrm>
          <a:prstGeom prst="rect">
            <a:avLst/>
          </a:prstGeom>
          <a:ln w="57150">
            <a:solidFill>
              <a:schemeClr val="accent4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1187624" y="332656"/>
            <a:ext cx="7272808" cy="646331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kern="1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/>
                <a:cs typeface="Times New Roman"/>
              </a:rPr>
              <a:t>    </a:t>
            </a:r>
            <a:r>
              <a:rPr lang="ru-RU" sz="2800" b="1" kern="10" dirty="0" smtClean="0">
                <a:ln w="11430"/>
                <a:solidFill>
                  <a:srgbClr val="7030A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/>
                <a:cs typeface="Times New Roman"/>
              </a:rPr>
              <a:t>Задание для повторения</a:t>
            </a:r>
            <a:endParaRPr lang="ru-RU" sz="2800" b="1" dirty="0">
              <a:ln w="11430"/>
              <a:solidFill>
                <a:srgbClr val="7030A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55576" y="1124744"/>
            <a:ext cx="79208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Проекции какого геометрического тела  представлены на изображении?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971600" y="2132855"/>
            <a:ext cx="3960440" cy="30112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004048" y="3284984"/>
            <a:ext cx="3312368" cy="25386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10"/>
          <p:cNvSpPr txBox="1"/>
          <p:nvPr/>
        </p:nvSpPr>
        <p:spPr>
          <a:xfrm>
            <a:off x="6732240" y="5661248"/>
            <a:ext cx="15121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Цилиндр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0" y="5013176"/>
            <a:ext cx="432048" cy="16561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539552" y="188640"/>
            <a:ext cx="8424936" cy="6480720"/>
          </a:xfrm>
          <a:prstGeom prst="rect">
            <a:avLst/>
          </a:prstGeom>
          <a:ln w="57150">
            <a:solidFill>
              <a:schemeClr val="accent4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1187624" y="332656"/>
            <a:ext cx="7272808" cy="646331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kern="1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/>
                <a:cs typeface="Times New Roman"/>
              </a:rPr>
              <a:t>    </a:t>
            </a:r>
            <a:r>
              <a:rPr lang="ru-RU" sz="2800" b="1" kern="10" dirty="0" smtClean="0">
                <a:ln w="11430"/>
                <a:solidFill>
                  <a:srgbClr val="7030A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/>
                <a:cs typeface="Times New Roman"/>
              </a:rPr>
              <a:t>Задание для повторения</a:t>
            </a:r>
            <a:endParaRPr lang="ru-RU" sz="2800" b="1" dirty="0">
              <a:ln w="11430"/>
              <a:solidFill>
                <a:srgbClr val="7030A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55576" y="2204864"/>
            <a:ext cx="3600400" cy="37553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755576" y="1052736"/>
            <a:ext cx="79208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Проекции какого геометрического тела  представлены на изображении?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076056" y="2564904"/>
            <a:ext cx="2535566" cy="3096344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4932040" y="5805264"/>
            <a:ext cx="38884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Треугольная призма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0" y="5013176"/>
            <a:ext cx="432048" cy="16561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539552" y="188640"/>
            <a:ext cx="8424936" cy="6480720"/>
          </a:xfrm>
          <a:prstGeom prst="rect">
            <a:avLst/>
          </a:prstGeom>
          <a:ln w="57150">
            <a:solidFill>
              <a:schemeClr val="accent4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1187624" y="332656"/>
            <a:ext cx="7272808" cy="646331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kern="1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/>
                <a:cs typeface="Times New Roman"/>
              </a:rPr>
              <a:t>    </a:t>
            </a:r>
            <a:r>
              <a:rPr lang="ru-RU" sz="2800" b="1" kern="10" dirty="0" smtClean="0">
                <a:ln w="11430"/>
                <a:solidFill>
                  <a:srgbClr val="7030A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/>
                <a:cs typeface="Times New Roman"/>
              </a:rPr>
              <a:t>Задание для повторения</a:t>
            </a:r>
            <a:endParaRPr lang="ru-RU" sz="2800" b="1" dirty="0">
              <a:ln w="11430"/>
              <a:solidFill>
                <a:srgbClr val="7030A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115616" y="2204864"/>
            <a:ext cx="4104456" cy="40431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755576" y="1124744"/>
            <a:ext cx="79208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Проекции какого геометрического тела  представлены на изображении?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868144" y="2996952"/>
            <a:ext cx="2766537" cy="2565673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5292080" y="5661248"/>
            <a:ext cx="34563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Шестиугольная призма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0" y="5013176"/>
            <a:ext cx="432048" cy="16561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539552" y="188640"/>
            <a:ext cx="8424936" cy="6480720"/>
          </a:xfrm>
          <a:prstGeom prst="rect">
            <a:avLst/>
          </a:prstGeom>
          <a:ln w="57150">
            <a:solidFill>
              <a:schemeClr val="accent4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76E4AB-7FDC-46E0-B050-E3467EA38544}" type="datetime1">
              <a:rPr lang="ru-RU" smtClean="0"/>
              <a:pPr/>
              <a:t>09.01.2024</a:t>
            </a:fld>
            <a:endParaRPr lang="ru-RU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55576" y="2204864"/>
            <a:ext cx="3672408" cy="3374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1187624" y="332656"/>
            <a:ext cx="7272808" cy="646331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kern="1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/>
                <a:cs typeface="Times New Roman"/>
              </a:rPr>
              <a:t>    </a:t>
            </a:r>
            <a:r>
              <a:rPr lang="ru-RU" sz="2800" b="1" kern="10" dirty="0" smtClean="0">
                <a:ln w="11430"/>
                <a:solidFill>
                  <a:srgbClr val="7030A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/>
                <a:cs typeface="Times New Roman"/>
              </a:rPr>
              <a:t>Задание для повторения</a:t>
            </a:r>
            <a:endParaRPr lang="ru-RU" sz="2800" b="1" dirty="0">
              <a:ln w="11430"/>
              <a:solidFill>
                <a:srgbClr val="7030A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55576" y="1124744"/>
            <a:ext cx="79208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Проекции какого геометрического тела  представлены на изображении?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932040" y="2924944"/>
            <a:ext cx="3528392" cy="2852936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6084168" y="5949280"/>
            <a:ext cx="16561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Пирамида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Picture 4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0" y="5013176"/>
            <a:ext cx="432048" cy="16561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539552" y="188640"/>
            <a:ext cx="8424936" cy="6480720"/>
          </a:xfrm>
          <a:prstGeom prst="rect">
            <a:avLst/>
          </a:prstGeom>
          <a:ln w="57150">
            <a:solidFill>
              <a:schemeClr val="accent4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611560" y="260648"/>
            <a:ext cx="8280920" cy="954107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Способ построения изображений на чертежах </a:t>
            </a:r>
          </a:p>
          <a:p>
            <a:pPr algn="ctr"/>
            <a: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на основе анализа формы предмета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907704" y="1196752"/>
            <a:ext cx="5400600" cy="42383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611560" y="5373216"/>
            <a:ext cx="820891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Мысленное расчленение  предмета на составляющие  его геометрические тела называют </a:t>
            </a:r>
            <a:r>
              <a:rPr lang="ru-RU" sz="2400" b="1" i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анализом</a:t>
            </a:r>
            <a:r>
              <a:rPr lang="ru-RU" sz="2400" b="1" i="1" dirty="0" smtClean="0">
                <a:solidFill>
                  <a:srgbClr val="CC0066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геометрической формы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5013176"/>
            <a:ext cx="432048" cy="16561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2073</TotalTime>
  <Words>611</Words>
  <Application>Microsoft Office PowerPoint</Application>
  <PresentationFormat>Экран (4:3)</PresentationFormat>
  <Paragraphs>136</Paragraphs>
  <Slides>24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</vt:vector>
  </TitlesOfParts>
  <Company>RePack by SPecialiST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Пользователь</cp:lastModifiedBy>
  <cp:revision>216</cp:revision>
  <dcterms:created xsi:type="dcterms:W3CDTF">2014-01-24T21:12:20Z</dcterms:created>
  <dcterms:modified xsi:type="dcterms:W3CDTF">2024-01-09T08:23:28Z</dcterms:modified>
</cp:coreProperties>
</file>