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5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265" r:id="rId4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8000"/>
    <a:srgbClr val="000099"/>
    <a:srgbClr val="FF9999"/>
    <a:srgbClr val="422C16"/>
    <a:srgbClr val="0C788E"/>
    <a:srgbClr val="025198"/>
    <a:srgbClr val="1C1C1C"/>
    <a:srgbClr val="5F5F5F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5" autoAdjust="0"/>
    <p:restoredTop sz="94652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84ECFE-C241-4B1A-92C0-C16154FB1456}" type="datetimeFigureOut">
              <a:rPr lang="ru-RU" smtClean="0"/>
              <a:pPr/>
              <a:t>07.06.2023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CDBF2-5CF9-49CF-BEDC-57CC47975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231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CDBF2-5CF9-49CF-BEDC-57CC479756E7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5B0F207-2C24-48BC-A687-0EACBB4E2A4B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365708D-640B-4146-9BF0-15CFDA93B846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3030E257-8DF1-40BD-B8D6-C3592BE7B82B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7798813-BB29-49B9-B9C6-857A31313E0C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pPr>
              <a:defRPr/>
            </a:pPr>
            <a:fld id="{EDB8C1B1-72A7-448E-8F3D-FC713B57671B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54DB27F-B170-4D4B-BCA3-76DA4F5334AC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9CF1B35-9D6A-4749-9E84-75F71575AE2F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49C8EF6-F925-46FA-9CDB-1FB7F39C1A8C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2DE208-8658-4EAE-AF13-E2FE74D3BDDC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1809BB3-1F48-441A-A939-A385C3CC0089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7BA96D1-918C-4B08-B78E-0B56C5F5D5EA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0475C19-7675-40C7-A6CE-3D19EE73CCBB}" type="slidenum">
              <a:rPr lang="es-ES" smtClean="0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pics.livejournal.com/natalie_berta/pic/0002qg57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pics.livejournal.com/natalie_berta/pic/0002yrqb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ics.livejournal.com/natalie_berta/pic/00030548/" TargetMode="External"/><Relationship Id="rId7" Type="http://schemas.openxmlformats.org/officeDocument/2006/relationships/image" Target="../media/image61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hyperlink" Target="http://pics.livejournal.com/natalie_berta/pic/000314rc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pics.livejournal.com/natalie_berta/pic/000330qt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pics.livejournal.com/natalie_berta/pic/00034pxb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hyperlink" Target="http://pics.livejournal.com/natalie_berta/pic/0003gf34/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hyperlink" Target="http://pics.livejournal.com/natalie_berta/pic/0003p9g4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hyperlink" Target="http://pics.livejournal.com/natalie_berta/pic/0003qzaq/" TargetMode="External"/><Relationship Id="rId4" Type="http://schemas.openxmlformats.org/officeDocument/2006/relationships/image" Target="../media/image9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pics.livejournal.com/natalie_berta/pic/0003xt7h/" TargetMode="External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gif"/><Relationship Id="rId2" Type="http://schemas.openxmlformats.org/officeDocument/2006/relationships/hyperlink" Target="http://pics.livejournal.com/natalie_berta/pic/00042kh1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chelglance.ru/" TargetMode="External"/><Relationship Id="rId2" Type="http://schemas.openxmlformats.org/officeDocument/2006/relationships/hyperlink" Target="https://ru.wikipedia.org/wiki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natalie-berta.livejournal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4139952" y="3573016"/>
            <a:ext cx="4896544" cy="544513"/>
          </a:xfrm>
          <a:noFill/>
        </p:spPr>
        <p:txBody>
          <a:bodyPr/>
          <a:lstStyle/>
          <a:p>
            <a:pPr algn="r" eaLnBrk="1" hangingPunct="1"/>
            <a:r>
              <a:rPr lang="ru-RU" sz="42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200" b="1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</a:t>
            </a:r>
            <a:r>
              <a:rPr lang="ru-RU" sz="42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200" b="1" dirty="0" smtClean="0">
                <a:solidFill>
                  <a:srgbClr val="92D05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жанры</a:t>
            </a:r>
            <a:r>
              <a:rPr lang="ru-RU" sz="42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2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</a:t>
            </a:r>
            <a:r>
              <a:rPr lang="ru-RU" sz="42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200" b="1" dirty="0" smtClean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фотографии</a:t>
            </a:r>
            <a:r>
              <a:rPr lang="ru-RU" sz="42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200" b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как</a:t>
            </a:r>
            <a:r>
              <a:rPr lang="ru-RU" sz="4200" b="1" dirty="0" smtClean="0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4200" b="1" dirty="0" smtClean="0">
                <a:solidFill>
                  <a:srgbClr val="FF9999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искусства</a:t>
            </a:r>
            <a:r>
              <a:rPr lang="ru-RU" sz="3600" dirty="0" smtClean="0">
                <a:solidFill>
                  <a:srgbClr val="FF9999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 smtClean="0">
                <a:solidFill>
                  <a:srgbClr val="FF9999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es-ES" altLang="ru-RU" sz="3600" b="1" dirty="0" smtClean="0">
              <a:solidFill>
                <a:srgbClr val="FF99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88640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Государственное бюджетное образовательное учреждение дополнительного образования Республики Крым «Дворец детского и юношеского творчества»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5229493"/>
            <a:ext cx="637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Подготовила: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педагог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дополнительного</a:t>
            </a:r>
            <a:r>
              <a:rPr lang="ru-RU" b="1" dirty="0" smtClean="0">
                <a:solidFill>
                  <a:schemeClr val="bg1"/>
                </a:solidFill>
              </a:rPr>
              <a:t> образования первой квалификационной категории</a:t>
            </a:r>
          </a:p>
          <a:p>
            <a:r>
              <a:rPr lang="ru-RU" b="1" dirty="0" err="1" smtClean="0">
                <a:solidFill>
                  <a:schemeClr val="bg1"/>
                </a:solidFill>
              </a:rPr>
              <a:t>Баклицкая</a:t>
            </a:r>
            <a:r>
              <a:rPr lang="ru-RU" b="1" dirty="0" smtClean="0">
                <a:solidFill>
                  <a:schemeClr val="bg1"/>
                </a:solidFill>
              </a:rPr>
              <a:t> М.В.</a:t>
            </a:r>
            <a:endParaRPr lang="ru-RU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Обнажённая натура (ню)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686800" cy="4525963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5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Ню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(фр. </a:t>
            </a:r>
            <a:r>
              <a:rPr lang="ru-RU" sz="2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сокращённое от фр. </a:t>
            </a:r>
            <a:r>
              <a:rPr lang="ru-RU" sz="25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nudité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«нагота, обнажённость»)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художественный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жанр в скульптуре, живописи, фотографии и кинематографе, изображающий красоту и эстетику 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обнажённого человеческого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тела.</a:t>
            </a:r>
          </a:p>
        </p:txBody>
      </p:sp>
      <p:pic>
        <p:nvPicPr>
          <p:cNvPr id="22530" name="Picture 2" descr="E:\РАБОТА ТКСиОТ\рекламное фото\картинки\c8d18327de63fe7d444a137a1a0d4d8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616" y="2470414"/>
            <a:ext cx="3214357" cy="2478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E:\РАБОТА ТКСиОТ\рекламное фото\картинки\1170b341bbf3f7a7d45a37c91eda9ff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8615" y="4558496"/>
            <a:ext cx="3214358" cy="214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E:\РАБОТА ТКСиОТ\рекламное фото\картинки\1_750x7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2973" y="2470416"/>
            <a:ext cx="4236754" cy="423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300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Флора и фауна</a:t>
            </a:r>
          </a:p>
        </p:txBody>
      </p:sp>
      <p:pic>
        <p:nvPicPr>
          <p:cNvPr id="23555" name="Picture 3" descr="E:\РАБОТА ТКСиОТ\рекламное фото\картинки\Без назван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688" y="1003224"/>
            <a:ext cx="4320480" cy="33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E:\РАБОТА ТКСиОТ\рекламное фото\картинки\images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688" y="3845074"/>
            <a:ext cx="4322017" cy="287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E:\РАБОТА ТКСиОТ\рекламное фото\картинки\images 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1169" y="1003223"/>
            <a:ext cx="4101806" cy="328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9" name="Picture 7" descr="E:\РАБОТА ТКСиОТ\рекламное фото\картинки\images (6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1167" y="4260096"/>
            <a:ext cx="4101807" cy="246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27461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Макросъемка</a:t>
            </a:r>
            <a:endParaRPr lang="ru-RU" sz="5500" b="1" i="1" kern="1200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16" y="908720"/>
            <a:ext cx="896448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ru-RU" sz="25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акросъёмка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– получение с помощью фотоаппарата крупного изображения. Иногда под словом макросъёмка понимают фотографию сделанную с близкого расстояния. Для макросъёмки применяют обычно объектив с большим фокусным расстоянием или специализированные – с фиксированным фокусным расстоянием 50,100 или 180 мм.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09099"/>
            <a:ext cx="5076056" cy="338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 descr="E:\РАБОТА ТКСиОТ\рекламное фото\картинки\9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09099"/>
            <a:ext cx="3840440" cy="3388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2807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Репортаж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78497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</a:t>
            </a:r>
            <a:r>
              <a:rPr lang="ru-RU" sz="25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овостная фотография </a:t>
            </a:r>
            <a:r>
              <a:rPr lang="ru-RU" sz="25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прерогатива фотожурналистов, которые снимают различные события от местных до мировых масштабов. Требует от фотографа быстроты построения композиции и мгновенной реакции на изменения ситуации.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 descr="E:\РАБОТА ТКСиОТ\рекламное фото\картинки\1094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36912"/>
            <a:ext cx="3168352" cy="209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E:\РАБОТА ТКСиОТ\рекламное фото\картинки\IMG_67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32298"/>
            <a:ext cx="3205184" cy="2136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E:\РАБОТА ТКСиОТ\рекламное фото\картинки\image1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9500" y="2636912"/>
            <a:ext cx="4032175" cy="403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E:\РАБОТА ТКСиОТ\рекламное фото\картинки\dsc_0015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36912"/>
            <a:ext cx="3168352" cy="2111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E:\РАБОТА ТКСиОТ\рекламное фото\картинки\svadebnoe-foto-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15691"/>
            <a:ext cx="3378405" cy="225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6988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Документальная фотография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4525963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этому жанру может относиться любой вид фотосъёмки, если он документально передает события или объект. Документальная фотография на сегодняшний день уступила место фотожурналистике. Зачастую снимки сделанные авторами – документалистами имеют не только документальную , но и художественную ценность. Работы таких фотографов можно увидеть в галереях, книгах, художественных фотоальбомах.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7" name="Picture 3" descr="E:\РАБОТА ТКСиОТ\рекламное фото\картинки\leica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26680"/>
            <a:ext cx="4551708" cy="3437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E:\РАБОТА ТКСиОТ\рекламное фото\картинки\If-a-tree-fall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3228273"/>
            <a:ext cx="4248472" cy="297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 descr="E:\РАБОТА ТКСиОТ\рекламное фото\картинки\4bb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5173" y="5345391"/>
            <a:ext cx="1962812" cy="131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 descr="E:\РАБОТА ТКСиОТ\рекламное фото\картинки\1183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5131242"/>
            <a:ext cx="2285660" cy="153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25120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99392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Аэрофотосъёмка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</a:t>
            </a:r>
            <a:r>
              <a:rPr lang="ru-RU" sz="22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эрофотосъёмка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– само название говорит за себя, это фотосъёмка территории аэрофотоаппаратом, с самолёта, вертолёта или другого типа летательного аппарата. Для повышения качества аэроснимков используют специальные аэрофотообьективы с высокой разрешающей способностью. Обработку полученных фотографий производят специальными компьютерными комплексами – цифровыми фотограмметрическими станциями.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1601" y="3501008"/>
            <a:ext cx="4804450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 descr="E:\РАБОТА ТКСиОТ\рекламное фото\картинки\000123b9_big-900x67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99296"/>
            <a:ext cx="4286251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5555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Архитектурная фотография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</a:t>
            </a:r>
            <a:r>
              <a:rPr lang="ru-RU" sz="22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рхитектурная фотография 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документальная передача с помощью фотографии внешнего вида или деталей того или иного архитектурного объекта. Также часто применяется для художественной фотографии, возможна потеря документальной точности в форме, отделке или элементов декора. Одной из разновидностью архитектурной фотографии является интерьерная фотосъёмка. Объективы в основном применяются широкоугольные, дающие возможность более широкого охвата изображения.</a:t>
            </a:r>
            <a:br>
              <a:rPr lang="ru-RU" sz="22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5" name="Picture 3" descr="E:\РАБОТА ТКСиОТ\рекламное фото\картинки\3ws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6852" y="3573016"/>
            <a:ext cx="445379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E:\РАБОТА ТКСиОТ\рекламное фото\картинки\ei_architectural_light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583201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6761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Астрофотография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56895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</a:t>
            </a:r>
            <a:r>
              <a:rPr lang="ru-RU" sz="22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строфотография</a:t>
            </a: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– метод применяется для наблюдения и исследования космических объектов с помощью астрографов. Основан на использовании длительных выдержек, позволяет получать изображения объектов очень низкой яркости. Задействованы длиннофокусные объективы и специализированные оптические системы.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астрофотография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068960"/>
            <a:ext cx="2903587" cy="3637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99" name="Picture 3" descr="E:\РАБОТА ТКСиОТ\рекламное фото\картинки\1288305580_nebula-ngc-21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682" y="3068960"/>
            <a:ext cx="4849365" cy="363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E:\РАБОТА ТКСиОТ\рекламное фото\картинки\jupit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4331" y="3068960"/>
            <a:ext cx="4447909" cy="363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0915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Гламурная, глянцевая фотография</a:t>
            </a:r>
            <a:r>
              <a:rPr lang="ru-RU" dirty="0" smtClean="0">
                <a:solidFill>
                  <a:srgbClr val="717171"/>
                </a:solidFill>
                <a:effectLst/>
                <a:latin typeface="Helvetica"/>
                <a:ea typeface="Times New Roman"/>
              </a:rPr>
              <a:t/>
            </a:r>
            <a:br>
              <a:rPr lang="ru-RU" dirty="0" smtClean="0">
                <a:solidFill>
                  <a:srgbClr val="717171"/>
                </a:solidFill>
                <a:effectLst/>
                <a:latin typeface="Helvetica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8892480" cy="4525963"/>
          </a:xfrm>
        </p:spPr>
        <p:txBody>
          <a:bodyPr/>
          <a:lstStyle/>
          <a:p>
            <a:pPr indent="0" algn="ctr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Glamour </a:t>
            </a:r>
            <a:r>
              <a:rPr 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magic influence causing a person to see objects differently from what they really are.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Дословный перевод: Волшебное (магическое) воздействие заставляющее человека видеть объекты по-другому чем они есть на самом деле. </a:t>
            </a:r>
            <a:endParaRPr lang="ru-RU" sz="22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ctr">
              <a:spcAft>
                <a:spcPts val="0"/>
              </a:spcAft>
              <a:buNone/>
            </a:pPr>
            <a:r>
              <a:rPr 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22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Гламурное </a:t>
            </a:r>
            <a:r>
              <a:rPr lang="ru-RU" sz="22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 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это фото на обложку глянцевого журнала. Много косметики, ювелирных украшений, дорогих </a:t>
            </a:r>
            <a:r>
              <a:rPr lang="ru-RU" sz="2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аксесуаров</a:t>
            </a: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 т.д.</a:t>
            </a:r>
            <a:endParaRPr lang="ru-RU" sz="22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0722" name="Picture 2" descr="E:\РАБОТА ТКСиОТ\рекламное фото\картинки\1319724062_glamour-kiso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510" y="3789040"/>
            <a:ext cx="4126697" cy="296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E:\РАБОТА ТКСиОТ\рекламное фото\картинки\3277-369x4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3207" y="3789040"/>
            <a:ext cx="2376081" cy="296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E:\РАБОТА ТКСиОТ\рекламное фото\картинки\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789040"/>
            <a:ext cx="1930766" cy="2968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5471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993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Жанровая фотография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1"/>
            <a:ext cx="8856984" cy="158417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Жанровая фотография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это остановленное мгновение жизни, какая-то сцена, история, но не постановочная, а естественная.</a:t>
            </a:r>
            <a:endParaRPr lang="ru-RU" sz="28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1748" name="Picture 4" descr="E:\РАБОТА ТКСиОТ\рекламное фото\картинки\0_406f2_3d301a1c_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2276872"/>
            <a:ext cx="3456384" cy="448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E:\РАБОТА ТКСиОТ\рекламное фото\картинки\gen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4792" y="2276872"/>
            <a:ext cx="3096344" cy="212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E:\РАБОТА ТКСиОТ\рекламное фото\картинки\29e1ae7ff3628471a0144633fd7ab2ae_i-5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6380" y="4405609"/>
            <a:ext cx="3254756" cy="236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E:\РАБОТА ТКСиОТ\рекламное фото\картинки\troe_maxdart.net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1136" y="2276872"/>
            <a:ext cx="2801561" cy="2801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6" descr="E:\РАБОТА ТКСиОТ\рекламное фото\картинки\0_642a1_a6be2d02_XX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3677" y="4521277"/>
            <a:ext cx="2809019" cy="224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11155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404664"/>
            <a:ext cx="8496944" cy="4525962"/>
          </a:xfrm>
        </p:spPr>
        <p:txBody>
          <a:bodyPr>
            <a:normAutofit fontScale="92500" lnSpcReduction="20000"/>
          </a:bodyPr>
          <a:lstStyle/>
          <a:p>
            <a:pPr marL="0" indent="0" algn="ctr" eaLnBrk="1" hangingPunct="1">
              <a:buNone/>
            </a:pPr>
            <a:r>
              <a:rPr lang="ru-RU" sz="2800" b="1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</a:t>
            </a:r>
            <a:r>
              <a:rPr lang="ru-RU" sz="2800" b="1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отография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-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это искусство получения фотоснимков, где основной творческий процесс заключается в поиске и выборе композиции, освещения и момента (или моментов) фотоснимка. Такой выбор определяется умением и навыком фотографа, а также его личными предпочтениями и вкусом, что характерно для любого вида искусства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</a:p>
          <a:p>
            <a:pPr marL="0" indent="0" algn="ctr" eaLnBrk="1" hangingPunct="1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Фотосъемка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сложный процесс, требующий профессионального подхода. Умение видеть кадр, выстраивать композицию, акцентировать внимание на деталях, находить световые решения – имя этому списку, списку тонкостей и деталей фотоискусства – бесконечность. </a:t>
            </a: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Ломография</a:t>
            </a:r>
            <a:b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5000" b="1" i="1" kern="1200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Один из видов плёночной фотографии, который не берёт во внимание такие понятия качества как резкость, цветопередача, плотность. Предполагает запечатление момента в любом виде, на снимке может быть изображено что угодно и как угодно.  Художественную ценность в ломографии имеет всё, в том числе и совокупность кадров на которых изображены моменты жизни на Земле. </a:t>
            </a:r>
            <a:br>
              <a:rPr lang="ru-RU" sz="22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ломография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5760639" cy="3626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72" name="Picture 4" descr="E:\РАБОТА ТКСиОТ\рекламное фото\картинки\aoSkyWxXMd_5RUvmv3Nw9g-articl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9738" y="3140969"/>
            <a:ext cx="3954190" cy="362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041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:\РАБОТА ТКСиОТ\рекламное фото\картинки\1478610627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2348880"/>
            <a:ext cx="6241313" cy="43924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Люминография</a:t>
            </a:r>
            <a:r>
              <a:rPr lang="ru-RU" dirty="0" smtClean="0">
                <a:solidFill>
                  <a:srgbClr val="717171"/>
                </a:solidFill>
                <a:effectLst/>
                <a:latin typeface="Helvetica"/>
                <a:ea typeface="Times New Roman"/>
              </a:rPr>
              <a:t/>
            </a:r>
            <a:br>
              <a:rPr lang="ru-RU" dirty="0" smtClean="0">
                <a:solidFill>
                  <a:srgbClr val="717171"/>
                </a:solidFill>
                <a:effectLst/>
                <a:latin typeface="Helvetica"/>
                <a:ea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856984" cy="4525963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22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Люминография</a:t>
            </a: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( светографика, светопись) – рисование светом. Суть фотосъёмки заключается в рисовании лучом света от любого источника (фонарика, лампы, лазера...) в полностью затемнённом пространстве при длительной выдержке.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люминография">
            <a:hlinkClick r:id="rId3" tgtFrame="&quot;_self&quot;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09120"/>
            <a:ext cx="3470801" cy="2228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:\РАБОТА ТКСиОТ\рекламное фото\картинки\y_c937b8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509119"/>
            <a:ext cx="3329162" cy="2221175"/>
          </a:xfrm>
          <a:prstGeom prst="rect">
            <a:avLst/>
          </a:prstGeom>
          <a:noFill/>
        </p:spPr>
      </p:pic>
      <p:pic>
        <p:nvPicPr>
          <p:cNvPr id="1027" name="Picture 3" descr="H:\РАБОТА ТКСиОТ\рекламное фото\картинки\1255859778_luminografia_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2348880"/>
            <a:ext cx="3323505" cy="2192347"/>
          </a:xfrm>
          <a:prstGeom prst="rect">
            <a:avLst/>
          </a:prstGeom>
          <a:noFill/>
        </p:spPr>
      </p:pic>
      <p:pic>
        <p:nvPicPr>
          <p:cNvPr id="1028" name="Picture 4" descr="H:\РАБОТА ТКСиОТ\рекламное фото\картинки\r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91186" y="2348880"/>
            <a:ext cx="3320614" cy="21694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5470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/>
          <a:lstStyle/>
          <a:p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Макросъёмка</a:t>
            </a:r>
            <a:endParaRPr lang="ru-RU" sz="5000" b="1" i="1" kern="1200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836712"/>
            <a:ext cx="9217024" cy="4525963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Макросъёмка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(от др.- греч.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мακρός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«большой», «крупный», -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съёмка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 - вид кино- и фотосъёмки, при котором изображаемые объекты снимаются в масштабе 1:1 или крупнее</a:t>
            </a:r>
            <a:r>
              <a:rPr lang="ru-RU" sz="20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(по другой версии -в масштабе 1:10 или крупнее).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Более широко термин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макросъёмка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употребляется в случаях фотографирования с более близких расстояний, чем расстояния, указанные на шкале дистанций объективов фотокамер (минимальная дистанция фокусировки у большинства объективов зеркальных фотоаппаратов около 0,5 метра, у объективов дальномерных фотокамер — около 1 метра)</a:t>
            </a:r>
          </a:p>
          <a:p>
            <a:pPr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макро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717032"/>
            <a:ext cx="4536504" cy="30243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H:\РАБОТА ТКСиОТ\рекламное фото\картинки\thomass_hahan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947" y="3717032"/>
            <a:ext cx="3837006" cy="30147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435280" cy="1143000"/>
          </a:xfrm>
        </p:spPr>
        <p:txBody>
          <a:bodyPr/>
          <a:lstStyle/>
          <a:p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Панорамная фотография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5"/>
            <a:ext cx="8964488" cy="3384376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Панорамная фотография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– к ней относится фотосъёмка различных панорам. Панорамы делятся на планарные и виртуальные. Планарные также в свою очередь делятся на фотографии </a:t>
            </a:r>
            <a:r>
              <a:rPr lang="ru-RU" sz="20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прямолинейные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с соотношение сторон 1х2, 1х3 или больше, </a:t>
            </a:r>
            <a:r>
              <a:rPr lang="ru-RU" sz="20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цилиндрические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– проецируются на внутреннюю плоскость цилиндра, </a:t>
            </a:r>
            <a:r>
              <a:rPr lang="ru-RU" sz="20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сферические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– внутренняя сторона сферы с последующим разворотом ( очень искажает изображение), </a:t>
            </a:r>
            <a:r>
              <a:rPr lang="ru-RU" sz="20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проекция Меркатора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– нечто среднее между цилиндром и сферой, и </a:t>
            </a:r>
            <a:r>
              <a:rPr lang="ru-RU" sz="20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кубическая проекция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– изображение отображается на 6 гранях куба. </a:t>
            </a:r>
            <a:r>
              <a:rPr lang="ru-RU" sz="20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Виртуальная панорама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используется для компьютерного показа, позволяет зрителю увидеть то, что окружало фотографа в момент фотосъёмки.</a:t>
            </a: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анорамное фото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8496944" cy="2808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500" b="1" i="1" kern="1200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Пин-Ап</a:t>
            </a:r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5500" b="1" i="1" kern="1200" spc="300" dirty="0" smtClean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1"/>
            <a:ext cx="8964488" cy="2808312"/>
          </a:xfrm>
        </p:spPr>
        <p:txBody>
          <a:bodyPr/>
          <a:lstStyle/>
          <a:p>
            <a:pPr algn="ctr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Пинап, пин-ап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(англ. 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pin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up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- прикалывать, то есть плакат, прикалываемый на стену) - изображение красивой, часто полуобнажённой, девушки в определённом стиле. В русском языке употребляется для обозначения конкретного стиля американской графики середины XX века.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	Pin-up girl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пинап-гёрл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 - это модель, чьи растиражированные изображения становятся знаковым явлением поп-культуры во фривольном стиле. В большинстве эти модели - фотомодели, манекенщицы, актрисы и певицы.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ин-ап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501008"/>
            <a:ext cx="2095251" cy="315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:\РАБОТА ТКСиОТ\рекламное фото\картинки\Betty_Grable_20th_Century_Fo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2030" y="3501008"/>
            <a:ext cx="2494225" cy="3136489"/>
          </a:xfrm>
          <a:prstGeom prst="rect">
            <a:avLst/>
          </a:prstGeom>
          <a:noFill/>
        </p:spPr>
      </p:pic>
      <p:pic>
        <p:nvPicPr>
          <p:cNvPr id="3075" name="Picture 3" descr="H:\РАБОТА ТКСиОТ\рекламное фото\картинки\попро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501008"/>
            <a:ext cx="4725008" cy="31500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Паппарацци</a:t>
            </a:r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4525963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Слово появилось из итальянского языка, означает "назойливый, пищащий комар". Папарацци называю фотографов специализирующихся на фотосъёмке сцен из личной жизни знаменитостей, без их ведома и согласия. В основном это кадры очень интимного или скандального характера. В наше время вошла в моду услуга заказа себя или своих знакомых у папарацци, которые подстерегут и снимут из вашей жизни то, что вы считаете невидимым для чужих глаз.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:\РАБОТА ТКСиОТ\рекламное фото\картинки\g-cvr-Paparazzi-Celebrities-10a.grid-5x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2445" y="3356992"/>
            <a:ext cx="4569527" cy="3300214"/>
          </a:xfrm>
          <a:prstGeom prst="rect">
            <a:avLst/>
          </a:prstGeom>
          <a:noFill/>
        </p:spPr>
      </p:pic>
      <p:pic>
        <p:nvPicPr>
          <p:cNvPr id="4099" name="Picture 3" descr="H:\РАБОТА ТКСиОТ\рекламное фото\картинки\1247074209_lindsay_lohan_hides_face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356992"/>
            <a:ext cx="2199427" cy="3300983"/>
          </a:xfrm>
          <a:prstGeom prst="rect">
            <a:avLst/>
          </a:prstGeom>
          <a:noFill/>
        </p:spPr>
      </p:pic>
      <p:pic>
        <p:nvPicPr>
          <p:cNvPr id="4100" name="Picture 4" descr="H:\РАБОТА ТКСиОТ\рекламное фото\картинки\article-0-1ADFB6D000000578-614_634x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356992"/>
            <a:ext cx="2545504" cy="33123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</p:spPr>
        <p:txBody>
          <a:bodyPr/>
          <a:lstStyle/>
          <a:p>
            <a:r>
              <a:rPr lang="ru-RU" sz="4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Пикториальная фотография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4525963"/>
          </a:xfrm>
        </p:spPr>
        <p:txBody>
          <a:bodyPr/>
          <a:lstStyle/>
          <a:p>
            <a:pPr algn="ctr">
              <a:buNone/>
            </a:pPr>
            <a:r>
              <a:rPr lang="ru-RU" sz="2200" b="1" i="1" dirty="0" err="1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Пикториализм</a:t>
            </a:r>
            <a:r>
              <a:rPr lang="ru-RU" sz="22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Жанр развился в конце 19 в начале 20 века. Фотографы работающие в этом стиле старались подчеркнуть в снимках те черты которые сближали фотографию с живописью. Для этого применялись особые техники фотосъёмки, мягкорисующие объективы, фильтры.</a:t>
            </a:r>
            <a:b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:\РАБОТА ТКСиОТ\рекламное фото\картинки\PHO-10Oct11-2589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708920"/>
            <a:ext cx="5047232" cy="4017761"/>
          </a:xfrm>
          <a:prstGeom prst="rect">
            <a:avLst/>
          </a:prstGeom>
          <a:noFill/>
        </p:spPr>
      </p:pic>
      <p:pic>
        <p:nvPicPr>
          <p:cNvPr id="5123" name="Picture 3" descr="H:\РАБОТА ТКСиОТ\рекламное фото\картинки\0_9b19f_b42baa50_X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08919"/>
            <a:ext cx="3568901" cy="401776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4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Пинхольная фотография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1"/>
            <a:ext cx="8712968" cy="2520280"/>
          </a:xfrm>
        </p:spPr>
        <p:txBody>
          <a:bodyPr/>
          <a:lstStyle/>
          <a:p>
            <a:pPr algn="ctr"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Пинхольная фотография (стеноп)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фотосъёмка производится с помощью фотоаппарата без объектива, роль объектива выполняет маленькое отверстие. Стеноп легко может быть сделан из обычной зеркальной фотокамеры, плёночной или цифровой. В крышке для защиты внутренних деталей при снятом объективе сверлится отверстие диаметром до 1 см. Внутренняя сторона крышки обклеивается фольгой в которой булавкой или иглой делается микроотверстие.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146" name="Picture 2" descr="H:\РАБОТА ТКСиОТ\рекламное фото\картинки\john-fobes-pinhole-dream-hor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12976"/>
            <a:ext cx="5120042" cy="3520029"/>
          </a:xfrm>
          <a:prstGeom prst="rect">
            <a:avLst/>
          </a:prstGeom>
          <a:noFill/>
        </p:spPr>
      </p:pic>
      <p:pic>
        <p:nvPicPr>
          <p:cNvPr id="6147" name="Picture 3" descr="H:\РАБОТА ТКСиОТ\рекламное фото\картинки\5524235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4033" y="3212976"/>
            <a:ext cx="4638448" cy="352839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Пленерная фотография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9"/>
            <a:ext cx="8640960" cy="1800200"/>
          </a:xfrm>
        </p:spPr>
        <p:txBody>
          <a:bodyPr/>
          <a:lstStyle/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Пленэр – жанр фотографии, техника фотосъёмки модели или объекта в естественных условиях при естественном освещении. В начале 19 века началом пленэризма стала работа художников на свежем воздухе, позже термин "пленэр" стали использовать и фотографы работающие на выездных фотосъёмках.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:\РАБОТА ТКСиОТ\рекламное фото\картинки\107357-99402-60012067-m750x740-uf587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2780927"/>
            <a:ext cx="5941017" cy="3960679"/>
          </a:xfrm>
          <a:prstGeom prst="rect">
            <a:avLst/>
          </a:prstGeom>
          <a:noFill/>
        </p:spPr>
      </p:pic>
      <p:pic>
        <p:nvPicPr>
          <p:cNvPr id="7173" name="Picture 5" descr="H:\РАБОТА ТКСиОТ\рекламное фото\картинки\photographer_Andrey_Kudin_people_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80928"/>
            <a:ext cx="3723038" cy="3960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Подводная фотосъёмка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80728"/>
            <a:ext cx="8820472" cy="4525963"/>
          </a:xfrm>
        </p:spPr>
        <p:txBody>
          <a:bodyPr/>
          <a:lstStyle/>
          <a:p>
            <a:pPr algn="ctr">
              <a:buNone/>
            </a:pPr>
            <a:r>
              <a:rPr lang="ru-RU" sz="22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Подводная фотосъёмка </a:t>
            </a: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– фотосъёмка подводных объектов с применением водонепроницаемого оборудования. Профессиональная фотосъёмка производится с помощью специальных осветительных приборов.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:\РАБОТА ТКСиОТ\рекламное фото\картинки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3376" y="2564905"/>
            <a:ext cx="6183738" cy="4104456"/>
          </a:xfrm>
          <a:prstGeom prst="rect">
            <a:avLst/>
          </a:prstGeom>
          <a:noFill/>
        </p:spPr>
      </p:pic>
      <p:pic>
        <p:nvPicPr>
          <p:cNvPr id="8195" name="Picture 3" descr="H:\РАБОТА ТКСиОТ\рекламное фото\картинки\svadebnay-fotografia-podvodnaiy-fotosemka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645024"/>
            <a:ext cx="4536504" cy="3027487"/>
          </a:xfrm>
          <a:prstGeom prst="rect">
            <a:avLst/>
          </a:prstGeom>
          <a:noFill/>
        </p:spPr>
      </p:pic>
      <p:pic>
        <p:nvPicPr>
          <p:cNvPr id="8196" name="Picture 4" descr="H:\РАБОТА ТКСиОТ\рекламное фото\картинки\1265210741_15038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564904"/>
            <a:ext cx="2582416" cy="14727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-295944" y="1196752"/>
            <a:ext cx="9439944" cy="4525962"/>
          </a:xfrm>
        </p:spPr>
        <p:txBody>
          <a:bodyPr>
            <a:normAutofit lnSpcReduction="10000"/>
          </a:bodyPr>
          <a:lstStyle/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2800" b="1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Портрет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изображение человека или группы людей.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Фотопортрет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- это разновидность постановочной фотосъемки. 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2800" b="1" i="1" dirty="0" smtClean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Портретная </a:t>
            </a:r>
            <a:r>
              <a:rPr lang="ru-RU" sz="2800" b="1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съемка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один из главных и востребованных жанров фотографического искусства.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Главным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объектом портретной фотосъемки является, как правило, человек.  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Выделяют:</a:t>
            </a:r>
          </a:p>
          <a:p>
            <a:pPr marL="1600200" lvl="2" indent="-457200" 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документальный фотопортрет</a:t>
            </a:r>
          </a:p>
          <a:p>
            <a:pPr marL="1600200" lvl="2" indent="-457200" 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художественный фотопортрет</a:t>
            </a:r>
            <a:r>
              <a:rPr lang="ru-RU" sz="3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endParaRPr lang="ru-RU" sz="30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eaLnBrk="1" hangingPunct="1"/>
            <a:endParaRPr lang="ru-RU" alt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26712"/>
            <a:ext cx="39539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altLang="ru-RU" sz="6000" b="1" i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</a:t>
            </a:r>
            <a:r>
              <a:rPr lang="ru-RU" alt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Репродукция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4525963"/>
          </a:xfrm>
        </p:spPr>
        <p:txBody>
          <a:bodyPr/>
          <a:lstStyle/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		</a:t>
            </a:r>
            <a:r>
              <a:rPr lang="ru-RU" sz="22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Репродукция</a:t>
            </a: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– воспроизведение, размножение различных изображений с помощью фотосъёмки, в результате с помощью печати получают точную копию того или иного объекта. Это могут быть картины, рисунки, документы.</a:t>
            </a:r>
            <a:b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 descr="H:\РАБОТА ТКСиОТ\рекламное фото\картинки\Paul-Gauguin-Landscape-of-Brittan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348880"/>
            <a:ext cx="5574459" cy="4259957"/>
          </a:xfrm>
          <a:prstGeom prst="rect">
            <a:avLst/>
          </a:prstGeom>
          <a:noFill/>
        </p:spPr>
      </p:pic>
      <p:pic>
        <p:nvPicPr>
          <p:cNvPr id="9218" name="Picture 2" descr="H:\РАБОТА ТКСиОТ\рекламное фото\картинки\2abaca3a418a2f3c99ef87a93fc5981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348879"/>
            <a:ext cx="5163584" cy="425995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507288" cy="1143000"/>
          </a:xfrm>
        </p:spPr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Рекламная фотография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4525963"/>
          </a:xfrm>
        </p:spPr>
        <p:txBody>
          <a:bodyPr/>
          <a:lstStyle/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Рекламная фотография – её занимаются фотографы наивысшего уровня мастерства. Этот вид фотографии включает в себя все жанры, все виды фотосъёмок. Её еще называют коммерческой фотографией и включает в себя такие подразделы: каталожная фотография, </a:t>
            </a:r>
            <a:r>
              <a:rPr lang="ru-RU" sz="22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имиджевая</a:t>
            </a:r>
            <a: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, предметная, интерьерная, а также деловой и политический портрет.</a:t>
            </a:r>
            <a:br>
              <a:rPr lang="ru-RU" sz="2200" dirty="0" smtClean="0"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:\РАБОТА ТКСиОТ\рекламное фото\картинки\17437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01" y="3140968"/>
            <a:ext cx="5307289" cy="3528392"/>
          </a:xfrm>
          <a:prstGeom prst="rect">
            <a:avLst/>
          </a:prstGeom>
          <a:noFill/>
        </p:spPr>
      </p:pic>
      <p:pic>
        <p:nvPicPr>
          <p:cNvPr id="10243" name="Picture 3" descr="H:\РАБОТА ТКСиОТ\рекламное фото\картинки\1243275278_spr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5475" y="3140968"/>
            <a:ext cx="4152501" cy="353622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1143000"/>
          </a:xfrm>
        </p:spPr>
        <p:txBody>
          <a:bodyPr/>
          <a:lstStyle/>
          <a:p>
            <a:r>
              <a:rPr lang="ru-RU" sz="4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Предметная фотография</a:t>
            </a:r>
            <a:r>
              <a:rPr lang="ru-RU" sz="4500" dirty="0" smtClean="0">
                <a:solidFill>
                  <a:srgbClr val="717171"/>
                </a:solidFill>
                <a:latin typeface="Helvetica"/>
                <a:ea typeface="Times New Roman"/>
              </a:rPr>
              <a:t/>
            </a:r>
            <a:br>
              <a:rPr lang="ru-RU" sz="4500" dirty="0" smtClean="0">
                <a:solidFill>
                  <a:srgbClr val="717171"/>
                </a:solidFill>
                <a:latin typeface="Helvetica"/>
                <a:ea typeface="Times New Roman"/>
              </a:rPr>
            </a:br>
            <a:endParaRPr lang="ru-RU" sz="4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5"/>
            <a:ext cx="8964488" cy="3888432"/>
          </a:xfrm>
        </p:spPr>
        <p:txBody>
          <a:bodyPr/>
          <a:lstStyle/>
          <a:p>
            <a:pPr algn="ctr">
              <a:buNone/>
            </a:pPr>
            <a:r>
              <a:rPr lang="ru-RU" sz="19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Предметная фотография </a:t>
            </a:r>
            <a:r>
              <a:rPr lang="ru-RU" sz="19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– используется в рекламной печатной или видео – продукции. В этом жанре демонстрируются выигрышные характеристики рекламируемой продукции, зачастую с помощью различных ухищрений приукрашивая и преувеличивая достоинства продукта. Особым видом предметной фотосъёмки является </a:t>
            </a:r>
            <a:r>
              <a:rPr lang="ru-RU" sz="19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фудстайлинг </a:t>
            </a:r>
            <a:r>
              <a:rPr lang="ru-RU" sz="19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(это искусство создания идеального вида продукта и еды для рекламной съемки). Фотографы-фудстилисты мастера по подмене и приукрашиванию тех свойств продуктов питания, которые им нужно прорекламировать. Они заменяют непривлекательные натуральные продукты на муляжи из пластика или воска, применяют специальные составы для приукрашивания и придания блеска или сочности, добавляют пенящиеся порошки для стойкой и красивой пены, и вообще могут заменить один продукт на другой если этот другой по своим качествам больше подходит для фотографа.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:\РАБОТА ТКСиОТ\рекламное фото\картинки\O_13704429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53136"/>
            <a:ext cx="3274928" cy="2072740"/>
          </a:xfrm>
          <a:prstGeom prst="rect">
            <a:avLst/>
          </a:prstGeom>
          <a:noFill/>
        </p:spPr>
      </p:pic>
      <p:pic>
        <p:nvPicPr>
          <p:cNvPr id="11267" name="Picture 3" descr="H:\РАБОТА ТКСиОТ\рекламное фото\картинки\IMG_5743_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3723" y="4653136"/>
            <a:ext cx="2938667" cy="2072740"/>
          </a:xfrm>
          <a:prstGeom prst="rect">
            <a:avLst/>
          </a:prstGeom>
          <a:noFill/>
        </p:spPr>
      </p:pic>
      <p:pic>
        <p:nvPicPr>
          <p:cNvPr id="11268" name="Picture 4" descr="H:\РАБОТА ТКСиОТ\рекламное фото\картинки\naturmort-iz-edy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4653136"/>
            <a:ext cx="2590925" cy="20727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Свадебная фотография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8964488" cy="4525963"/>
          </a:xfrm>
        </p:spPr>
        <p:txBody>
          <a:bodyPr/>
          <a:lstStyle/>
          <a:p>
            <a:pPr algn="ctr"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Свадебная фотография </a:t>
            </a:r>
            <a:r>
              <a:rPr lang="ru-RU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– очень интересное и творческое направление в фотоискусстве, призванное художественно зафиксировать события свадебного дня. Свадебная фотография трудоёмкий жанр, требующий от фотографа высокого профессионализма, быстрой реакции на изменение ситуации и исключительно творческого подхода к фотосъёмке. Включает в себя такие разноплановые виды фотографии как фотожурналистика, портретная фотография, художественная, постановочная и студийная.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H:\РАБОТА ТКСиОТ\рекламное фото\картинки\img_3495_original-800-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140968"/>
            <a:ext cx="5257808" cy="3483298"/>
          </a:xfrm>
          <a:prstGeom prst="rect">
            <a:avLst/>
          </a:prstGeom>
          <a:noFill/>
        </p:spPr>
      </p:pic>
      <p:pic>
        <p:nvPicPr>
          <p:cNvPr id="12291" name="Picture 3" descr="H:\РАБОТА ТКСиОТ\рекламное фото\картинки\vadebnaya-fotosessiya-nevesta-voruet-zhenih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140968"/>
            <a:ext cx="5588230" cy="34802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Светографика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892480" cy="4525963"/>
          </a:xfrm>
        </p:spPr>
        <p:txBody>
          <a:bodyPr/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Светографика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(англ. 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light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graphic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или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лайтпейнтинг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(калька с англ. 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light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painting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- рисование светом) - стиль фотосъёмки, техника рисования светом.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H:\РАБОТА ТКСиОТ\рекламное фото\картинки\1294208416_1294074327_68548387__mg_0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6542003" cy="4392488"/>
          </a:xfrm>
          <a:prstGeom prst="rect">
            <a:avLst/>
          </a:prstGeom>
          <a:noFill/>
        </p:spPr>
      </p:pic>
      <p:pic>
        <p:nvPicPr>
          <p:cNvPr id="13315" name="Picture 3" descr="H:\РАБОТА ТКСиОТ\рекламное фото\картинки\432807_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2276872"/>
            <a:ext cx="2312786" cy="2906554"/>
          </a:xfrm>
          <a:prstGeom prst="rect">
            <a:avLst/>
          </a:prstGeom>
          <a:noFill/>
        </p:spPr>
      </p:pic>
      <p:pic>
        <p:nvPicPr>
          <p:cNvPr id="13316" name="Picture 4" descr="H:\РАБОТА ТКСиОТ\рекламное фото\картинки\bc14y6uyx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1215" y="4518914"/>
            <a:ext cx="2921803" cy="215044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:\РАБОТА ТКСиОТ\рекламное фото\картинки\253338,xcitefun-scanography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2852935"/>
            <a:ext cx="5429124" cy="384110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5715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  <a:t/>
            </a:r>
            <a:b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</a:br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Сканография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764704"/>
            <a:ext cx="9073008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		</a:t>
            </a:r>
            <a:r>
              <a:rPr lang="ru-RU" sz="3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Сканография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– это фотография без фотоаппарата, которая делается с помощью сканера. Это очень молодой и малораспространенный вид искусства.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:\РАБОТА ТКСиОТ\рекламное фото\картинки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3915" y="2852936"/>
            <a:ext cx="5121473" cy="3841105"/>
          </a:xfrm>
          <a:prstGeom prst="rect">
            <a:avLst/>
          </a:prstGeom>
          <a:noFill/>
        </p:spPr>
      </p:pic>
      <p:pic>
        <p:nvPicPr>
          <p:cNvPr id="14339" name="Picture 3" descr="H:\РАБОТА ТКСиОТ\рекламное фото\картинки\05_scanograf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852936"/>
            <a:ext cx="2438400" cy="19780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672" y="-171400"/>
            <a:ext cx="8867328" cy="1143000"/>
          </a:xfrm>
        </p:spPr>
        <p:txBody>
          <a:bodyPr/>
          <a:lstStyle/>
          <a:p>
            <a:r>
              <a:rPr lang="ru-RU" sz="50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Спортивная фотография</a:t>
            </a:r>
          </a:p>
        </p:txBody>
      </p:sp>
      <p:pic>
        <p:nvPicPr>
          <p:cNvPr id="4" name="Рисунок 3" descr="спортивное фото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208912" cy="58326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8742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  <a:t/>
            </a:r>
            <a:b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</a:br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Стереофотография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4525963"/>
          </a:xfrm>
        </p:spPr>
        <p:txBody>
          <a:bodyPr/>
          <a:lstStyle/>
          <a:p>
            <a:pPr algn="ctr">
              <a:lnSpc>
                <a:spcPts val="2400"/>
              </a:lnSpc>
              <a:spcBef>
                <a:spcPts val="0"/>
              </a:spcBef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Стереоскопическая фотосъёмка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фотосъёмка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двух ракурсов (точек съёмки), в результате которой получается стереопара. </a:t>
            </a:r>
          </a:p>
          <a:p>
            <a:pPr algn="ctr">
              <a:lnSpc>
                <a:spcPts val="24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Способы получения:</a:t>
            </a:r>
          </a:p>
          <a:p>
            <a:pPr algn="ctr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Одной камерой из двух точек по очереди. Только неподвижные объекты доступны.</a:t>
            </a:r>
          </a:p>
          <a:p>
            <a:pPr algn="ctr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Одной камерой с помощью зеркал одновременно оба ракурса снимаются в один кадр (вторая камера называется виртуальной).</a:t>
            </a:r>
            <a:endParaRPr lang="ru-RU" sz="2000" baseline="30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помощью насадки на объектив одной камеры. Метод аналогичен предыдущему</a:t>
            </a:r>
          </a:p>
          <a:p>
            <a:pPr algn="ctr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Двухобъективным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стереоскопическим фотоаппаратом</a:t>
            </a:r>
          </a:p>
          <a:p>
            <a:pPr algn="ctr">
              <a:lnSpc>
                <a:spcPts val="24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Двумя синхронизированными камерами</a:t>
            </a:r>
          </a:p>
        </p:txBody>
      </p:sp>
      <p:pic>
        <p:nvPicPr>
          <p:cNvPr id="4" name="Рисунок 3" descr="Стереофотография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28153"/>
            <a:ext cx="3384376" cy="2254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2" name="Picture 2" descr="H:\РАБОТА ТКСиОТ\рекламное фото\картинки\10963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437112"/>
            <a:ext cx="2747738" cy="2245294"/>
          </a:xfrm>
          <a:prstGeom prst="rect">
            <a:avLst/>
          </a:prstGeom>
          <a:noFill/>
        </p:spPr>
      </p:pic>
      <p:pic>
        <p:nvPicPr>
          <p:cNvPr id="5" name="Рисунок 4" descr="Стереофотография">
            <a:hlinkClick r:id="rId5" tgtFrame="&quot;_self&quot;"/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7" y="4428153"/>
            <a:ext cx="3024336" cy="22542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Стробизм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8964488" cy="4525963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Стробизм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- это явление в фотографии, когда внешние компактные вспышки (прежде всего накамерные), изначально задуманные для решения простейших репортерских и бытовых фотографических задач, применяются для более серьёзных целей, близких к целями применения студийных фотовспышек. Это могут быть и сложные световые схемы с несколькими вспышками и всевозможные насадки на вспышки - таким образом применяются методы работы, подобные студийным вспышкам.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7" name="Picture 3" descr="H:\РАБОТА ТКСиОТ\рекламное фото\картинки\13039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41" y="3140968"/>
            <a:ext cx="5271555" cy="3545084"/>
          </a:xfrm>
          <a:prstGeom prst="rect">
            <a:avLst/>
          </a:prstGeom>
          <a:noFill/>
        </p:spPr>
      </p:pic>
      <p:pic>
        <p:nvPicPr>
          <p:cNvPr id="16386" name="Picture 2" descr="H:\РАБОТА ТКСиОТ\рекламное фото\картинки\1140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1803" y="3140968"/>
            <a:ext cx="5952815" cy="3545084"/>
          </a:xfrm>
          <a:prstGeom prst="rect">
            <a:avLst/>
          </a:prstGeom>
          <a:noFill/>
        </p:spPr>
      </p:pic>
      <p:pic>
        <p:nvPicPr>
          <p:cNvPr id="16388" name="Picture 4" descr="H:\РАБОТА ТКСиОТ\рекламное фото\картинки\3922014547_ca3f21cfa3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3140968"/>
            <a:ext cx="2114550" cy="1419225"/>
          </a:xfrm>
          <a:prstGeom prst="rect">
            <a:avLst/>
          </a:prstGeom>
          <a:noFill/>
        </p:spPr>
      </p:pic>
      <p:pic>
        <p:nvPicPr>
          <p:cNvPr id="16389" name="Picture 5" descr="H:\РАБОТА ТКСиОТ\рекламное фото\картинки\1874eebb-04ca-448b-8849-8fc0891d05f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5301208"/>
            <a:ext cx="2074222" cy="13806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Фоторобот</a:t>
            </a:r>
            <a:b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5500" b="1" i="1" kern="1200" spc="300" dirty="0" smtClean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9"/>
            <a:ext cx="8856984" cy="2232248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Фоторобот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– компьютеризированный процесс составления фотопортрета человека по показаниям свидетелей. Изначально для этих целей применялась фототехника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:\РАБОТА ТКСиОТ\рекламное фото\картинки\face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996952"/>
            <a:ext cx="5076151" cy="3696072"/>
          </a:xfrm>
          <a:prstGeom prst="rect">
            <a:avLst/>
          </a:prstGeom>
          <a:noFill/>
        </p:spPr>
      </p:pic>
      <p:pic>
        <p:nvPicPr>
          <p:cNvPr id="17411" name="Picture 3" descr="H:\РАБОТА ТКСиОТ\рекламное фото\картинки\10602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586" y="2996952"/>
            <a:ext cx="2772054" cy="36960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784976" cy="4525963"/>
          </a:xfrm>
        </p:spPr>
        <p:txBody>
          <a:bodyPr/>
          <a:lstStyle/>
          <a:p>
            <a:pPr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Документальный фотопортрет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- это точное, реалистичное изображение человека, соответствующее действительности. Также возможно подчеркнуть или скрыть некоторые из черт и особенностей человека (фото на паспорт и т.д.).</a:t>
            </a:r>
            <a:endParaRPr lang="ru-RU" sz="28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6386" name="Picture 2" descr="E:\РАБОТА ТКСиОТ\рекламное фото\картинки\portrait6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158" y="2560320"/>
            <a:ext cx="3208938" cy="296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РАБОТА ТКСиОТ\рекламное фото\картинки\portrait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3096" y="2560319"/>
            <a:ext cx="2629064" cy="210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E:\РАБОТА ТКСиОТ\рекламное фото\картинки\04bbc1d45292d0b54d38841674ce8ebcd528b2e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560320"/>
            <a:ext cx="3010634" cy="420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E:\РАБОТА ТКСиОТ\рекламное фото\картинки\portrait7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9904" y="4668377"/>
            <a:ext cx="2852256" cy="209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E:\РАБОТА ТКСиОТ\рекламное фото\картинки\239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158" y="4668377"/>
            <a:ext cx="3031613" cy="209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2375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Фотоохота</a:t>
            </a:r>
            <a: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  <a:t/>
            </a:r>
            <a:b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08720"/>
            <a:ext cx="8964488" cy="4525963"/>
          </a:xfrm>
        </p:spPr>
        <p:txBody>
          <a:bodyPr/>
          <a:lstStyle/>
          <a:p>
            <a:pPr algn="ctr">
              <a:buNone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Фотоохота</a:t>
            </a:r>
            <a:r>
              <a:rPr lang="ru-RU" sz="2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– объектом фотосъёмки являются животные, птицы, насекомые в естественных природных условиях. Требуют от фотографа усидчивости и терпения, так как приходится часами сидеть и ждать животное или птицу.</a:t>
            </a:r>
            <a: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  <a:t/>
            </a:r>
            <a:br>
              <a:rPr lang="ru-RU" dirty="0" smtClean="0">
                <a:solidFill>
                  <a:srgbClr val="717171"/>
                </a:solidFill>
                <a:latin typeface="Helvetica"/>
                <a:ea typeface="Times New Roman"/>
              </a:rPr>
            </a:br>
            <a:endParaRPr lang="ru-RU" dirty="0"/>
          </a:p>
        </p:txBody>
      </p:sp>
      <p:pic>
        <p:nvPicPr>
          <p:cNvPr id="18434" name="Picture 2" descr="H:\РАБОТА ТКСиОТ\рекламное фото\картинки\133714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4752528" cy="3564396"/>
          </a:xfrm>
          <a:prstGeom prst="rect">
            <a:avLst/>
          </a:prstGeom>
          <a:noFill/>
        </p:spPr>
      </p:pic>
      <p:pic>
        <p:nvPicPr>
          <p:cNvPr id="4" name="Рисунок 3" descr="фотоохота">
            <a:hlinkClick r:id="rId3" tgtFrame="&quot;_self&quot;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40968"/>
            <a:ext cx="4748822" cy="35821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r>
              <a:rPr lang="ru-RU" sz="4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Фотографический монтаж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6712"/>
            <a:ext cx="8964488" cy="4525963"/>
          </a:xfrm>
        </p:spPr>
        <p:txBody>
          <a:bodyPr/>
          <a:lstStyle/>
          <a:p>
            <a:pPr algn="ctr">
              <a:buNone/>
            </a:pPr>
            <a:r>
              <a:rPr lang="ru-RU" sz="2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Фотомонтаж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(от др.- греч. φῶς, родительный падеж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φωτός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- свет и фр. </a:t>
            </a:r>
            <a:r>
              <a:rPr lang="fr-FR" sz="2200" i="1" dirty="0" smtClean="0">
                <a:latin typeface="Times New Roman" pitchFamily="18" charset="0"/>
                <a:cs typeface="Times New Roman" pitchFamily="18" charset="0"/>
              </a:rPr>
              <a:t>montage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- подъём, установка, сборка) процесс и результат создания изображений, составленных из частей различных фотографий. Фотомонтаж широко применяется при изготовлении плакатов, реклам, политических карикатур и т. д. По сути фотомонтаж - это вырезание каких-либо объектов на фотографии и соединение (совмещение) их с другой фотографией.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:\РАБОТА ТКСиОТ\рекламное фото\картинки\46166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56992"/>
            <a:ext cx="4644514" cy="3096343"/>
          </a:xfrm>
          <a:prstGeom prst="rect">
            <a:avLst/>
          </a:prstGeom>
          <a:noFill/>
        </p:spPr>
      </p:pic>
      <p:pic>
        <p:nvPicPr>
          <p:cNvPr id="19459" name="Picture 3" descr="H:\РАБОТА ТКСиОТ\рекламное фото\картинки\montage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56992"/>
            <a:ext cx="4128458" cy="30963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РАБОТА ТКСиОТ\рекламное фото\картинки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3717032"/>
            <a:ext cx="3024336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Фотоколлаж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088" y="733072"/>
            <a:ext cx="878497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Фотоколлаж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свободное, произвольное соединение, иногда даже не взаимосвязанных между собой, нескольких стилей фотоизображения в одной картинке или фотографии.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Эффект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фотоколлажа достигается с помощью наложения одного изображения на другое, совмещение нескольких фото изображений в одном, иногда даже с элементами графики (мозаика) или использования хаотичного набора разнообразных изображений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пазл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В ходе развития фотографии появилась возможность использования различных приёмов и методов создания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коллажей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применением специальных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E:\РАБОТА ТКСиОТ\рекламное фото\картинки\1284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17032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РАБОТА ТКСиОТ\рекламное фото\картинки\fotokollaj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7552" y="3717032"/>
            <a:ext cx="378042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3032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Фотограмма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764705"/>
            <a:ext cx="8784976" cy="2808312"/>
          </a:xfrm>
        </p:spPr>
        <p:txBody>
          <a:bodyPr/>
          <a:lstStyle/>
          <a:p>
            <a:pPr marL="0" indent="0" algn="ctr">
              <a:lnSpc>
                <a:spcPts val="24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Фотограмма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изображение, полученное фотохимическим способом, без применения фотоаппарата. Предмет помещают на фотобумагу или плёнку, и освещают лампой так, чтобы на фотоматериал попала его тень. Специфической особенностью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фотограммы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то, что в момент экспозиции свет не отражается от предметов, а проходит сквозь них. Непрозрачные предметы запечатлеваются 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фотограмме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виде светлых силуэтов.</a:t>
            </a:r>
          </a:p>
          <a:p>
            <a:pPr marL="0" indent="0" algn="ctr">
              <a:lnSpc>
                <a:spcPts val="2400"/>
              </a:lnSpc>
              <a:spcBef>
                <a:spcPts val="0"/>
              </a:spcBef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Фотограмма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использована в рекламной, художественной и технической фотографии.</a:t>
            </a:r>
          </a:p>
          <a:p>
            <a:pPr marL="0" indent="0">
              <a:lnSpc>
                <a:spcPts val="2400"/>
              </a:lnSpc>
              <a:spcBef>
                <a:spcPts val="0"/>
              </a:spcBef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РАБОТА ТКСиОТ\рекламное фото\картинки\art-on_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60629"/>
            <a:ext cx="6090841" cy="303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РАБОТА ТКСиОТ\рекламное фото\картинки\1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4369" y="3660629"/>
            <a:ext cx="2284490" cy="303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3334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Флориография</a:t>
            </a:r>
            <a:endParaRPr lang="ru-RU" sz="5500" b="1" i="1" kern="1200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Флориография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 цветов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символика, значение, придаваемое различным цветам для выражения тех или иных настроений, чувств и идей. В Викторианскую эпоху язык цветов использовали для тайного выражения чувств, в тех случаях, когда о них нельзя было говорить открыто.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Язык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 может быть реализован как с помощью использования разноцветных предметов, раскраски объектов, так и путём создания цветочных композиций из живых растений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букетов, венков и т. п.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Флюрографика Дословно-язык цветов">
            <a:hlinkClick r:id="rId2" tgtFrame="&quot;_self&quot;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12976"/>
            <a:ext cx="5246948" cy="3461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E:\РАБОТА ТКСиОТ\рекламное фото\картинки\language-of-flower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380" y="3212976"/>
            <a:ext cx="3461524" cy="346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832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86800" cy="1143000"/>
          </a:xfrm>
        </p:spPr>
        <p:txBody>
          <a:bodyPr/>
          <a:lstStyle/>
          <a:p>
            <a: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Чёрно-белая фотография</a:t>
            </a:r>
            <a:br>
              <a:rPr lang="ru-RU" sz="50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5000" b="1" i="1" kern="1200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Чёрно-белая </a:t>
            </a:r>
            <a:r>
              <a:rPr lang="ru-RU" sz="22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фотография 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самый первый вид фотоснимков. Несмотря на то что уже давно появилась цветная фотография чёрно-белая остаётся также популярна, особенно в художественной фотосъёмке. Цветные снимки преобразуются в чёрно-белые для придания особого смысла элементам фотографии.</a:t>
            </a:r>
            <a:b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E:\РАБОТА ТКСиОТ\рекламное фото\картинки\1345610346_couple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9437" y="2708920"/>
            <a:ext cx="3688392" cy="368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РАБОТА ТКСиОТ\рекламное фото\картинки\mini_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42470"/>
            <a:ext cx="2648312" cy="197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РАБОТА ТКСиОТ\рекламное фото\картинки\parizh-kotoryjj-pridumali-fotografy-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1123" y="2708920"/>
            <a:ext cx="2640545" cy="176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РАБОТА ТКСиОТ\рекламное фото\картинки\Без названия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2638425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:\РАБОТА ТКСиОТ\рекламное фото\картинки\wpapers_ru_Котик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1123" y="4442470"/>
            <a:ext cx="2640546" cy="198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1429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r>
              <a:rPr lang="ru-RU" sz="5500" dirty="0">
                <a:solidFill>
                  <a:srgbClr val="717171"/>
                </a:solidFill>
                <a:latin typeface="Helvetica"/>
                <a:ea typeface="Times New Roman"/>
              </a:rPr>
              <a:t> </a:t>
            </a:r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Рейография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Рейография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жанр фотографии, где изображение получается при непосредственном экспонировании предметов на светочувствительную бумагу. Название техники происходит от имени знаменитого художника, режиссёра и фотографа-дадаиста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(дадаизм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 дада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авангардистское течение в литературе, изобразительном искусстве, театре и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Цюрих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 1916 по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1922) Мана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Рэя, первым экспериментировавшим с этим способом фотографирования. Полученное с помощью реографии изображение называется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рейограммой.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аждая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рейограмма уникальна и существует в единственном экземпляре. </a:t>
            </a:r>
          </a:p>
        </p:txBody>
      </p:sp>
      <p:pic>
        <p:nvPicPr>
          <p:cNvPr id="5123" name="Picture 3" descr="E:\РАБОТА ТКСиОТ\рекламное фото\картинки\Без названия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2246541" cy="284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РАБОТА ТКСиОТ\рекламное фото\картинки\129669669_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6053" y="3861048"/>
            <a:ext cx="2060359" cy="284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РАБОТА ТКСиОТ\рекламное фото\картинки\f21f4464b59349d3a60813641b0093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9329" y="3861048"/>
            <a:ext cx="2258443" cy="284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:\РАБОТА ТКСиОТ\рекламное фото\картинки\4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4285" y="3861048"/>
            <a:ext cx="2223013" cy="284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2942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Споттинг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Споттинг</a:t>
            </a:r>
            <a:r>
              <a:rPr lang="ru-RU" sz="2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особый вид увлечения, споттеры фотографируют летательные аппараты, в основном самолёты на аэродромах. Суть хобби заключается в фиксации номера самолёта и где он в это время находится. Требует большого опыта так как летательные аппараты движутся с большой скоростью. Иногда споттерам удаётся зафиксировать аварийные ситуации на аэродромах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E:\РАБОТА ТКСиОТ\рекламное фото\картинки\спотинг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96952"/>
            <a:ext cx="7344816" cy="374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47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/>
          <a:lstStyle/>
          <a:p>
            <a:r>
              <a:rPr lang="ru-RU" sz="5500" b="1" i="1" kern="1200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Интернет-ресурсы:</a:t>
            </a:r>
            <a:endParaRPr lang="ru-RU" sz="5500" b="1" i="1" kern="1200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https://ru.wikipedia.org/wiki</a:t>
            </a:r>
            <a:endParaRPr lang="ru-RU" dirty="0" smtClean="0"/>
          </a:p>
          <a:p>
            <a:pPr algn="ctr"/>
            <a:r>
              <a:rPr lang="ru-RU" u="sng" dirty="0" smtClean="0">
                <a:hlinkClick r:id="rId3"/>
              </a:rPr>
              <a:t>http://chelglance.ru/</a:t>
            </a:r>
            <a:endParaRPr lang="ru-RU" u="sng" dirty="0" smtClean="0"/>
          </a:p>
          <a:p>
            <a:pPr algn="ctr"/>
            <a:r>
              <a:rPr lang="ru-RU" u="sng" dirty="0" smtClean="0">
                <a:hlinkClick r:id="rId4"/>
              </a:rPr>
              <a:t>http://natalie-berta.livejournal.com</a:t>
            </a:r>
            <a:endParaRPr lang="ru-RU" u="sng" dirty="0" smtClean="0"/>
          </a:p>
          <a:p>
            <a:pPr algn="ctr"/>
            <a:endParaRPr lang="ru-RU" u="sng" dirty="0" smtClean="0"/>
          </a:p>
          <a:p>
            <a:pPr>
              <a:buNone/>
            </a:pPr>
            <a:endParaRPr lang="ru-RU" dirty="0" smtClean="0"/>
          </a:p>
          <a:p>
            <a:endParaRPr lang="ru-RU" u="sng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70178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>
                <a:solidFill>
                  <a:srgbClr val="660066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Художественный фотопортрет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- это раскрытие насыщенного образа. Образ создается исходя из пожеланий и представлений заказчика, а также художественного взгляда фотографа, стилиста, визажиста, режиссера и т.п. При создании образа используется реквизит (костюм, вещи, декорации и пр.), а также макияж, прическа, фон и т.д.</a:t>
            </a:r>
            <a:endParaRPr lang="ru-RU" sz="2800" dirty="0" smtClean="0"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7410" name="Picture 2" descr="E:\РАБОТА ТКСиОТ\рекламное фото\картинки\1436089305_fotoportrety-lyudey-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2093" y="3501008"/>
            <a:ext cx="4093995" cy="272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РАБОТА ТКСиОТ\рекламное фото\картинки\galiya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80" y="3501008"/>
            <a:ext cx="2808312" cy="272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E:\РАБОТА ТКСиОТ\рекламное фото\картинки\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16" y="3501008"/>
            <a:ext cx="3411661" cy="272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616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Ночная фотография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4525963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Ночная фотография подразумевает фотосъёмку ночью и собственно полученные при этой съёмке кадры. Учитывая то что ночью нет достаточно света для фотосъёмки фотограф должен использовать длинные выдержки, светосильные объективы, и высокие значения чувствительности ISO.</a:t>
            </a:r>
            <a:br>
              <a:rPr lang="ru-RU" sz="28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4180" y="3744514"/>
            <a:ext cx="4613320" cy="3092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 descr="E:\РАБОТА ТКСиОТ\рекламное фото\картинки\nochlife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44514"/>
            <a:ext cx="4122792" cy="309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942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Натюрморт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064" y="836712"/>
            <a:ext cx="885698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(фр. 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nature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morte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«мёртвая природа») 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изображение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неодушевлённых предметов в изобразительном искусстве, в отличие от портретной, жанровой, исторической и пейзажной тематики.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61381"/>
            <a:ext cx="3600400" cy="2659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 descr="E:\РАБОТА ТКСиОТ\рекламное фото\картинки\187119-melisen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256" y="2787799"/>
            <a:ext cx="5244752" cy="393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E:\РАБОТА ТКСиОТ\рекламное фото\картинки\79056494525440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0008" y="2787799"/>
            <a:ext cx="2062424" cy="1546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E:\РАБОТА ТКСиОТ\рекламное фото\картинки\imag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4217" y="2787799"/>
            <a:ext cx="2092887" cy="159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3146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Пейзаж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32" y="836712"/>
            <a:ext cx="8892480" cy="4525963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Пейзаж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(фр. </a:t>
            </a:r>
            <a:r>
              <a:rPr lang="ru-RU" sz="2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Paysage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pays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страна, местность) 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-жанр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изобразительного искусства (а также отдельные произведения этого жанра), в котором основным предметом изображения является первозданная, либо в той или иной степени преображённая человеком природа. Современные представления о пейзаже сформировались на протяжении столетий с развитием художественных приёмов для его изображения. В пейзажном произведении особое значение придаётся построению перспективы и композиции вида, передаче состояния атмосферы, воздушной и световой среды, их изменчивости.</a:t>
            </a:r>
          </a:p>
        </p:txBody>
      </p:sp>
      <p:pic>
        <p:nvPicPr>
          <p:cNvPr id="20482" name="Picture 2" descr="E:\РАБОТА ТКСиОТ\рекламное фото\картинки\95263_krasivyiy_osenniy_peyza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33055"/>
            <a:ext cx="4536504" cy="283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E:\РАБОТА ТКСиОТ\рекламное фото\картинки\goodwp-com_15584-700x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933055"/>
            <a:ext cx="4541695" cy="283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50564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sz="5500" b="1" i="1" kern="1200" spc="300" dirty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Мобилография</a:t>
            </a:r>
            <a:r>
              <a:rPr lang="ru-RU" dirty="0" smtClean="0">
                <a:solidFill>
                  <a:srgbClr val="717171"/>
                </a:solidFill>
                <a:effectLst/>
                <a:latin typeface="Helvetica"/>
                <a:ea typeface="Times New Roman"/>
              </a:rPr>
              <a:t> 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1"/>
            <a:ext cx="8640960" cy="31683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i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ru-RU" sz="2000" b="1" i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обилография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– появилась в начале двадцать первого века. Производится встроенными в бытовую технику фотокамерами, это могут быть мобильные телефоны, карманные персональные компьютеры, зажигалки, бинокли. Из-за низкой разрешающей способности фотографии сделанные такими фотоаппаратами имеют очень низкое качество, но они могут быть интересны тем что сделаны из необычного ракурса или сделаны спонтанно. В этом жанре фотографии важно в первую очередь что изображено на снимке, а не то какого качества фотография. В современном галерейном пространстве уже созданы несколько арт-проектов в жанре "мобилографии".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17032"/>
            <a:ext cx="2985423" cy="291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 descr="E:\РАБОТА ТКСиОТ\рекламное фото\картинки\rantz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17161"/>
            <a:ext cx="3885300" cy="291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8185" y="3717161"/>
            <a:ext cx="2913975" cy="291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0980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11209</TotalTime>
  <Words>1370</Words>
  <Application>Microsoft Office PowerPoint</Application>
  <PresentationFormat>Экран (4:3)</PresentationFormat>
  <Paragraphs>121</Paragraphs>
  <Slides>48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Изящная</vt:lpstr>
      <vt:lpstr> Основные жанры в фотографии как искусства </vt:lpstr>
      <vt:lpstr>Слайд 2</vt:lpstr>
      <vt:lpstr>Слайд 3</vt:lpstr>
      <vt:lpstr>Слайд 4</vt:lpstr>
      <vt:lpstr>Слайд 5</vt:lpstr>
      <vt:lpstr>Ночная фотография</vt:lpstr>
      <vt:lpstr>Натюрморт</vt:lpstr>
      <vt:lpstr>Пейзаж</vt:lpstr>
      <vt:lpstr>Мобилография </vt:lpstr>
      <vt:lpstr>Обнажённая натура (ню)</vt:lpstr>
      <vt:lpstr>Флора и фауна</vt:lpstr>
      <vt:lpstr>Макросъемка</vt:lpstr>
      <vt:lpstr>Репортаж</vt:lpstr>
      <vt:lpstr>Документальная фотография</vt:lpstr>
      <vt:lpstr>Аэрофотосъёмка</vt:lpstr>
      <vt:lpstr>Архитектурная фотография</vt:lpstr>
      <vt:lpstr>Астрофотография</vt:lpstr>
      <vt:lpstr>Гламурная, глянцевая фотография </vt:lpstr>
      <vt:lpstr>Жанровая фотография</vt:lpstr>
      <vt:lpstr>Ломография </vt:lpstr>
      <vt:lpstr>Люминография </vt:lpstr>
      <vt:lpstr>Макросъёмка</vt:lpstr>
      <vt:lpstr>Панорамная фотография</vt:lpstr>
      <vt:lpstr>Пин-Ап </vt:lpstr>
      <vt:lpstr>Паппарацци </vt:lpstr>
      <vt:lpstr>Пикториальная фотография </vt:lpstr>
      <vt:lpstr>Пинхольная фотография</vt:lpstr>
      <vt:lpstr>Пленерная фотография</vt:lpstr>
      <vt:lpstr>Подводная фотосъёмка</vt:lpstr>
      <vt:lpstr>Репродукция</vt:lpstr>
      <vt:lpstr>Рекламная фотография</vt:lpstr>
      <vt:lpstr>Предметная фотография </vt:lpstr>
      <vt:lpstr>Свадебная фотография</vt:lpstr>
      <vt:lpstr>Светографика</vt:lpstr>
      <vt:lpstr> Сканография</vt:lpstr>
      <vt:lpstr>Спортивная фотография</vt:lpstr>
      <vt:lpstr> Стереофотография</vt:lpstr>
      <vt:lpstr>Стробизм</vt:lpstr>
      <vt:lpstr>Фоторобот </vt:lpstr>
      <vt:lpstr>Фотоохота </vt:lpstr>
      <vt:lpstr>Фотографический монтаж</vt:lpstr>
      <vt:lpstr>Фотоколлаж</vt:lpstr>
      <vt:lpstr>Фотограмма</vt:lpstr>
      <vt:lpstr>Флориография</vt:lpstr>
      <vt:lpstr>Чёрно-белая фотография </vt:lpstr>
      <vt:lpstr> Рейография</vt:lpstr>
      <vt:lpstr>Споттинг</vt:lpstr>
      <vt:lpstr>Интернет-ресурсы: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User</cp:lastModifiedBy>
  <cp:revision>815</cp:revision>
  <dcterms:created xsi:type="dcterms:W3CDTF">2010-05-23T14:28:12Z</dcterms:created>
  <dcterms:modified xsi:type="dcterms:W3CDTF">2023-06-07T12:47:24Z</dcterms:modified>
</cp:coreProperties>
</file>