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</p:sldIdLst>
  <p:sldSz cy="5143500" cx="9144000"/>
  <p:notesSz cx="6858000" cy="9144000"/>
  <p:embeddedFontLst>
    <p:embeddedFont>
      <p:font typeface="Montserrat"/>
      <p:regular r:id="rId45"/>
      <p:bold r:id="rId46"/>
      <p:italic r:id="rId47"/>
      <p:boldItalic r:id="rId48"/>
    </p:embeddedFont>
    <p:embeddedFont>
      <p:font typeface="Lato"/>
      <p:regular r:id="rId49"/>
      <p:bold r:id="rId50"/>
      <p:italic r:id="rId51"/>
      <p:boldItalic r:id="rId52"/>
    </p:embeddedFont>
    <p:embeddedFont>
      <p:font typeface="Tahoma"/>
      <p:regular r:id="rId53"/>
      <p:bold r:id="rId5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6F837CBA-FCBD-4899-A1C7-AF97DCF0BD2D}">
  <a:tblStyle styleId="{6F837CBA-FCBD-4899-A1C7-AF97DCF0BD2D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font" Target="fonts/Montserrat-bold.fntdata"/><Relationship Id="rId45" Type="http://schemas.openxmlformats.org/officeDocument/2006/relationships/font" Target="fonts/Montserrat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48" Type="http://schemas.openxmlformats.org/officeDocument/2006/relationships/font" Target="fonts/Montserrat-boldItalic.fntdata"/><Relationship Id="rId47" Type="http://schemas.openxmlformats.org/officeDocument/2006/relationships/font" Target="fonts/Montserrat-italic.fntdata"/><Relationship Id="rId49" Type="http://schemas.openxmlformats.org/officeDocument/2006/relationships/font" Target="fonts/Lato-regular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font" Target="fonts/Lato-italic.fntdata"/><Relationship Id="rId50" Type="http://schemas.openxmlformats.org/officeDocument/2006/relationships/font" Target="fonts/Lato-bold.fntdata"/><Relationship Id="rId53" Type="http://schemas.openxmlformats.org/officeDocument/2006/relationships/font" Target="fonts/Tahoma-regular.fntdata"/><Relationship Id="rId52" Type="http://schemas.openxmlformats.org/officeDocument/2006/relationships/font" Target="fonts/Lato-bold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54" Type="http://schemas.openxmlformats.org/officeDocument/2006/relationships/font" Target="fonts/Tahoma-bold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2a42457fb01_0_7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2a42457fb01_0_7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2a42457fb01_0_7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2a42457fb01_0_7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2a42457fb01_0_7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2a42457fb01_0_7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a42457fb01_0_1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2a42457fb01_0_1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2a42457fb01_0_7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2a42457fb01_0_7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a42457fb01_0_7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2a42457fb01_0_7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2a42377ce6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2a42377ce6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2a53f9390e4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2a53f9390e4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2a42377ce62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2a42377ce62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2a42457fb01_0_7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2a42457fb01_0_7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2a42457fb01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2a42457fb01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2a42457fb01_0_7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2a42457fb01_0_7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2a53f9390e4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2a53f9390e4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2a53f9390e4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2a53f9390e4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2a53f9390e4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2a53f9390e4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2a42457fb01_0_7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2a42457fb01_0_7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1f0a8a87206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1f0a8a87206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1f0a8a87206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1f0a8a87206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1f0a8a87206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1f0a8a87206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1f0a8a87206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1f0a8a87206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1f0a8a8720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1f0a8a8720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2a42457fb01_0_1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2a42457fb01_0_1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1f0a8a87206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1f0a8a87206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1f0a8a87206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1f0a8a87206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1f0a8a87206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1f0a8a87206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1f0a8a87206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1f0a8a87206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2a42457fb01_0_7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2a42457fb01_0_7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g2a42457fb01_0_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0" name="Google Shape;340;g2a42457fb01_0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2a42457fb01_0_1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" name="Google Shape;345;g2a42457fb01_0_1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2a53f9390e4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2a53f9390e4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2a53f9390e4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g2a53f9390e4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2a42377ce62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2a42377ce62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2a42457fb01_0_4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2a42457fb01_0_4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2a42457fb01_0_1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2a42457fb01_0_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2a42457fb01_0_1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2a42457fb01_0_1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a42457fb01_0_1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2a42457fb01_0_1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2a42457fb01_0_7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2a42457fb01_0_7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fmla="val 0" name="adj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fmla="val 58774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Google Shape;16;p2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1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Google Shape;107;p1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11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11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11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11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11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11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11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11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Google Shape;121;p1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11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11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11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5" name="Google Shape;125;p11"/>
          <p:cNvSpPr txBox="1"/>
          <p:nvPr>
            <p:ph hasCustomPrompt="1" type="title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Google Shape;126;p11"/>
          <p:cNvSpPr txBox="1"/>
          <p:nvPr>
            <p:ph idx="1" type="body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7" name="Google Shape;12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21" name="Google Shape;21;p3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" name="Google Shape;39;p3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Google Shape;40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4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43" name="Google Shape;43;p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6" name="Google Shape;46;p4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7" name="Google Shape;47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5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0" name="Google Shape;50;p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3" name="Google Shape;53;p5"/>
          <p:cNvSpPr txBox="1"/>
          <p:nvPr>
            <p:ph idx="1" type="body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5"/>
          <p:cNvSpPr txBox="1"/>
          <p:nvPr>
            <p:ph idx="2" type="body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8" name="Google Shape;58;p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0" name="Google Shape;60;p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1" name="Google Shape;6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7"/>
          <p:cNvSpPr txBox="1"/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7" name="Google Shape;67;p7"/>
          <p:cNvSpPr txBox="1"/>
          <p:nvPr>
            <p:ph idx="1" type="body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8" name="Google Shape;6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8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Google Shape;71;p8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8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8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8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8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Google Shape;77;p8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" name="Google Shape;78;p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8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8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Google Shape;84;p8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8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9" name="Google Shape;89;p8"/>
          <p:cNvSpPr txBox="1"/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3" name="Google Shape;93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" name="Google Shape;95;p9"/>
          <p:cNvSpPr txBox="1"/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6" name="Google Shape;96;p9"/>
          <p:cNvSpPr txBox="1"/>
          <p:nvPr>
            <p:ph idx="1" type="subTitle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97" name="Google Shape;97;p9"/>
          <p:cNvSpPr txBox="1"/>
          <p:nvPr>
            <p:ph idx="2" type="body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8" name="Google Shape;9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Google Shape;101;p10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10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" name="Google Shape;103;p10"/>
          <p:cNvSpPr txBox="1"/>
          <p:nvPr>
            <p:ph idx="1" type="body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4" name="Google Shape;10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focus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png"/><Relationship Id="rId4" Type="http://schemas.openxmlformats.org/officeDocument/2006/relationships/image" Target="../media/image7.png"/><Relationship Id="rId5" Type="http://schemas.openxmlformats.org/officeDocument/2006/relationships/image" Target="../media/image20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scfh.ru/papers/skolko-tsvetov-v-raduge" TargetMode="External"/><Relationship Id="rId4" Type="http://schemas.openxmlformats.org/officeDocument/2006/relationships/hyperlink" Target="https://scfh.ru/papers/skolko-tsvetov-v-raduge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5.png"/></Relationships>
</file>

<file path=ppt/slides/_rels/slide2.xml.rels><?xml version="1.0" encoding="UTF-8" standalone="yes"?><Relationships xmlns="http://schemas.openxmlformats.org/package/2006/relationships"><Relationship Id="rId11" Type="http://schemas.openxmlformats.org/officeDocument/2006/relationships/hyperlink" Target="https://ruscorpora.ru/" TargetMode="External"/><Relationship Id="rId10" Type="http://schemas.openxmlformats.org/officeDocument/2006/relationships/image" Target="../media/image17.png"/><Relationship Id="rId13" Type="http://schemas.openxmlformats.org/officeDocument/2006/relationships/hyperlink" Target="https://cyberleninka.ru/" TargetMode="External"/><Relationship Id="rId12" Type="http://schemas.openxmlformats.org/officeDocument/2006/relationships/image" Target="../media/image4.jp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learningapps.org/" TargetMode="External"/><Relationship Id="rId4" Type="http://schemas.openxmlformats.org/officeDocument/2006/relationships/image" Target="../media/image5.jpg"/><Relationship Id="rId9" Type="http://schemas.openxmlformats.org/officeDocument/2006/relationships/hyperlink" Target="https://glvrd.ru/" TargetMode="External"/><Relationship Id="rId15" Type="http://schemas.openxmlformats.org/officeDocument/2006/relationships/hyperlink" Target="https://textometr.ru/" TargetMode="External"/><Relationship Id="rId14" Type="http://schemas.openxmlformats.org/officeDocument/2006/relationships/image" Target="../media/image13.png"/><Relationship Id="rId17" Type="http://schemas.openxmlformats.org/officeDocument/2006/relationships/hyperlink" Target="http://gramoty.ru/birchbark/" TargetMode="External"/><Relationship Id="rId16" Type="http://schemas.openxmlformats.org/officeDocument/2006/relationships/image" Target="../media/image16.png"/><Relationship Id="rId5" Type="http://schemas.openxmlformats.org/officeDocument/2006/relationships/hyperlink" Target="https://mogu-pisat.ru/" TargetMode="External"/><Relationship Id="rId6" Type="http://schemas.openxmlformats.org/officeDocument/2006/relationships/image" Target="../media/image6.jpg"/><Relationship Id="rId18" Type="http://schemas.openxmlformats.org/officeDocument/2006/relationships/image" Target="../media/image2.jpg"/><Relationship Id="rId7" Type="http://schemas.openxmlformats.org/officeDocument/2006/relationships/hyperlink" Target="https://coreapp.ai/" TargetMode="External"/><Relationship Id="rId8" Type="http://schemas.openxmlformats.org/officeDocument/2006/relationships/image" Target="../media/image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learningapps.org/display?v=pmw5sp4vj20" TargetMode="External"/><Relationship Id="rId4" Type="http://schemas.openxmlformats.org/officeDocument/2006/relationships/hyperlink" Target="https://learningapps.org/display?v=pn5xkxgjj20" TargetMode="External"/><Relationship Id="rId5" Type="http://schemas.openxmlformats.org/officeDocument/2006/relationships/hyperlink" Target="https://learningapps.org/" TargetMode="External"/><Relationship Id="rId6" Type="http://schemas.openxmlformats.org/officeDocument/2006/relationships/image" Target="../media/image5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www.detkityumen.ru/rocket/" TargetMode="External"/></Relationships>
</file>

<file path=ppt/slides/_rels/slide23.xml.rels><?xml version="1.0" encoding="UTF-8" standalone="yes"?><Relationships xmlns="http://schemas.openxmlformats.org/package/2006/relationships"><Relationship Id="rId10" Type="http://schemas.openxmlformats.org/officeDocument/2006/relationships/hyperlink" Target="https://www.iloveimg.com/ru/meme-generator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s://ololophilolo.github.io/calendar/" TargetMode="External"/><Relationship Id="rId4" Type="http://schemas.openxmlformats.org/officeDocument/2006/relationships/hyperlink" Target="https://seeingspeech.ac.uk/ipa-charts/" TargetMode="External"/><Relationship Id="rId9" Type="http://schemas.openxmlformats.org/officeDocument/2006/relationships/hyperlink" Target="https://polka.academy/" TargetMode="External"/><Relationship Id="rId5" Type="http://schemas.openxmlformats.org/officeDocument/2006/relationships/hyperlink" Target="https://gramota.ru/uchebnik/uprazhneniya" TargetMode="External"/><Relationship Id="rId6" Type="http://schemas.openxmlformats.org/officeDocument/2006/relationships/hyperlink" Target="https://etreniki.ru/" TargetMode="External"/><Relationship Id="rId7" Type="http://schemas.openxmlformats.org/officeDocument/2006/relationships/hyperlink" Target="https://etreniki.ru/" TargetMode="External"/><Relationship Id="rId8" Type="http://schemas.openxmlformats.org/officeDocument/2006/relationships/hyperlink" Target="https://postnauka.org/" TargetMode="Externa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0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2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7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7.xml"/><Relationship Id="rId3" Type="http://schemas.openxmlformats.org/officeDocument/2006/relationships/hyperlink" Target="https://www.iloveimg.com/ru/meme-generator" TargetMode="External"/><Relationship Id="rId4" Type="http://schemas.openxmlformats.org/officeDocument/2006/relationships/image" Target="../media/image25.png"/><Relationship Id="rId5" Type="http://schemas.openxmlformats.org/officeDocument/2006/relationships/hyperlink" Target="https://clideo.com/ru/meme-maker" TargetMode="External"/><Relationship Id="rId6" Type="http://schemas.openxmlformats.org/officeDocument/2006/relationships/image" Target="../media/image31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cyberleninka.ru/" TargetMode="External"/><Relationship Id="rId4" Type="http://schemas.openxmlformats.org/officeDocument/2006/relationships/image" Target="../media/image13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1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5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9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4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hyperlink" Target="https://vogazeta.ru/articles/2023/12/1/quality_of_education/24215-geymifikatsiya_v_obrazovanii_kakie_podhody_uzhe_ne_rabotayut" TargetMode="External"/><Relationship Id="rId4" Type="http://schemas.openxmlformats.org/officeDocument/2006/relationships/hyperlink" Target="https://vbudushee.ru/library/kak-nauchit-detey-dumat-samostoyatelno-i-chto-takoe-bolshie-idei/" TargetMode="External"/><Relationship Id="rId5" Type="http://schemas.openxmlformats.org/officeDocument/2006/relationships/hyperlink" Target="https://cyberleninka.ru/article/n/bolshie-idei-i-funktsionalnaya-gramotnost-opyt-razrabotki-modulya-globalnye-kompetentsii-v-programme-po-formirovaniyu" TargetMode="Externa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2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3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6.jpg"/></Relationships>
</file>

<file path=ppt/slides/_rels/slide38.xml.rels><?xml version="1.0" encoding="UTF-8" standalone="yes"?><Relationships xmlns="http://schemas.openxmlformats.org/package/2006/relationships"><Relationship Id="rId11" Type="http://schemas.openxmlformats.org/officeDocument/2006/relationships/hyperlink" Target="https://ruscorpora.ru/" TargetMode="External"/><Relationship Id="rId10" Type="http://schemas.openxmlformats.org/officeDocument/2006/relationships/image" Target="../media/image17.png"/><Relationship Id="rId13" Type="http://schemas.openxmlformats.org/officeDocument/2006/relationships/hyperlink" Target="https://cyberleninka.ru/" TargetMode="External"/><Relationship Id="rId12" Type="http://schemas.openxmlformats.org/officeDocument/2006/relationships/image" Target="../media/image4.jp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hyperlink" Target="https://learningapps.org/" TargetMode="External"/><Relationship Id="rId4" Type="http://schemas.openxmlformats.org/officeDocument/2006/relationships/image" Target="../media/image5.jpg"/><Relationship Id="rId9" Type="http://schemas.openxmlformats.org/officeDocument/2006/relationships/hyperlink" Target="https://glvrd.ru/" TargetMode="External"/><Relationship Id="rId15" Type="http://schemas.openxmlformats.org/officeDocument/2006/relationships/hyperlink" Target="https://textometr.ru/" TargetMode="External"/><Relationship Id="rId14" Type="http://schemas.openxmlformats.org/officeDocument/2006/relationships/image" Target="../media/image13.png"/><Relationship Id="rId17" Type="http://schemas.openxmlformats.org/officeDocument/2006/relationships/hyperlink" Target="http://gramoty.ru/birchbark/" TargetMode="External"/><Relationship Id="rId16" Type="http://schemas.openxmlformats.org/officeDocument/2006/relationships/image" Target="../media/image16.png"/><Relationship Id="rId5" Type="http://schemas.openxmlformats.org/officeDocument/2006/relationships/hyperlink" Target="https://mogu-pisat.ru/" TargetMode="External"/><Relationship Id="rId6" Type="http://schemas.openxmlformats.org/officeDocument/2006/relationships/image" Target="../media/image6.jpg"/><Relationship Id="rId18" Type="http://schemas.openxmlformats.org/officeDocument/2006/relationships/image" Target="../media/image2.jpg"/><Relationship Id="rId7" Type="http://schemas.openxmlformats.org/officeDocument/2006/relationships/hyperlink" Target="https://coreapp.ai/" TargetMode="External"/><Relationship Id="rId8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Relationship Id="rId4" Type="http://schemas.openxmlformats.org/officeDocument/2006/relationships/hyperlink" Target="https://cyberleninka.ru/article/n/izmenenie-upravleniya-predloga-po-v-russkom-yazyke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3"/>
          <p:cNvSpPr txBox="1"/>
          <p:nvPr>
            <p:ph type="ctrTitle"/>
          </p:nvPr>
        </p:nvSpPr>
        <p:spPr>
          <a:xfrm>
            <a:off x="3537150" y="1578400"/>
            <a:ext cx="51513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Образовательный контент по русскому языку в условиях реализации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ФГОС 3.0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6592912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6883051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4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ru" sz="1900"/>
              <a:t>Совокупность местных разговоров или диалектов какого-л. языка, обладающего общими для них диалектными особенностями.</a:t>
            </a:r>
            <a:endParaRPr sz="1900"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ru" sz="1900"/>
              <a:t>Неизменяемая часть речи, обозначающая признак действия, качества или предмета (например: быстро, вслух, мастерски, наяву, чрезвычайно). </a:t>
            </a:r>
            <a:endParaRPr sz="1900"/>
          </a:p>
        </p:txBody>
      </p:sp>
      <p:sp>
        <p:nvSpPr>
          <p:cNvPr id="204" name="Google Shape;204;p2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110"/>
              <a:t>Сделайте вывод, какое значение слова «наречие» первично.</a:t>
            </a:r>
            <a:endParaRPr sz="211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171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Кто из авторов использует слово «наречие» в значении части речи?</a:t>
            </a:r>
            <a:endParaRPr/>
          </a:p>
        </p:txBody>
      </p:sp>
      <p:sp>
        <p:nvSpPr>
          <p:cNvPr id="210" name="Google Shape;210;p25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Tahoma"/>
              <a:buAutoNum type="arabicPeriod"/>
            </a:pPr>
            <a:r>
              <a:rPr lang="ru" sz="1700">
                <a:latin typeface="Tahoma"/>
                <a:ea typeface="Tahoma"/>
                <a:cs typeface="Tahoma"/>
                <a:sym typeface="Tahoma"/>
              </a:rPr>
              <a:t>В.Н. Татищев</a:t>
            </a:r>
            <a:endParaRPr sz="1700">
              <a:latin typeface="Tahoma"/>
              <a:ea typeface="Tahoma"/>
              <a:cs typeface="Tahoma"/>
              <a:sym typeface="Tahoma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Tahoma"/>
              <a:buAutoNum type="arabicPeriod"/>
            </a:pPr>
            <a:r>
              <a:rPr lang="ru" sz="1700">
                <a:latin typeface="Tahoma"/>
                <a:ea typeface="Tahoma"/>
                <a:cs typeface="Tahoma"/>
                <a:sym typeface="Tahoma"/>
              </a:rPr>
              <a:t>М.В. Ломоносов</a:t>
            </a:r>
            <a:endParaRPr sz="1700">
              <a:latin typeface="Tahoma"/>
              <a:ea typeface="Tahoma"/>
              <a:cs typeface="Tahoma"/>
              <a:sym typeface="Tahoma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Tahoma"/>
              <a:buAutoNum type="arabicPeriod"/>
            </a:pPr>
            <a:r>
              <a:rPr lang="ru" sz="1700">
                <a:latin typeface="Tahoma"/>
                <a:ea typeface="Tahoma"/>
                <a:cs typeface="Tahoma"/>
                <a:sym typeface="Tahoma"/>
              </a:rPr>
              <a:t>М.Д. Чулков</a:t>
            </a:r>
            <a:endParaRPr sz="1700"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6"/>
          <p:cNvSpPr txBox="1"/>
          <p:nvPr>
            <p:ph type="title"/>
          </p:nvPr>
        </p:nvSpPr>
        <p:spPr>
          <a:xfrm>
            <a:off x="1166200" y="38625"/>
            <a:ext cx="7038900" cy="88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1760"/>
              <a:t>Рассмотрите график употребления слова «наречие». </a:t>
            </a:r>
            <a:endParaRPr sz="1760"/>
          </a:p>
        </p:txBody>
      </p:sp>
      <p:sp>
        <p:nvSpPr>
          <p:cNvPr id="216" name="Google Shape;216;p26"/>
          <p:cNvSpPr txBox="1"/>
          <p:nvPr>
            <p:ph idx="1" type="body"/>
          </p:nvPr>
        </p:nvSpPr>
        <p:spPr>
          <a:xfrm>
            <a:off x="1243425" y="4046300"/>
            <a:ext cx="7038900" cy="88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/>
              <a:t>Как вы думаете, с чем связано резкое сокращение употребления слова «наречие», отображённое на графике? Дайте развёрнутый ответ.</a:t>
            </a:r>
            <a:endParaRPr/>
          </a:p>
        </p:txBody>
      </p:sp>
      <p:pic>
        <p:nvPicPr>
          <p:cNvPr id="217" name="Google Shape;21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43425" y="648633"/>
            <a:ext cx="6983050" cy="32051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7"/>
          <p:cNvSpPr txBox="1"/>
          <p:nvPr>
            <p:ph type="title"/>
          </p:nvPr>
        </p:nvSpPr>
        <p:spPr>
          <a:xfrm>
            <a:off x="455650" y="656725"/>
            <a:ext cx="3993000" cy="352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Задания с использованием научно-популярных журналов для детей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3" name="Google Shape;22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5025" y="254213"/>
            <a:ext cx="3848100" cy="119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99099" y="1861250"/>
            <a:ext cx="2187100" cy="3158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59030" y="2024649"/>
            <a:ext cx="1715049" cy="2363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8"/>
          <p:cNvSpPr txBox="1"/>
          <p:nvPr>
            <p:ph idx="1" type="body"/>
          </p:nvPr>
        </p:nvSpPr>
        <p:spPr>
          <a:xfrm>
            <a:off x="1297500" y="288750"/>
            <a:ext cx="7591800" cy="48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200">
                <a:latin typeface="Trebuchet MS"/>
                <a:ea typeface="Trebuchet MS"/>
                <a:cs typeface="Trebuchet MS"/>
                <a:sym typeface="Trebuchet MS"/>
              </a:rPr>
              <a:t>Прочитайте текст. Сколько производных предлогов в нём использовано?</a:t>
            </a:r>
            <a:endParaRPr b="1" sz="1200"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just">
              <a:spcBef>
                <a:spcPts val="10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just">
              <a:spcBef>
                <a:spcPts val="100"/>
              </a:spcBef>
              <a:spcAft>
                <a:spcPts val="0"/>
              </a:spcAft>
              <a:buNone/>
            </a:pPr>
            <a:r>
              <a:rPr lang="ru" sz="1400">
                <a:latin typeface="Trebuchet MS"/>
                <a:ea typeface="Trebuchet MS"/>
                <a:cs typeface="Trebuchet MS"/>
                <a:sym typeface="Trebuchet MS"/>
              </a:rPr>
              <a:t>В связи с различиями в физиологии, культуре, природном окружении и хозяйственной деятельности разных народов система цветообозначения в их языках также отличается. Появление новых цветообозначений в том или ином языке подчиняется строгой последовательности: первыми появляются названия для белого и черного, за ними – для красного, далее – желтый, зеленый и синий.</a:t>
            </a:r>
            <a:endParaRPr sz="1400"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just">
              <a:spcBef>
                <a:spcPts val="100"/>
              </a:spcBef>
              <a:spcAft>
                <a:spcPts val="0"/>
              </a:spcAft>
              <a:buNone/>
            </a:pPr>
            <a:r>
              <a:rPr b="1" lang="ru" sz="1400">
                <a:latin typeface="Trebuchet MS"/>
                <a:ea typeface="Trebuchet MS"/>
                <a:cs typeface="Trebuchet MS"/>
                <a:sym typeface="Trebuchet MS"/>
              </a:rPr>
              <a:t>В отличие от</a:t>
            </a:r>
            <a:r>
              <a:rPr lang="ru" sz="1400">
                <a:latin typeface="Trebuchet MS"/>
                <a:ea typeface="Trebuchet MS"/>
                <a:cs typeface="Trebuchet MS"/>
                <a:sym typeface="Trebuchet MS"/>
              </a:rPr>
              <a:t> других языков в русском </a:t>
            </a:r>
            <a:r>
              <a:rPr b="1" lang="ru" sz="1400">
                <a:latin typeface="Trebuchet MS"/>
                <a:ea typeface="Trebuchet MS"/>
                <a:cs typeface="Trebuchet MS"/>
                <a:sym typeface="Trebuchet MS"/>
              </a:rPr>
              <a:t>среди</a:t>
            </a:r>
            <a:r>
              <a:rPr lang="ru" sz="1400">
                <a:latin typeface="Trebuchet MS"/>
                <a:ea typeface="Trebuchet MS"/>
                <a:cs typeface="Trebuchet MS"/>
                <a:sym typeface="Trebuchet MS"/>
              </a:rPr>
              <a:t> базовых цветообозначений числится слово </a:t>
            </a:r>
            <a:r>
              <a:rPr i="1" lang="ru" sz="1400">
                <a:latin typeface="Trebuchet MS"/>
                <a:ea typeface="Trebuchet MS"/>
                <a:cs typeface="Trebuchet MS"/>
                <a:sym typeface="Trebuchet MS"/>
              </a:rPr>
              <a:t>голубой</a:t>
            </a:r>
            <a:r>
              <a:rPr lang="ru" sz="1400">
                <a:latin typeface="Trebuchet MS"/>
                <a:ea typeface="Trebuchet MS"/>
                <a:cs typeface="Trebuchet MS"/>
                <a:sym typeface="Trebuchet MS"/>
              </a:rPr>
              <a:t>. А несмотря на кажущуюся исконность слова </a:t>
            </a:r>
            <a:r>
              <a:rPr i="1" lang="ru" sz="1400">
                <a:latin typeface="Trebuchet MS"/>
                <a:ea typeface="Trebuchet MS"/>
                <a:cs typeface="Trebuchet MS"/>
                <a:sym typeface="Trebuchet MS"/>
              </a:rPr>
              <a:t>красный</a:t>
            </a:r>
            <a:r>
              <a:rPr lang="ru" sz="1400">
                <a:latin typeface="Trebuchet MS"/>
                <a:ea typeface="Trebuchet MS"/>
                <a:cs typeface="Trebuchet MS"/>
                <a:sym typeface="Trebuchet MS"/>
              </a:rPr>
              <a:t>, оно закрепилось среди базовых цветообозначений только в XVIII веке на месте других древних слов </a:t>
            </a:r>
            <a:r>
              <a:rPr i="1" lang="ru" sz="1400">
                <a:latin typeface="Trebuchet MS"/>
                <a:ea typeface="Trebuchet MS"/>
                <a:cs typeface="Trebuchet MS"/>
                <a:sym typeface="Trebuchet MS"/>
              </a:rPr>
              <a:t>рдяный</a:t>
            </a:r>
            <a:r>
              <a:rPr lang="ru" sz="1400">
                <a:latin typeface="Trebuchet MS"/>
                <a:ea typeface="Trebuchet MS"/>
                <a:cs typeface="Trebuchet MS"/>
                <a:sym typeface="Trebuchet MS"/>
              </a:rPr>
              <a:t> и </a:t>
            </a:r>
            <a:r>
              <a:rPr i="1" lang="ru" sz="1400">
                <a:latin typeface="Trebuchet MS"/>
                <a:ea typeface="Trebuchet MS"/>
                <a:cs typeface="Trebuchet MS"/>
                <a:sym typeface="Trebuchet MS"/>
              </a:rPr>
              <a:t>чермный</a:t>
            </a:r>
            <a:r>
              <a:rPr lang="ru" sz="1400">
                <a:latin typeface="Trebuchet MS"/>
                <a:ea typeface="Trebuchet MS"/>
                <a:cs typeface="Trebuchet MS"/>
                <a:sym typeface="Trebuchet MS"/>
              </a:rPr>
              <a:t>. В русском языке существует большое количество наименований для оттенков красного цвета: </a:t>
            </a:r>
            <a:r>
              <a:rPr i="1" lang="ru" sz="1400">
                <a:latin typeface="Trebuchet MS"/>
                <a:ea typeface="Trebuchet MS"/>
                <a:cs typeface="Trebuchet MS"/>
                <a:sym typeface="Trebuchet MS"/>
              </a:rPr>
              <a:t>алый</a:t>
            </a:r>
            <a:r>
              <a:rPr lang="ru" sz="140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i="1" lang="ru" sz="1400">
                <a:latin typeface="Trebuchet MS"/>
                <a:ea typeface="Trebuchet MS"/>
                <a:cs typeface="Trebuchet MS"/>
                <a:sym typeface="Trebuchet MS"/>
              </a:rPr>
              <a:t>багряный</a:t>
            </a:r>
            <a:r>
              <a:rPr lang="ru" sz="140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i="1" lang="ru" sz="1400">
                <a:latin typeface="Trebuchet MS"/>
                <a:ea typeface="Trebuchet MS"/>
                <a:cs typeface="Trebuchet MS"/>
                <a:sym typeface="Trebuchet MS"/>
              </a:rPr>
              <a:t>багровый</a:t>
            </a:r>
            <a:r>
              <a:rPr lang="ru" sz="140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i="1" lang="ru" sz="1400">
                <a:latin typeface="Trebuchet MS"/>
                <a:ea typeface="Trebuchet MS"/>
                <a:cs typeface="Trebuchet MS"/>
                <a:sym typeface="Trebuchet MS"/>
              </a:rPr>
              <a:t>пурпурный</a:t>
            </a:r>
            <a:r>
              <a:rPr lang="ru" sz="140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i="1" lang="ru" sz="1400">
                <a:latin typeface="Trebuchet MS"/>
                <a:ea typeface="Trebuchet MS"/>
                <a:cs typeface="Trebuchet MS"/>
                <a:sym typeface="Trebuchet MS"/>
              </a:rPr>
              <a:t>малиновый</a:t>
            </a:r>
            <a:r>
              <a:rPr lang="ru" sz="140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i="1" lang="ru" sz="1400">
                <a:latin typeface="Trebuchet MS"/>
                <a:ea typeface="Trebuchet MS"/>
                <a:cs typeface="Trebuchet MS"/>
                <a:sym typeface="Trebuchet MS"/>
              </a:rPr>
              <a:t>бордовый</a:t>
            </a:r>
            <a:r>
              <a:rPr lang="ru" sz="140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i="1" lang="ru" sz="1400">
                <a:latin typeface="Trebuchet MS"/>
                <a:ea typeface="Trebuchet MS"/>
                <a:cs typeface="Trebuchet MS"/>
                <a:sym typeface="Trebuchet MS"/>
              </a:rPr>
              <a:t>кумачовый</a:t>
            </a:r>
            <a:r>
              <a:rPr lang="ru" sz="140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i="1" lang="ru" sz="1400">
                <a:latin typeface="Trebuchet MS"/>
                <a:ea typeface="Trebuchet MS"/>
                <a:cs typeface="Trebuchet MS"/>
                <a:sym typeface="Trebuchet MS"/>
              </a:rPr>
              <a:t>вишневый</a:t>
            </a:r>
            <a:r>
              <a:rPr lang="ru" sz="140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i="1" lang="ru" sz="1400">
                <a:latin typeface="Trebuchet MS"/>
                <a:ea typeface="Trebuchet MS"/>
                <a:cs typeface="Trebuchet MS"/>
                <a:sym typeface="Trebuchet MS"/>
              </a:rPr>
              <a:t>пунцовый</a:t>
            </a:r>
            <a:r>
              <a:rPr lang="ru" sz="140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i="1" lang="ru" sz="1400">
                <a:latin typeface="Trebuchet MS"/>
                <a:ea typeface="Trebuchet MS"/>
                <a:cs typeface="Trebuchet MS"/>
                <a:sym typeface="Trebuchet MS"/>
              </a:rPr>
              <a:t>свекольный</a:t>
            </a:r>
            <a:r>
              <a:rPr lang="ru" sz="140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i="1" lang="ru" sz="1400">
                <a:latin typeface="Trebuchet MS"/>
                <a:ea typeface="Trebuchet MS"/>
                <a:cs typeface="Trebuchet MS"/>
                <a:sym typeface="Trebuchet MS"/>
              </a:rPr>
              <a:t>коралловый</a:t>
            </a:r>
            <a:r>
              <a:rPr lang="ru" sz="140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i="1" lang="ru" sz="1400">
                <a:latin typeface="Trebuchet MS"/>
                <a:ea typeface="Trebuchet MS"/>
                <a:cs typeface="Trebuchet MS"/>
                <a:sym typeface="Trebuchet MS"/>
              </a:rPr>
              <a:t>брусничный</a:t>
            </a:r>
            <a:r>
              <a:rPr lang="ru" sz="140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i="1" lang="ru" sz="1400">
                <a:latin typeface="Trebuchet MS"/>
                <a:ea typeface="Trebuchet MS"/>
                <a:cs typeface="Trebuchet MS"/>
                <a:sym typeface="Trebuchet MS"/>
              </a:rPr>
              <a:t>рубиновый</a:t>
            </a:r>
            <a:r>
              <a:rPr lang="ru" sz="1400">
                <a:latin typeface="Trebuchet MS"/>
                <a:ea typeface="Trebuchet MS"/>
                <a:cs typeface="Trebuchet MS"/>
                <a:sym typeface="Trebuchet MS"/>
              </a:rPr>
              <a:t> и др.</a:t>
            </a:r>
            <a:endParaRPr sz="1400"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just">
              <a:spcBef>
                <a:spcPts val="100"/>
              </a:spcBef>
              <a:spcAft>
                <a:spcPts val="0"/>
              </a:spcAft>
              <a:buNone/>
            </a:pPr>
            <a:r>
              <a:rPr lang="ru" sz="1400">
                <a:latin typeface="Trebuchet MS"/>
                <a:ea typeface="Trebuchet MS"/>
                <a:cs typeface="Trebuchet MS"/>
                <a:sym typeface="Trebuchet MS"/>
              </a:rPr>
              <a:t>В последние годы благодаря появлению искусственных красителей мир вокруг нас стал более разноцветным, потребовалось появление новых слов, обозначающих новые оттенки цветов. (по материалам статьи Н.Б. Кошкаревой «Сколько цветов в радуге?»</a:t>
            </a:r>
            <a:r>
              <a:rPr baseline="30000" lang="ru" sz="2200">
                <a:latin typeface="Trebuchet MS"/>
                <a:ea typeface="Trebuchet MS"/>
                <a:cs typeface="Trebuchet MS"/>
                <a:sym typeface="Trebuchet MS"/>
              </a:rPr>
              <a:t>[1]</a:t>
            </a:r>
            <a:r>
              <a:rPr lang="ru" sz="1400">
                <a:latin typeface="Trebuchet MS"/>
                <a:ea typeface="Trebuchet MS"/>
                <a:cs typeface="Trebuchet MS"/>
                <a:sym typeface="Trebuchet MS"/>
              </a:rPr>
              <a:t>)</a:t>
            </a:r>
            <a:endParaRPr sz="1400"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1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aseline="30000" lang="ru" sz="1700">
                <a:latin typeface="Trebuchet MS"/>
                <a:ea typeface="Trebuchet MS"/>
                <a:cs typeface="Trebuchet MS"/>
                <a:sym typeface="Trebuchet MS"/>
              </a:rPr>
              <a:t>[1]</a:t>
            </a:r>
            <a:r>
              <a:rPr lang="ru" sz="1000">
                <a:latin typeface="Trebuchet MS"/>
                <a:ea typeface="Trebuchet MS"/>
                <a:cs typeface="Trebuchet MS"/>
                <a:sym typeface="Trebuchet MS"/>
              </a:rPr>
              <a:t> Кошкарева Н.Б. «Сколько цветов в радуге?» // НАУКА из первых рук. Июль 2018, № 2/3 (78)</a:t>
            </a:r>
            <a:r>
              <a:rPr lang="ru" sz="1000">
                <a:uFill>
                  <a:noFill/>
                </a:uFill>
                <a:latin typeface="Trebuchet MS"/>
                <a:ea typeface="Trebuchet MS"/>
                <a:cs typeface="Trebuchet MS"/>
                <a:sym typeface="Trebuchet MS"/>
                <a:hlinkClick r:id="rId3"/>
              </a:rPr>
              <a:t> </a:t>
            </a:r>
            <a:r>
              <a:rPr lang="ru" sz="1000" u="sng">
                <a:latin typeface="Trebuchet MS"/>
                <a:ea typeface="Trebuchet MS"/>
                <a:cs typeface="Trebuchet MS"/>
                <a:sym typeface="Trebuchet MS"/>
                <a:hlinkClick r:id="rId4"/>
              </a:rPr>
              <a:t>https://scfh.ru/papers/skolko-tsvetov-v-raduge</a:t>
            </a:r>
            <a:endParaRPr sz="1000" u="sng"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9"/>
          <p:cNvSpPr txBox="1"/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Задание с привлечением разных источников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492600"/>
            <a:ext cx="7856826" cy="16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30"/>
          <p:cNvSpPr txBox="1"/>
          <p:nvPr/>
        </p:nvSpPr>
        <p:spPr>
          <a:xfrm>
            <a:off x="121500" y="0"/>
            <a:ext cx="9022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25454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" sz="1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Прочитайте фрагмент научной статьи о предлогах</a:t>
            </a:r>
            <a:r>
              <a:rPr baseline="30000" lang="ru" sz="20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[1]</a:t>
            </a:r>
            <a:r>
              <a:rPr lang="ru" sz="1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.</a:t>
            </a:r>
            <a:endParaRPr sz="900"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242" name="Google Shape;242;p30"/>
          <p:cNvGraphicFramePr/>
          <p:nvPr/>
        </p:nvGraphicFramePr>
        <p:xfrm>
          <a:off x="152400" y="24326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{6F837CBA-FCBD-4899-A1C7-AF97DCF0BD2D}</a:tableStyleId>
              </a:tblPr>
              <a:tblGrid>
                <a:gridCol w="776725"/>
                <a:gridCol w="7858550"/>
              </a:tblGrid>
              <a:tr h="3651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45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lt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68575" marL="68575">
                    <a:lnL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200">
                          <a:solidFill>
                            <a:schemeClr val="lt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Парными предлогами называются все предлоги с временным значением.</a:t>
                      </a:r>
                      <a:endParaRPr sz="1200">
                        <a:solidFill>
                          <a:schemeClr val="lt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68575" marL="68575">
                    <a:lnL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51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45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200">
                          <a:solidFill>
                            <a:schemeClr val="lt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 </a:t>
                      </a:r>
                      <a:endParaRPr sz="1200">
                        <a:solidFill>
                          <a:schemeClr val="lt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68575" marL="68575">
                    <a:lnL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200">
                          <a:solidFill>
                            <a:schemeClr val="lt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Некоторые предлоги называются парными, так как они состоят из двух предлогов.</a:t>
                      </a:r>
                      <a:endParaRPr sz="1200">
                        <a:solidFill>
                          <a:schemeClr val="lt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68575" marL="68575">
                    <a:lnL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342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45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chemeClr val="lt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68575" marL="68575">
                    <a:lnL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200">
                          <a:solidFill>
                            <a:schemeClr val="lt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Все парные предлоги пишутся через дефис.</a:t>
                      </a:r>
                      <a:endParaRPr sz="1200">
                        <a:solidFill>
                          <a:schemeClr val="lt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68575" marL="68575">
                    <a:lnL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956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45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200">
                          <a:solidFill>
                            <a:schemeClr val="lt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 </a:t>
                      </a:r>
                      <a:endParaRPr sz="1200">
                        <a:solidFill>
                          <a:schemeClr val="lt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68575" marL="68575">
                    <a:lnL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200">
                          <a:solidFill>
                            <a:schemeClr val="lt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Значение парных предлогов объединяет значение обоих исходных предлогов.</a:t>
                      </a:r>
                      <a:endParaRPr sz="1200">
                        <a:solidFill>
                          <a:schemeClr val="lt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68575" marL="68575">
                    <a:lnL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780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454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200">
                          <a:solidFill>
                            <a:schemeClr val="lt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 </a:t>
                      </a:r>
                      <a:endParaRPr sz="1200">
                        <a:solidFill>
                          <a:schemeClr val="lt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68575" marL="68575">
                    <a:lnL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200">
                          <a:solidFill>
                            <a:schemeClr val="lt1"/>
                          </a:solidFill>
                          <a:latin typeface="Trebuchet MS"/>
                          <a:ea typeface="Trebuchet MS"/>
                          <a:cs typeface="Trebuchet MS"/>
                          <a:sym typeface="Trebuchet MS"/>
                        </a:rPr>
                        <a:t>Некоторые пространственные парные предлоги образовались в древний период.</a:t>
                      </a:r>
                      <a:endParaRPr sz="1200">
                        <a:solidFill>
                          <a:schemeClr val="lt1"/>
                        </a:solidFill>
                        <a:latin typeface="Trebuchet MS"/>
                        <a:ea typeface="Trebuchet MS"/>
                        <a:cs typeface="Trebuchet MS"/>
                        <a:sym typeface="Trebuchet MS"/>
                      </a:endParaRPr>
                    </a:p>
                  </a:txBody>
                  <a:tcPr marT="91425" marB="91425" marR="68575" marL="68575">
                    <a:lnL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14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43" name="Google Shape;243;p30"/>
          <p:cNvSpPr txBox="1"/>
          <p:nvPr/>
        </p:nvSpPr>
        <p:spPr>
          <a:xfrm>
            <a:off x="152400" y="2231950"/>
            <a:ext cx="3000000" cy="20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545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Укажите неверные утверждения.</a:t>
            </a:r>
            <a:endParaRPr sz="12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1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Мастерская сайта «Могу писать»</a:t>
            </a:r>
            <a:endParaRPr/>
          </a:p>
        </p:txBody>
      </p:sp>
      <p:pic>
        <p:nvPicPr>
          <p:cNvPr id="249" name="Google Shape;24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38250" y="1207925"/>
            <a:ext cx="4957390" cy="3530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Ресурсы в помощь учителю русского языка и литературы и не только</a:t>
            </a:r>
            <a:endParaRPr/>
          </a:p>
        </p:txBody>
      </p:sp>
      <p:pic>
        <p:nvPicPr>
          <p:cNvPr id="140" name="Google Shape;140;p1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46699" y="1427525"/>
            <a:ext cx="2941050" cy="130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4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29425" y="1427525"/>
            <a:ext cx="1423700" cy="142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4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168175" y="1427525"/>
            <a:ext cx="1695225" cy="122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14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29425" y="3382673"/>
            <a:ext cx="2041525" cy="1143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14">
            <a:hlinkClick r:id="rId11"/>
          </p:cNvPr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2948200" y="3382675"/>
            <a:ext cx="1623237" cy="122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14">
            <a:hlinkClick r:id="rId13"/>
          </p:cNvPr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4911449" y="3426950"/>
            <a:ext cx="1471775" cy="147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14">
            <a:hlinkClick r:id="rId15"/>
          </p:cNvPr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4322800" y="1427525"/>
            <a:ext cx="1309075" cy="130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4">
            <a:hlinkClick r:id="rId17"/>
          </p:cNvPr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6723250" y="3426950"/>
            <a:ext cx="2164500" cy="1356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2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u="sng">
                <a:solidFill>
                  <a:schemeClr val="hlink"/>
                </a:solidFill>
                <a:hlinkClick r:id="rId3"/>
              </a:rPr>
              <a:t>https://learningapps.org/display?v=pmw5sp4vj20</a:t>
            </a:r>
            <a:r>
              <a:rPr lang="ru"/>
              <a:t>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 u="sng">
                <a:solidFill>
                  <a:schemeClr val="hlink"/>
                </a:solidFill>
                <a:hlinkClick r:id="rId4"/>
              </a:rPr>
              <a:t>https://learningapps.org/display?v=pn5xkxgjj20</a:t>
            </a:r>
            <a:r>
              <a:rPr lang="ru"/>
              <a:t> </a:t>
            </a:r>
            <a:endParaRPr/>
          </a:p>
        </p:txBody>
      </p:sp>
      <p:pic>
        <p:nvPicPr>
          <p:cNvPr id="255" name="Google Shape;255;p32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97499" y="83725"/>
            <a:ext cx="2941050" cy="1309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3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Прочитайте фрагмент повести С.С. Козлова «Мальчик без шпаги». Выпишите все наречия из данного отрывка (через запятую и пробел).</a:t>
            </a:r>
            <a:endParaRPr/>
          </a:p>
        </p:txBody>
      </p:sp>
      <p:sp>
        <p:nvSpPr>
          <p:cNvPr id="261" name="Google Shape;261;p33"/>
          <p:cNvSpPr txBox="1"/>
          <p:nvPr>
            <p:ph idx="1" type="body"/>
          </p:nvPr>
        </p:nvSpPr>
        <p:spPr>
          <a:xfrm>
            <a:off x="1297500" y="1567550"/>
            <a:ext cx="7038900" cy="3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1450"/>
              <a:t>Постояв пару минут, Тимоха (так звали мальчика друзья-одноклассники) подхватил стоявший у ног школьный рюкзак и шустро сбежал с крыльца. Через полчаса он уже браво шагал по зимнику, ведущему на трассу до Тюмени. Шестьдесят километров по тайге и болотам его не пугали, он твёрдо знал: кто-нибудь подберёт. В этом краю людей на дороге не оставляют: оставишь ты — оставят тебя. И пронзительное чувство всеобщего презрения сделает человека, бросившего ближнего в тайге, сначала изгоем в своём обществе, а потом заставит сорваться с насиженного места. Обычно неуживчивые люди кочуют по северу, от посёлка к посёлку, от города к городу, и остаются на одном месте тогда, когда сотрётся первое о них впечатление, когда они, проглотив собственную озлобленность и обиду, решают начать новую жизнь. Эти неписаные законы здесь впитывают с раннего детства.</a:t>
            </a:r>
            <a:endParaRPr sz="17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4"/>
          <p:cNvSpPr txBox="1"/>
          <p:nvPr>
            <p:ph idx="4294967295" type="body"/>
          </p:nvPr>
        </p:nvSpPr>
        <p:spPr>
          <a:xfrm>
            <a:off x="0" y="-25"/>
            <a:ext cx="9144000" cy="521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508"/>
              <a:t>Определите, к каким стилям речи относятся приведённые отрывки:</a:t>
            </a:r>
            <a:endParaRPr b="1" sz="1508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8"/>
              <a:t>1) Дима вздохнул. Он стыдился, что на его теле нет шрамов. Даже самых маленьких. Засечки на коленках не в счёт. Дима был уверен, что у настоящего охотника должно быть много шрамов. Он бы не удивился, узнав, что у его дяди, Николая Николаевича, где-нибудь на спине или груди таятся волчьи или даже медвежьи отметины (Е. Рудашевский).</a:t>
            </a:r>
            <a:endParaRPr sz="1508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8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8"/>
              <a:t>2) Даже на юге области зима длится почти полгода, а в Заполярье — и все восемь месяцев. В самые суровые зимы температура в Тюмени опускалась до 50°, а на Ямале — до 57°. На территории одной и той же области — дремучая тайга, бескрайние степи и пустынная тундра, в вечной мерзлоте которой, на реке Юрибей, в 2007 году была обнаружена мумия мамонтёнка, получившего имя Люба.</a:t>
            </a:r>
            <a:endParaRPr sz="1508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8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8"/>
              <a:t>3) Уполномоченный по правам ребенка в Тюменской области участвует в деятельности по профилактике безнадзорности и правонарушений несовершеннолетних в пределах своей компетенции и в порядке, установленном действующим законодательством.</a:t>
            </a:r>
            <a:endParaRPr sz="1508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8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8"/>
              <a:t>4)«Экология», «экологичный», «экологический» – эти понятия, знакомые каждому, еще недавно были обществу в новинку. Сегодня, чтобы актуализировать знания, связанные с охраной окружающей среды, учреждено множество праздников, и один из них – Всемирный день экологического образования, который приходится на 14 октября и призван подчеркнуть значимость экологического просвещения для всех наук и сфер деятельности.</a:t>
            </a:r>
            <a:endParaRPr sz="1508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8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8"/>
              <a:t>5) - Наша главная задача – показать подросткам, что любой путь, который проходит человек, состоит из разных этапов, и объяснить, что за большим успехом и достижениями стоят не только большие возможности, но и ошибки, разочарования, поиски своего призвания и сил, чтобы продолжать идти по выбранному пути, – делится организатор </a:t>
            </a:r>
            <a:r>
              <a:rPr lang="ru" sz="1508" u="sng">
                <a:hlinkClick r:id="rId3"/>
              </a:rPr>
              <a:t>Rocket Forum</a:t>
            </a:r>
            <a:r>
              <a:rPr lang="ru" sz="1508"/>
              <a:t>, руководитель семейного проекта «Создавая будущее» Елена Кашкарова.</a:t>
            </a:r>
            <a:endParaRPr sz="1508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3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Сайты-помощники</a:t>
            </a:r>
            <a:endParaRPr/>
          </a:p>
        </p:txBody>
      </p:sp>
      <p:sp>
        <p:nvSpPr>
          <p:cNvPr id="272" name="Google Shape;272;p35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ru" u="sng">
                <a:solidFill>
                  <a:schemeClr val="hlink"/>
                </a:solidFill>
                <a:hlinkClick r:id="rId3"/>
              </a:rPr>
              <a:t>Лингвистический календарь</a:t>
            </a:r>
            <a:r>
              <a:rPr lang="ru"/>
              <a:t> 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ru" u="sng">
                <a:solidFill>
                  <a:schemeClr val="hlink"/>
                </a:solidFill>
                <a:hlinkClick r:id="rId4"/>
              </a:rPr>
              <a:t>Сайт диаграмм Международной фонетической ассоциации (IPA)</a:t>
            </a:r>
            <a:r>
              <a:rPr lang="ru"/>
              <a:t> (возможность увидеть речь)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ru" u="sng">
                <a:solidFill>
                  <a:schemeClr val="hlink"/>
                </a:solidFill>
                <a:hlinkClick r:id="rId5"/>
              </a:rPr>
              <a:t>Учебник Грамоты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ru" u="sng">
                <a:solidFill>
                  <a:schemeClr val="hlink"/>
                </a:solidFill>
                <a:hlinkClick r:id="rId6"/>
              </a:rPr>
              <a:t>Тренажёры </a:t>
            </a:r>
            <a:r>
              <a:rPr b="1" lang="ru" u="sng">
                <a:solidFill>
                  <a:schemeClr val="hlink"/>
                </a:solidFill>
                <a:hlinkClick r:id="rId7"/>
              </a:rPr>
              <a:t>еТреники</a:t>
            </a:r>
            <a:endParaRPr b="1"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ru" u="sng">
                <a:solidFill>
                  <a:schemeClr val="hlink"/>
                </a:solidFill>
                <a:hlinkClick r:id="rId8"/>
              </a:rPr>
              <a:t>ПостНаука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ru" u="sng">
                <a:solidFill>
                  <a:schemeClr val="hlink"/>
                </a:solidFill>
                <a:hlinkClick r:id="rId9"/>
              </a:rPr>
              <a:t>Полка</a:t>
            </a:r>
            <a:endParaRPr/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SzPts val="1300"/>
              <a:buAutoNum type="arabicPeriod"/>
            </a:pPr>
            <a:r>
              <a:rPr lang="ru" u="sng">
                <a:solidFill>
                  <a:schemeClr val="hlink"/>
                </a:solidFill>
                <a:hlinkClick r:id="rId10"/>
              </a:rPr>
              <a:t>Генератор мемов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Google Shape;277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86400" y="386150"/>
            <a:ext cx="4371200" cy="437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37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37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84" name="Google Shape;284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4500" y="0"/>
            <a:ext cx="5715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8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38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91" name="Google Shape;291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69205"/>
            <a:ext cx="9144003" cy="50050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Google Shape;296;p39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5751" y="313197"/>
            <a:ext cx="4419599" cy="1313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39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5750" y="2383625"/>
            <a:ext cx="4419599" cy="1408727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39"/>
          <p:cNvSpPr txBox="1"/>
          <p:nvPr>
            <p:ph idx="1" type="body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3400"/>
              <a:t>Генераторы мемов</a:t>
            </a:r>
            <a:endParaRPr sz="34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40"/>
          <p:cNvSpPr txBox="1"/>
          <p:nvPr>
            <p:ph type="title"/>
          </p:nvPr>
        </p:nvSpPr>
        <p:spPr>
          <a:xfrm>
            <a:off x="1297500" y="8930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Формула хорошего мема</a:t>
            </a:r>
            <a:endParaRPr/>
          </a:p>
        </p:txBody>
      </p:sp>
      <p:sp>
        <p:nvSpPr>
          <p:cNvPr id="304" name="Google Shape;304;p40"/>
          <p:cNvSpPr txBox="1"/>
          <p:nvPr>
            <p:ph idx="1" type="body"/>
          </p:nvPr>
        </p:nvSpPr>
        <p:spPr>
          <a:xfrm>
            <a:off x="1042750" y="708275"/>
            <a:ext cx="8101200" cy="44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Актуальная картинка, учитывающая тренды и возраст обучающихся.</a:t>
            </a:r>
            <a:endParaRPr sz="24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Ассоциация с темой урока (сложность/лёгкость, схожесть функций, внешнего вида, формы и т.д.)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Подходящий юмористический приём</a:t>
            </a:r>
            <a:endParaRPr sz="2400"/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45720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45720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305" name="Google Shape;305;p40"/>
          <p:cNvSpPr/>
          <p:nvPr/>
        </p:nvSpPr>
        <p:spPr>
          <a:xfrm>
            <a:off x="4696500" y="2015225"/>
            <a:ext cx="240900" cy="309300"/>
          </a:xfrm>
          <a:prstGeom prst="mathPlus">
            <a:avLst>
              <a:gd fmla="val 23520" name="adj1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06" name="Google Shape;306;p40"/>
          <p:cNvSpPr/>
          <p:nvPr/>
        </p:nvSpPr>
        <p:spPr>
          <a:xfrm>
            <a:off x="4696500" y="3598750"/>
            <a:ext cx="240900" cy="309300"/>
          </a:xfrm>
          <a:prstGeom prst="mathPlus">
            <a:avLst>
              <a:gd fmla="val 23520" name="adj1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Google Shape;311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91513" y="0"/>
            <a:ext cx="6760975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Задачи с использованием научной библиотеки «КиберЛенинка»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15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 u="sng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https://cyberleninka.ru/</a:t>
            </a:r>
            <a:r>
              <a:rPr lang="ru" sz="2400">
                <a:latin typeface="Montserrat"/>
                <a:ea typeface="Montserrat"/>
                <a:cs typeface="Montserrat"/>
                <a:sym typeface="Montserrat"/>
              </a:rPr>
              <a:t>  </a:t>
            </a:r>
            <a:endParaRPr/>
          </a:p>
        </p:txBody>
      </p:sp>
      <p:pic>
        <p:nvPicPr>
          <p:cNvPr id="154" name="Google Shape;154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43650" y="1567550"/>
            <a:ext cx="2692750" cy="2692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" name="Google Shape;316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52400"/>
            <a:ext cx="9144003" cy="4397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" name="Google Shape;321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91525" y="0"/>
            <a:ext cx="6760975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oogle Shape;326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68300"/>
            <a:ext cx="9144003" cy="50452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" name="Google Shape;331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875" y="32225"/>
            <a:ext cx="8800256" cy="50790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4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Новости образования</a:t>
            </a:r>
            <a:endParaRPr/>
          </a:p>
        </p:txBody>
      </p:sp>
      <p:sp>
        <p:nvSpPr>
          <p:cNvPr id="337" name="Google Shape;337;p46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AutoNum type="arabicPeriod"/>
            </a:pPr>
            <a:r>
              <a:rPr lang="ru" sz="1800" u="sng">
                <a:solidFill>
                  <a:schemeClr val="accent5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Геймификация в образовании. Какие подходы уже не работают?</a:t>
            </a:r>
            <a:endParaRPr sz="1800">
              <a:solidFill>
                <a:schemeClr val="accent5"/>
              </a:solidFill>
            </a:endParaRPr>
          </a:p>
          <a:p>
            <a:pPr indent="-342900" lvl="0" marL="457200" rtl="0" algn="l">
              <a:lnSpc>
                <a:spcPct val="13125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AutoNum type="arabicPeriod"/>
            </a:pPr>
            <a:r>
              <a:rPr lang="ru" sz="1800" u="sng">
                <a:solidFill>
                  <a:schemeClr val="hlink"/>
                </a:solidFill>
                <a:hlinkClick r:id="rId4"/>
              </a:rPr>
              <a:t>Как научить детей думать самостоятельно и что такое «большие идеи»</a:t>
            </a:r>
            <a:endParaRPr/>
          </a:p>
          <a:p>
            <a:pPr indent="-342900" lvl="0" marL="457200" rtl="0" algn="l">
              <a:lnSpc>
                <a:spcPct val="1312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AutoNum type="arabicPeriod"/>
            </a:pPr>
            <a:r>
              <a:rPr lang="ru" u="sng">
                <a:solidFill>
                  <a:schemeClr val="hlink"/>
                </a:solidFill>
                <a:hlinkClick r:id="rId5"/>
              </a:rPr>
              <a:t>«БОЛЬШИЕ ИДЕИ» И ФУНКЦИОНАЛЬНАЯ ГРАМОТНОСТЬ: ОПЫТ РАЗРАБОТКИ МОДУЛЯ «ГЛОБАЛЬНЫЕ КОМПЕТЕНЦИИ» В ПРОГРАММЕ ПО ФОРМИРОВАНИЮ ФУНКЦИОНАЛЬНОЙ ГРАМОТНОСТИ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Google Shape;342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315025"/>
            <a:ext cx="8839200" cy="45134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" name="Google Shape;347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385463"/>
            <a:ext cx="8839200" cy="43725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" name="Google Shape;352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5750" y="0"/>
            <a:ext cx="8572502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0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Ресурсы в помощь учителю русского языка и литературы и не только</a:t>
            </a:r>
            <a:endParaRPr/>
          </a:p>
        </p:txBody>
      </p:sp>
      <p:pic>
        <p:nvPicPr>
          <p:cNvPr id="358" name="Google Shape;358;p50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46699" y="1427525"/>
            <a:ext cx="2941050" cy="130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50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29425" y="1427525"/>
            <a:ext cx="1423700" cy="142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50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168175" y="1427525"/>
            <a:ext cx="1695225" cy="122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50">
            <a:hlinkClick r:id="rId9"/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29425" y="3421773"/>
            <a:ext cx="2041525" cy="1143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50">
            <a:hlinkClick r:id="rId11"/>
          </p:cNvPr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2948200" y="3382675"/>
            <a:ext cx="1623237" cy="122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50">
            <a:hlinkClick r:id="rId13"/>
          </p:cNvPr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4911449" y="3426950"/>
            <a:ext cx="1471775" cy="147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50">
            <a:hlinkClick r:id="rId15"/>
          </p:cNvPr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4322800" y="1427525"/>
            <a:ext cx="1309075" cy="130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50">
            <a:hlinkClick r:id="rId17"/>
          </p:cNvPr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6723250" y="3426950"/>
            <a:ext cx="2164500" cy="1356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6"/>
          <p:cNvSpPr txBox="1"/>
          <p:nvPr/>
        </p:nvSpPr>
        <p:spPr>
          <a:xfrm>
            <a:off x="0" y="0"/>
            <a:ext cx="9144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25454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" sz="1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Проанализируйте таблицу.</a:t>
            </a:r>
            <a:endParaRPr sz="1100">
              <a:solidFill>
                <a:schemeClr val="lt1"/>
              </a:solidFill>
            </a:endParaRPr>
          </a:p>
        </p:txBody>
      </p:sp>
      <p:pic>
        <p:nvPicPr>
          <p:cNvPr id="160" name="Google Shape;16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625" y="369300"/>
            <a:ext cx="3098976" cy="4253975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16"/>
          <p:cNvSpPr txBox="1"/>
          <p:nvPr/>
        </p:nvSpPr>
        <p:spPr>
          <a:xfrm>
            <a:off x="90625" y="4623275"/>
            <a:ext cx="90921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8794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aseline="30000" lang="ru" sz="1800">
                <a:solidFill>
                  <a:schemeClr val="lt1"/>
                </a:solidFill>
              </a:rPr>
              <a:t>[1]</a:t>
            </a:r>
            <a:r>
              <a:rPr lang="ru" sz="1100">
                <a:solidFill>
                  <a:schemeClr val="lt1"/>
                </a:solidFill>
              </a:rPr>
              <a:t> Муравенко Елена Владимировна.</a:t>
            </a:r>
            <a:r>
              <a:rPr lang="ru" sz="1100">
                <a:solidFill>
                  <a:schemeClr val="lt1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Изменение управления предлога по в русском языке</a:t>
            </a:r>
            <a:r>
              <a:rPr lang="ru" sz="1100">
                <a:solidFill>
                  <a:schemeClr val="lt1"/>
                </a:solidFill>
              </a:rPr>
              <a:t>. - Институт лингвистики РГГУ, Москва, 2014</a:t>
            </a:r>
            <a:endParaRPr sz="1100">
              <a:solidFill>
                <a:schemeClr val="lt1"/>
              </a:solidFill>
            </a:endParaRPr>
          </a:p>
        </p:txBody>
      </p:sp>
      <p:sp>
        <p:nvSpPr>
          <p:cNvPr id="162" name="Google Shape;162;p16"/>
          <p:cNvSpPr txBox="1"/>
          <p:nvPr/>
        </p:nvSpPr>
        <p:spPr>
          <a:xfrm>
            <a:off x="3591175" y="369300"/>
            <a:ext cx="5475600" cy="6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25454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ru" sz="1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Сделайте вывод. С каким падежом в последнее время предлог </a:t>
            </a:r>
            <a:r>
              <a:rPr i="1" lang="ru" sz="1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по</a:t>
            </a:r>
            <a:r>
              <a:rPr lang="ru" sz="12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 употребляется всё реже? Выберите верный вариант ответа.</a:t>
            </a:r>
            <a:endParaRPr sz="12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7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Задания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 использованием данных Национального корпуса русского языка (НКРЯ)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84383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556670" cy="4838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543052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1"/>
          <p:cNvSpPr txBox="1"/>
          <p:nvPr>
            <p:ph idx="4294967295" type="title"/>
          </p:nvPr>
        </p:nvSpPr>
        <p:spPr>
          <a:xfrm>
            <a:off x="152400" y="0"/>
            <a:ext cx="89220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550">
                <a:latin typeface="Lato"/>
                <a:ea typeface="Lato"/>
                <a:cs typeface="Lato"/>
                <a:sym typeface="Lato"/>
              </a:rPr>
              <a:t>Рассмотрите примеры употребления слова «наречие» в Национальном корпусе русского языка, расположенные в хронологическом порядке. Выполните задание.</a:t>
            </a:r>
            <a:endParaRPr sz="28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88" name="Google Shape;18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659725"/>
            <a:ext cx="5578049" cy="4331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ocus">
  <a:themeElements>
    <a:clrScheme name="Focus">
      <a:dk1>
        <a:srgbClr val="1B212C"/>
      </a:dk1>
      <a:lt1>
        <a:srgbClr val="FFFFFF"/>
      </a:lt1>
      <a:dk2>
        <a:srgbClr val="D9D9D9"/>
      </a:dk2>
      <a:lt2>
        <a:srgbClr val="82C7A5"/>
      </a:lt2>
      <a:accent1>
        <a:srgbClr val="0145AC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