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sldIdLst>
    <p:sldId id="256" r:id="rId2"/>
    <p:sldId id="267" r:id="rId3"/>
    <p:sldId id="282" r:id="rId4"/>
    <p:sldId id="283" r:id="rId5"/>
    <p:sldId id="257" r:id="rId6"/>
    <p:sldId id="279" r:id="rId7"/>
    <p:sldId id="271" r:id="rId8"/>
    <p:sldId id="258" r:id="rId9"/>
    <p:sldId id="281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62" autoAdjust="0"/>
  </p:normalViewPr>
  <p:slideViewPr>
    <p:cSldViewPr>
      <p:cViewPr varScale="1">
        <p:scale>
          <a:sx n="109" d="100"/>
          <a:sy n="109" d="100"/>
        </p:scale>
        <p:origin x="1680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2" y="111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314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24.03.2024</a:t>
            </a:fld>
            <a:endParaRPr lang="ru-R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&#1087;&#1088;&#1080;&#1077;&#1084;&#1099;%20&#1082;&#1088;&#1080;&#1090;&#1080;&#1095;&#1077;&#1089;&#1082;&#1086;&#1075;&#1086;%20&#1084;&#1099;&#1096;&#1083;&#1077;&#1085;&#1080;&#1103;.doc" TargetMode="Externa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&#1074;&#1088;&#1077;&#1084;&#1077;&#1085;&#1072;%20&#1072;&#1085;&#1075;&#1083;&#1080;&#1081;&#1089;&#1082;&#1086;&#1075;&#1086;%20&#1103;&#1079;&#1099;&#1082;&#1072;.docx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Flash%20-%20cards.docx" TargetMode="External"/><Relationship Id="rId2" Type="http://schemas.openxmlformats.org/officeDocument/2006/relationships/hyperlink" Target="&#1080;&#1075;&#1088;&#1099;%20&#1085;&#1072;%20&#1072;&#1085;&#1075;&#1083;&#1080;&#1081;&#1089;&#1082;&#1086;&#1084;%20&#1103;&#1079;&#1099;&#1082;&#1077;.docx" TargetMode="External"/><Relationship Id="rId1" Type="http://schemas.openxmlformats.org/officeDocument/2006/relationships/slideLayout" Target="../slideLayouts/slideLayout1.xml"/><Relationship Id="rId5" Type="http://schemas.openxmlformats.org/officeDocument/2006/relationships/hyperlink" Target="&#1087;&#1086;&#1084;&#1086;&#1097;&#1100;%20&#1074;%20&#1075;&#1088;&#1072;&#1084;&#1084;&#1072;&#1090;&#1080;&#1095;&#1077;&#1089;&#1082;&#1086;&#1084;%20&#1087;&#1086;&#1089;&#1090;&#1088;&#1086;&#1077;&#1085;&#1080;&#1080;%20&#1087;&#1088;&#1077;&#1076;&#1083;&#1086;&#1078;&#1077;&#1085;&#1080;&#1103;.docx" TargetMode="External"/><Relationship Id="rId4" Type="http://schemas.openxmlformats.org/officeDocument/2006/relationships/hyperlink" Target="&#1087;&#1086;&#1076;&#1089;&#1090;&#1072;&#1085;&#1086;&#1074;&#1086;&#1095;&#1085;&#1099;&#1077;%20&#1091;&#1087;&#1088;&#1072;&#1078;&#1085;&#1077;&#1085;&#1080;&#1103;.docx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Flash%20-%20cards.docx" TargetMode="External"/><Relationship Id="rId2" Type="http://schemas.openxmlformats.org/officeDocument/2006/relationships/hyperlink" Target="&#1082;&#1072;&#1088;&#1090;&#1086;&#1095;&#1082;&#1080;%20-%20&#1090;&#1088;&#1077;&#1085;&#1072;&#1078;&#1105;&#1088;&#1099;.docx" TargetMode="Externa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28605"/>
            <a:ext cx="7772400" cy="3360435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Формы работы со слабоуспевающими детьми на уроках английского языка.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932040" y="5301208"/>
            <a:ext cx="3744416" cy="1152128"/>
          </a:xfrm>
        </p:spPr>
        <p:txBody>
          <a:bodyPr>
            <a:normAutofit fontScale="55000" lnSpcReduction="20000"/>
          </a:bodyPr>
          <a:lstStyle/>
          <a:p>
            <a:r>
              <a:rPr lang="ru-RU" sz="2800" dirty="0" smtClean="0"/>
              <a:t>Руководитель методическим объединением учителей иностранного языка, учитель </a:t>
            </a:r>
            <a:r>
              <a:rPr lang="ru-RU" sz="2800" dirty="0" smtClean="0"/>
              <a:t>английского языка 1 категории</a:t>
            </a:r>
          </a:p>
          <a:p>
            <a:r>
              <a:rPr lang="ru-RU" sz="2800" dirty="0" err="1" smtClean="0"/>
              <a:t>Шихалеева</a:t>
            </a:r>
            <a:r>
              <a:rPr lang="ru-RU" sz="2800" dirty="0" smtClean="0"/>
              <a:t> Элла Евгеньевна</a:t>
            </a:r>
            <a:endParaRPr lang="ru-RU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28605"/>
            <a:ext cx="7772400" cy="1285883"/>
          </a:xfrm>
        </p:spPr>
        <p:txBody>
          <a:bodyPr>
            <a:normAutofit/>
          </a:bodyPr>
          <a:lstStyle/>
          <a:p>
            <a:r>
              <a:rPr lang="ru-RU" sz="4000" dirty="0" smtClean="0"/>
              <a:t>Виды технологий используемых на уроках английского языка</a:t>
            </a:r>
            <a:endParaRPr lang="ru-RU" sz="4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000240"/>
            <a:ext cx="6400800" cy="4071966"/>
          </a:xfrm>
        </p:spPr>
        <p:txBody>
          <a:bodyPr>
            <a:normAutofit/>
          </a:bodyPr>
          <a:lstStyle/>
          <a:p>
            <a:pPr lvl="0" algn="l">
              <a:buFont typeface="Arial" pitchFamily="34" charset="0"/>
              <a:buChar char="•"/>
            </a:pPr>
            <a:r>
              <a:rPr lang="ru-RU" dirty="0" err="1" smtClean="0"/>
              <a:t>разноуровневая</a:t>
            </a:r>
            <a:r>
              <a:rPr lang="ru-RU" dirty="0" smtClean="0"/>
              <a:t> технология</a:t>
            </a:r>
          </a:p>
          <a:p>
            <a:pPr algn="l">
              <a:buFont typeface="Arial" pitchFamily="34" charset="0"/>
              <a:buChar char="•"/>
            </a:pPr>
            <a:r>
              <a:rPr lang="ru-RU" dirty="0" smtClean="0"/>
              <a:t>метод проектов</a:t>
            </a:r>
          </a:p>
          <a:p>
            <a:pPr algn="l">
              <a:buFont typeface="Arial" pitchFamily="34" charset="0"/>
              <a:buChar char="•"/>
            </a:pPr>
            <a:r>
              <a:rPr lang="ru-RU" dirty="0"/>
              <a:t>и</a:t>
            </a:r>
            <a:r>
              <a:rPr lang="ru-RU" dirty="0" smtClean="0"/>
              <a:t>гровые технологии</a:t>
            </a:r>
          </a:p>
          <a:p>
            <a:pPr algn="l">
              <a:buFont typeface="Arial" pitchFamily="34" charset="0"/>
              <a:buChar char="•"/>
            </a:pPr>
            <a:r>
              <a:rPr lang="ru-RU" dirty="0" smtClean="0"/>
              <a:t>ИКТ технология</a:t>
            </a:r>
          </a:p>
          <a:p>
            <a:pPr lvl="0" algn="l">
              <a:buFont typeface="Arial" pitchFamily="34" charset="0"/>
              <a:buChar char="•"/>
            </a:pPr>
            <a:r>
              <a:rPr lang="ru-RU" dirty="0" smtClean="0"/>
              <a:t>индивидуальные </a:t>
            </a:r>
            <a:r>
              <a:rPr lang="ru-RU" dirty="0"/>
              <a:t>формы </a:t>
            </a:r>
            <a:r>
              <a:rPr lang="ru-RU" dirty="0" smtClean="0"/>
              <a:t>работы</a:t>
            </a:r>
          </a:p>
          <a:p>
            <a:pPr lvl="0" algn="l">
              <a:buFont typeface="Arial" pitchFamily="34" charset="0"/>
              <a:buChar char="•"/>
            </a:pPr>
            <a:r>
              <a:rPr lang="ru-RU" dirty="0" smtClean="0"/>
              <a:t>элементы </a:t>
            </a:r>
            <a:r>
              <a:rPr lang="ru-RU" dirty="0"/>
              <a:t>технологии «развитие критического мышления</a:t>
            </a:r>
            <a:r>
              <a:rPr lang="ru-RU" dirty="0" smtClean="0"/>
              <a:t>» </a:t>
            </a:r>
            <a:r>
              <a:rPr lang="ru-RU" dirty="0" smtClean="0">
                <a:hlinkClick r:id="rId2" action="ppaction://hlinkfile"/>
              </a:rPr>
              <a:t>приемы критического мышления.</a:t>
            </a:r>
            <a:r>
              <a:rPr lang="en-US" dirty="0" smtClean="0">
                <a:hlinkClick r:id="rId2" action="ppaction://hlinkfile"/>
              </a:rPr>
              <a:t>doc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3400" y="404664"/>
            <a:ext cx="7851648" cy="1584176"/>
          </a:xfrm>
        </p:spPr>
        <p:txBody>
          <a:bodyPr>
            <a:noAutofit/>
          </a:bodyPr>
          <a:lstStyle/>
          <a:p>
            <a:pPr algn="l"/>
            <a:r>
              <a:rPr lang="ru-RU" sz="3600" dirty="0" smtClean="0"/>
              <a:t>В процессе контроля за подготовленностью слабоуспевающих учеников предлагается</a:t>
            </a:r>
            <a:endParaRPr lang="ru-RU" sz="36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3400" y="2132856"/>
            <a:ext cx="7854696" cy="4725144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Снижение темпа опроса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Разрешается пользоваться алгоритмом выполнения задания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Предлагается примерный план ответа или выполнение по образцу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4220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3400" y="188640"/>
            <a:ext cx="7851648" cy="1728192"/>
          </a:xfrm>
        </p:spPr>
        <p:txBody>
          <a:bodyPr>
            <a:normAutofit fontScale="90000"/>
          </a:bodyPr>
          <a:lstStyle/>
          <a:p>
            <a:pPr algn="l"/>
            <a:r>
              <a:rPr lang="ru-RU" sz="4000" dirty="0" smtClean="0"/>
              <a:t>При выполнении самостоятельной работы на уроке слабоуспевающим ученикам предлагается :</a:t>
            </a:r>
            <a:endParaRPr lang="ru-RU" sz="4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3400" y="1988840"/>
            <a:ext cx="7854696" cy="4680520"/>
          </a:xfrm>
        </p:spPr>
        <p:txBody>
          <a:bodyPr>
            <a:normAutofit fontScale="925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 </a:t>
            </a:r>
            <a:r>
              <a:rPr lang="ru-RU" dirty="0"/>
              <a:t>У</a:t>
            </a:r>
            <a:r>
              <a:rPr lang="ru-RU" dirty="0" smtClean="0"/>
              <a:t>пражнение на выбор по изучаемой теме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Более подробное объяснение последовательности выполнения задания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Использование карточек – консультаций, карточек с направляющей последовательностью действий для предупреждения возможных ошибок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Ссылка на аналогичное задание выполненное ранее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Ссылка на правило, используемое при выполнении задания </a:t>
            </a:r>
            <a:r>
              <a:rPr lang="ru-RU" dirty="0" smtClean="0">
                <a:hlinkClick r:id="rId2" action="ppaction://hlinkfile"/>
              </a:rPr>
              <a:t>времена английского языка.</a:t>
            </a:r>
            <a:r>
              <a:rPr lang="en-US" dirty="0" err="1" smtClean="0">
                <a:hlinkClick r:id="rId2" action="ppaction://hlinkfile"/>
              </a:rPr>
              <a:t>docx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Более тщательный контроль за их деятельностью, исправление ошибок, проверка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49120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260648"/>
            <a:ext cx="7920880" cy="1728192"/>
          </a:xfrm>
        </p:spPr>
        <p:txBody>
          <a:bodyPr>
            <a:normAutofit fontScale="90000"/>
          </a:bodyPr>
          <a:lstStyle/>
          <a:p>
            <a:pPr algn="l"/>
            <a:r>
              <a:rPr lang="ru-RU" sz="4000" dirty="0" smtClean="0"/>
              <a:t>Для проверки усвоения материала со слабоуспевающими учениками предлагается:</a:t>
            </a:r>
            <a:endParaRPr lang="ru-RU" sz="4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988840"/>
            <a:ext cx="8640960" cy="4585712"/>
          </a:xfrm>
        </p:spPr>
        <p:txBody>
          <a:bodyPr>
            <a:normAutofit fontScale="92500" lnSpcReduction="20000"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Проводить в мини – группах игры – соревнования «Кто  составит больше предложений», «Снежный ком» </a:t>
            </a:r>
            <a:r>
              <a:rPr lang="ru-RU" dirty="0" smtClean="0">
                <a:hlinkClick r:id="rId2" action="ppaction://hlinkfile"/>
              </a:rPr>
              <a:t>игры на английском языке.</a:t>
            </a:r>
            <a:r>
              <a:rPr lang="en-US" dirty="0" err="1" smtClean="0">
                <a:hlinkClick r:id="rId2" action="ppaction://hlinkfile"/>
              </a:rPr>
              <a:t>docx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Игры с мячом («Переводчик», «Вопрос – ответ» «Неправильные глаголы»)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Готовый текст с пропусками для развития монологической речи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en-US" dirty="0" smtClean="0"/>
              <a:t>Flash – cards</a:t>
            </a:r>
            <a:r>
              <a:rPr lang="ru-RU" dirty="0" smtClean="0"/>
              <a:t> (тематические) </a:t>
            </a:r>
            <a:r>
              <a:rPr lang="en-US" dirty="0" smtClean="0">
                <a:hlinkClick r:id="rId3" action="ppaction://hlinkfile"/>
              </a:rPr>
              <a:t>Flash - cards.docx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Карточки с подстановочными заданиями </a:t>
            </a:r>
            <a:r>
              <a:rPr lang="ru-RU" dirty="0" smtClean="0">
                <a:hlinkClick r:id="rId4" action="ppaction://hlinkfile"/>
              </a:rPr>
              <a:t>подстановочные упражнения.</a:t>
            </a:r>
            <a:r>
              <a:rPr lang="en-US" dirty="0" err="1" smtClean="0">
                <a:hlinkClick r:id="rId4" action="ppaction://hlinkfile"/>
              </a:rPr>
              <a:t>docx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Грамматические схемы (для правильного построения вопроса или предложения) </a:t>
            </a:r>
            <a:r>
              <a:rPr lang="ru-RU" dirty="0" smtClean="0">
                <a:hlinkClick r:id="rId5" action="ppaction://hlinkfile"/>
              </a:rPr>
              <a:t>помощь в грамматическом построении предложения.docx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116633"/>
            <a:ext cx="7918648" cy="1224135"/>
          </a:xfrm>
        </p:spPr>
        <p:txBody>
          <a:bodyPr>
            <a:noAutofit/>
          </a:bodyPr>
          <a:lstStyle/>
          <a:p>
            <a:pPr algn="l"/>
            <a:r>
              <a:rPr lang="ru-RU" sz="3200" dirty="0" smtClean="0"/>
              <a:t>При выполнении домашних заданий слабоуспевающим ученикам предлагается:</a:t>
            </a:r>
            <a:endParaRPr lang="ru-RU" sz="32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79512" y="2204864"/>
            <a:ext cx="8640960" cy="4320480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Нарисовать картинку по прочитанному тексту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Напомнить об аналогичном задании, выполненном на уроке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Индивидуальное посильное задание 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489112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656183"/>
          </a:xfrm>
        </p:spPr>
        <p:txBody>
          <a:bodyPr>
            <a:normAutofit fontScale="90000"/>
          </a:bodyPr>
          <a:lstStyle/>
          <a:p>
            <a:pPr algn="l"/>
            <a:r>
              <a:rPr lang="ru-RU" sz="4000" dirty="0" smtClean="0"/>
              <a:t>Демонстрационный материал для  работы со слабоуспевающими учениками</a:t>
            </a:r>
            <a:endParaRPr lang="ru-RU" sz="4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2348880"/>
            <a:ext cx="8496944" cy="3960440"/>
          </a:xfrm>
        </p:spPr>
        <p:txBody>
          <a:bodyPr>
            <a:normAutofit/>
          </a:bodyPr>
          <a:lstStyle/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/>
              <a:t>Карточки для индивидуальной работы. </a:t>
            </a: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Задания </a:t>
            </a:r>
            <a:r>
              <a:rPr lang="ru-RU" dirty="0"/>
              <a:t>с выбором </a:t>
            </a:r>
            <a:r>
              <a:rPr lang="ru-RU" dirty="0" smtClean="0"/>
              <a:t>ответа. 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Деформированные задания</a:t>
            </a:r>
            <a:r>
              <a:rPr lang="ru-RU" dirty="0"/>
              <a:t> </a:t>
            </a:r>
            <a:r>
              <a:rPr lang="ru-RU" dirty="0" smtClean="0"/>
              <a:t>(«Какое слово пропущено», «Какая буква пропущена», «Сопоставить картинку и предложение» и т.д.)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ru-RU" dirty="0" smtClean="0"/>
              <a:t>Карточки </a:t>
            </a:r>
            <a:r>
              <a:rPr lang="ru-RU" dirty="0"/>
              <a:t>- тренажеры. </a:t>
            </a:r>
            <a:r>
              <a:rPr lang="ru-RU" dirty="0" smtClean="0">
                <a:hlinkClick r:id="rId2" action="ppaction://hlinkfile"/>
              </a:rPr>
              <a:t>карточки - тренажёры.</a:t>
            </a:r>
            <a:r>
              <a:rPr lang="en-US" dirty="0" err="1" smtClean="0">
                <a:hlinkClick r:id="rId2" action="ppaction://hlinkfile"/>
              </a:rPr>
              <a:t>docx</a:t>
            </a:r>
            <a:endParaRPr lang="ru-RU" dirty="0"/>
          </a:p>
          <a:p>
            <a:pPr marL="457200" indent="-457200" algn="l">
              <a:buFont typeface="Arial" panose="020B0604020202020204" pitchFamily="34" charset="0"/>
              <a:buChar char="•"/>
            </a:pPr>
            <a:r>
              <a:rPr lang="en-US" dirty="0" smtClean="0"/>
              <a:t>Flash – cards</a:t>
            </a:r>
            <a:r>
              <a:rPr lang="ru-RU" dirty="0" smtClean="0"/>
              <a:t> </a:t>
            </a:r>
            <a:r>
              <a:rPr lang="en-US" dirty="0" smtClean="0">
                <a:hlinkClick r:id="rId3" action="ppaction://hlinkfile"/>
              </a:rPr>
              <a:t>Flash - cards.docx</a:t>
            </a:r>
            <a:endParaRPr lang="ru-RU" dirty="0"/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4056921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357167"/>
            <a:ext cx="7772400" cy="2639785"/>
          </a:xfrm>
        </p:spPr>
        <p:txBody>
          <a:bodyPr>
            <a:noAutofit/>
          </a:bodyPr>
          <a:lstStyle/>
          <a:p>
            <a:pPr algn="l"/>
            <a:r>
              <a:rPr lang="ru-RU" sz="4000" dirty="0" smtClean="0"/>
              <a:t>На уроке возможен вариант совместной работы слабоуспевающих учеников с одаренными</a:t>
            </a:r>
            <a:endParaRPr lang="ru-RU" sz="4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99592" y="3212976"/>
            <a:ext cx="7286676" cy="3059294"/>
          </a:xfrm>
        </p:spPr>
        <p:txBody>
          <a:bodyPr>
            <a:normAutofit fontScale="92500"/>
          </a:bodyPr>
          <a:lstStyle/>
          <a:p>
            <a:pPr algn="l"/>
            <a:r>
              <a:rPr lang="ru-RU" dirty="0" smtClean="0"/>
              <a:t>Коллективно-творческая деятельность, то есть  работа в команде или группе, когда каждая группа получает одинаковое задание. При этом оговаривается роль каждого ученика в выполнении задания. Сильный ученик выполняет роль учителя (помогает понять прочитанное, грамматические структуры, лексику, исправляет ошибки в случае необходимости).</a:t>
            </a:r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ru-RU" dirty="0" smtClean="0"/>
          </a:p>
          <a:p>
            <a:pPr marL="457200" indent="-457200" algn="l">
              <a:buFont typeface="Arial" panose="020B0604020202020204" pitchFamily="34" charset="0"/>
              <a:buChar char="•"/>
            </a:pPr>
            <a:endParaRPr lang="ru-RU" dirty="0" smtClean="0"/>
          </a:p>
          <a:p>
            <a:endParaRPr lang="ru-RU" dirty="0" smtClean="0"/>
          </a:p>
          <a:p>
            <a:pPr algn="l"/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3400" y="476672"/>
            <a:ext cx="6774904" cy="4464496"/>
          </a:xfrm>
        </p:spPr>
        <p:txBody>
          <a:bodyPr>
            <a:noAutofit/>
          </a:bodyPr>
          <a:lstStyle/>
          <a:p>
            <a:r>
              <a:rPr lang="ru-RU" sz="8000" dirty="0" smtClean="0"/>
              <a:t>Спасибо за внимание и работу</a:t>
            </a:r>
            <a:endParaRPr lang="ru-RU" sz="8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 flipV="1">
            <a:off x="395536" y="5805263"/>
            <a:ext cx="7200800" cy="45719"/>
          </a:xfrm>
        </p:spPr>
        <p:txBody>
          <a:bodyPr>
            <a:normAutofit fontScale="25000" lnSpcReduction="2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053896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480</TotalTime>
  <Words>370</Words>
  <Application>Microsoft Office PowerPoint</Application>
  <PresentationFormat>Экран (4:3)</PresentationFormat>
  <Paragraphs>43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4" baseType="lpstr">
      <vt:lpstr>Arial</vt:lpstr>
      <vt:lpstr>Calibri</vt:lpstr>
      <vt:lpstr>Constantia</vt:lpstr>
      <vt:lpstr>Wingdings 2</vt:lpstr>
      <vt:lpstr>Поток</vt:lpstr>
      <vt:lpstr>Формы работы со слабоуспевающими детьми на уроках английского языка.</vt:lpstr>
      <vt:lpstr>Виды технологий используемых на уроках английского языка</vt:lpstr>
      <vt:lpstr>В процессе контроля за подготовленностью слабоуспевающих учеников предлагается</vt:lpstr>
      <vt:lpstr>При выполнении самостоятельной работы на уроке слабоуспевающим ученикам предлагается :</vt:lpstr>
      <vt:lpstr>Для проверки усвоения материала со слабоуспевающими учениками предлагается:</vt:lpstr>
      <vt:lpstr>При выполнении домашних заданий слабоуспевающим ученикам предлагается:</vt:lpstr>
      <vt:lpstr>Демонстрационный материал для  работы со слабоуспевающими учениками</vt:lpstr>
      <vt:lpstr>На уроке возможен вариант совместной работы слабоуспевающих учеников с одаренными</vt:lpstr>
      <vt:lpstr>Спасибо за внимание и работу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Формы работы с одаренными и слабоуспевающими детьми на уроках английского языка.</dc:title>
  <cp:lastModifiedBy>САНЯ</cp:lastModifiedBy>
  <cp:revision>51</cp:revision>
  <dcterms:modified xsi:type="dcterms:W3CDTF">2024-03-24T16:56:56Z</dcterms:modified>
</cp:coreProperties>
</file>

<file path=docProps/thumbnail.jpeg>
</file>