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</p:sldIdLst>
  <p:sldSz cy="5143500" cx="9144000"/>
  <p:notesSz cx="6858000" cy="9144000"/>
  <p:embeddedFontLst>
    <p:embeddedFont>
      <p:font typeface="Roboto"/>
      <p:regular r:id="rId41"/>
      <p:bold r:id="rId42"/>
      <p:italic r:id="rId43"/>
      <p:boldItalic r:id="rId44"/>
    </p:embeddedFont>
    <p:embeddedFont>
      <p:font typeface="Montserrat"/>
      <p:regular r:id="rId45"/>
      <p:bold r:id="rId46"/>
      <p:italic r:id="rId47"/>
      <p:boldItalic r:id="rId48"/>
    </p:embeddedFont>
    <p:embeddedFont>
      <p:font typeface="Lato"/>
      <p:regular r:id="rId49"/>
      <p:bold r:id="rId50"/>
      <p:italic r:id="rId51"/>
      <p:boldItalic r:id="rId5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E64A6ADF-A09D-4E40-9160-5C8D709DAB76}">
  <a:tblStyle styleId="{E64A6ADF-A09D-4E40-9160-5C8D709DAB7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font" Target="fonts/Roboto-bold.fntdata"/><Relationship Id="rId41" Type="http://schemas.openxmlformats.org/officeDocument/2006/relationships/font" Target="fonts/Roboto-regular.fntdata"/><Relationship Id="rId44" Type="http://schemas.openxmlformats.org/officeDocument/2006/relationships/font" Target="fonts/Roboto-boldItalic.fntdata"/><Relationship Id="rId43" Type="http://schemas.openxmlformats.org/officeDocument/2006/relationships/font" Target="fonts/Roboto-italic.fntdata"/><Relationship Id="rId46" Type="http://schemas.openxmlformats.org/officeDocument/2006/relationships/font" Target="fonts/Montserrat-bold.fntdata"/><Relationship Id="rId45" Type="http://schemas.openxmlformats.org/officeDocument/2006/relationships/font" Target="fonts/Montserra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font" Target="fonts/Montserrat-boldItalic.fntdata"/><Relationship Id="rId47" Type="http://schemas.openxmlformats.org/officeDocument/2006/relationships/font" Target="fonts/Montserrat-italic.fntdata"/><Relationship Id="rId49" Type="http://schemas.openxmlformats.org/officeDocument/2006/relationships/font" Target="fonts/Lato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Lato-italic.fntdata"/><Relationship Id="rId50" Type="http://schemas.openxmlformats.org/officeDocument/2006/relationships/font" Target="fonts/Lato-bold.fntdata"/><Relationship Id="rId52" Type="http://schemas.openxmlformats.org/officeDocument/2006/relationships/font" Target="fonts/Lato-bold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c008b2942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2c008b2942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bff8fe2ce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2bff8fe2ce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bff8fe2ce5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bff8fe2ce5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c15f2cc0da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2c15f2cc0da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bf88dc945f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2bf88dc945f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c1ae0570ad_1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2c1ae0570ad_1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c0dd3987d3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2c0dd3987d3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bf88dc945f_0_1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2bf88dc945f_0_1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bf88dc945f_0_2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2bf88dc945f_0_2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bf88dc945f_0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2bf88dc945f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c0dd3987d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2c0dd3987d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bf88dc945f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bf88dc945f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2c0dd3987d3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2c0dd3987d3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bf88dc945f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2bf88dc945f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1f3bb77e182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1f3bb77e182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2c15f2cc0da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2c15f2cc0da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2bf88dc945f_0_1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2bf88dc945f_0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1f3bb77e18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1f3bb77e18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1f3bb77e182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1f3bb77e182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1f3bb77e182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1f3bb77e182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2bf88dc945f_0_1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2bf88dc945f_0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2bf88dc945f_0_2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2bf88dc945f_0_2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c008b29421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2c008b29421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2c604b21084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2c604b21084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2bf88dc945f_0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2bf88dc945f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2bf88dc945f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2bf88dc945f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2bf88dc945f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2bf88dc945f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2bf88dc945f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2bf88dc945f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c0dd3987d3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c0dd3987d3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c0dd3987d3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2c0dd3987d3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2bf88dc945f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2bf88dc945f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2bf88dc945f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2bf88dc945f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bf88dc945f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2bf88dc945f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11" name="Google Shape;11;p2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11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71" name="Google Shape;71;p1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11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11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11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11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6" name="Google Shape;76;p11"/>
          <p:cNvSpPr txBox="1"/>
          <p:nvPr>
            <p:ph hasCustomPrompt="1" type="title"/>
          </p:nvPr>
        </p:nvSpPr>
        <p:spPr>
          <a:xfrm>
            <a:off x="311700" y="1256050"/>
            <a:ext cx="8520600" cy="2030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1"/>
          <p:cNvSpPr txBox="1"/>
          <p:nvPr>
            <p:ph idx="1" type="body"/>
          </p:nvPr>
        </p:nvSpPr>
        <p:spPr>
          <a:xfrm>
            <a:off x="311700" y="3369225"/>
            <a:ext cx="8520600" cy="128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8" name="Google Shape;78;p11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2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21" name="Google Shape;21;p3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" name="Google Shape;26;p3"/>
          <p:cNvSpPr txBox="1"/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7" name="Google Shape;27;p3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oogle Shape;29;p4"/>
          <p:cNvGrpSpPr/>
          <p:nvPr/>
        </p:nvGrpSpPr>
        <p:grpSpPr>
          <a:xfrm>
            <a:off x="0" y="3903669"/>
            <a:ext cx="9144000" cy="1239925"/>
            <a:chOff x="0" y="3903669"/>
            <a:chExt cx="9144000" cy="1239925"/>
          </a:xfrm>
        </p:grpSpPr>
        <p:sp>
          <p:nvSpPr>
            <p:cNvPr id="30" name="Google Shape;30;p4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4"/>
            <p:cNvSpPr/>
            <p:nvPr/>
          </p:nvSpPr>
          <p:spPr>
            <a:xfrm flipH="1">
              <a:off x="6181163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4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4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5" name="Google Shape;35;p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6" name="Google Shape;36;p4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" name="Google Shape;37;p4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1" type="body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5"/>
          <p:cNvSpPr txBox="1"/>
          <p:nvPr>
            <p:ph idx="2" type="body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2" name="Google Shape;42;p5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8" name="Google Shape;48;p7"/>
          <p:cNvSpPr txBox="1"/>
          <p:nvPr>
            <p:ph idx="1" type="body"/>
          </p:nvPr>
        </p:nvSpPr>
        <p:spPr>
          <a:xfrm>
            <a:off x="311700" y="1465804"/>
            <a:ext cx="2808000" cy="310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9" name="Google Shape;49;p7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4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oogle Shape;51;p8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52" name="Google Shape;52;p8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" name="Google Shape;53;p8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" name="Google Shape;54;p8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Google Shape;55;p8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Google Shape;56;p8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7" name="Google Shape;57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8" name="Google Shape;58;p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/>
          <p:nvPr/>
        </p:nvSpPr>
        <p:spPr>
          <a:xfrm>
            <a:off x="4572000" y="-1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1" name="Google Shape;6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2" name="Google Shape;62;p9"/>
          <p:cNvSpPr txBox="1"/>
          <p:nvPr>
            <p:ph type="title"/>
          </p:nvPr>
        </p:nvSpPr>
        <p:spPr>
          <a:xfrm>
            <a:off x="265500" y="1151100"/>
            <a:ext cx="4045200" cy="156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3" name="Google Shape;63;p9"/>
          <p:cNvSpPr txBox="1"/>
          <p:nvPr>
            <p:ph idx="1" type="subTitle"/>
          </p:nvPr>
        </p:nvSpPr>
        <p:spPr>
          <a:xfrm>
            <a:off x="265500" y="2769001"/>
            <a:ext cx="4045200" cy="126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4" name="Google Shape;6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Google Shape;65;p9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8" name="Google Shape;68;p10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dk2"/>
                </a:solidFill>
              </a:defRPr>
            </a:lvl1pPr>
            <a:lvl2pPr lvl="1" rtl="0">
              <a:buNone/>
              <a:defRPr>
                <a:solidFill>
                  <a:schemeClr val="dk2"/>
                </a:solidFill>
              </a:defRPr>
            </a:lvl2pPr>
            <a:lvl3pPr lvl="2" rtl="0">
              <a:buNone/>
              <a:defRPr>
                <a:solidFill>
                  <a:schemeClr val="dk2"/>
                </a:solidFill>
              </a:defRPr>
            </a:lvl3pPr>
            <a:lvl4pPr lvl="3" rtl="0">
              <a:buNone/>
              <a:defRPr>
                <a:solidFill>
                  <a:schemeClr val="dk2"/>
                </a:solidFill>
              </a:defRPr>
            </a:lvl4pPr>
            <a:lvl5pPr lvl="4" rtl="0">
              <a:buNone/>
              <a:defRPr>
                <a:solidFill>
                  <a:schemeClr val="dk2"/>
                </a:solidFill>
              </a:defRPr>
            </a:lvl5pPr>
            <a:lvl6pPr lvl="5" rtl="0">
              <a:buNone/>
              <a:defRPr>
                <a:solidFill>
                  <a:schemeClr val="dk2"/>
                </a:solidFill>
              </a:defRPr>
            </a:lvl6pPr>
            <a:lvl7pPr lvl="6" rtl="0">
              <a:buNone/>
              <a:defRPr>
                <a:solidFill>
                  <a:schemeClr val="dk2"/>
                </a:solidFill>
              </a:defRPr>
            </a:lvl7pPr>
            <a:lvl8pPr lvl="7" rtl="0">
              <a:buNone/>
              <a:defRPr>
                <a:solidFill>
                  <a:schemeClr val="dk2"/>
                </a:solidFill>
              </a:defRPr>
            </a:lvl8pPr>
            <a:lvl9pPr lvl="8" rtl="0">
              <a:buNone/>
              <a:defRPr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geometr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 algn="r">
              <a:buNone/>
              <a:defRPr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gif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ruscorpora.ru/" TargetMode="External"/><Relationship Id="rId4" Type="http://schemas.openxmlformats.org/officeDocument/2006/relationships/image" Target="../media/image3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0.gif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5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9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9.xml"/><Relationship Id="rId3" Type="http://schemas.openxmlformats.org/officeDocument/2006/relationships/hyperlink" Target="https://ya.ru/ai/gpt-2" TargetMode="External"/><Relationship Id="rId4" Type="http://schemas.openxmlformats.org/officeDocument/2006/relationships/image" Target="../media/image6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gif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7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2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Relationship Id="rId4" Type="http://schemas.openxmlformats.org/officeDocument/2006/relationships/image" Target="../media/image17.png"/><Relationship Id="rId5" Type="http://schemas.openxmlformats.org/officeDocument/2006/relationships/image" Target="../media/image1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/>
          <p:nvPr/>
        </p:nvSpPr>
        <p:spPr>
          <a:xfrm>
            <a:off x="476525" y="3676180"/>
            <a:ext cx="8190943" cy="120485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274E13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274E13"/>
                </a:solidFill>
                <a:latin typeface="Arial"/>
              </a:rPr>
              <a:t>Добрый день!</a:t>
            </a:r>
          </a:p>
        </p:txBody>
      </p:sp>
      <p:pic>
        <p:nvPicPr>
          <p:cNvPr id="86" name="Google Shape;8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359400"/>
            <a:ext cx="1724025" cy="177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2"/>
          <p:cNvSpPr txBox="1"/>
          <p:nvPr>
            <p:ph type="title"/>
          </p:nvPr>
        </p:nvSpPr>
        <p:spPr>
          <a:xfrm>
            <a:off x="311700" y="410000"/>
            <a:ext cx="33399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Montserrat"/>
                <a:ea typeface="Montserrat"/>
                <a:cs typeface="Montserrat"/>
                <a:sym typeface="Montserrat"/>
              </a:rPr>
              <a:t>Найдите на картинке, сгенерированной ИИ, несклоняемые существительные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4" name="Google Shape;15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04000" y="152400"/>
            <a:ext cx="483870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3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5"/>
                </a:solidFill>
              </a:rPr>
              <a:t>Проверим</a:t>
            </a:r>
            <a:endParaRPr b="1">
              <a:solidFill>
                <a:schemeClr val="accent5"/>
              </a:solidFill>
            </a:endParaRPr>
          </a:p>
        </p:txBody>
      </p:sp>
      <p:sp>
        <p:nvSpPr>
          <p:cNvPr id="160" name="Google Shape;160;p23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кенгуру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пальто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фламинго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колибри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манго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каноэ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торнадо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4"/>
          <p:cNvSpPr txBox="1"/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Род несклоняемых имён существительных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5"/>
          <p:cNvSpPr txBox="1"/>
          <p:nvPr>
            <p:ph type="title"/>
          </p:nvPr>
        </p:nvSpPr>
        <p:spPr>
          <a:xfrm>
            <a:off x="311700" y="718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35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b="1" lang="ru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Род несклоняемых </a:t>
            </a:r>
            <a:r>
              <a:rPr b="1" lang="ru" sz="1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нарицательных</a:t>
            </a:r>
            <a:r>
              <a:rPr b="1" lang="ru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существительных определяется по следующим критериям:</a:t>
            </a:r>
            <a:endParaRPr b="1" sz="34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1" name="Google Shape;171;p25"/>
          <p:cNvSpPr txBox="1"/>
          <p:nvPr>
            <p:ph idx="1" type="body"/>
          </p:nvPr>
        </p:nvSpPr>
        <p:spPr>
          <a:xfrm>
            <a:off x="0" y="723550"/>
            <a:ext cx="9012900" cy="425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Char char="●"/>
            </a:pPr>
            <a:r>
              <a:rPr lang="ru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большинство неодушевлённых несклоняемых существительных относится к среднему роду независимо от значения и конечной согласной (!):</a:t>
            </a:r>
            <a:endParaRPr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00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13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троллейбусное депо, авторитетное жюри, интересное интервью, новое шоссе.</a:t>
            </a:r>
            <a:endParaRPr b="1" i="1" sz="13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00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30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00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130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НО! </a:t>
            </a:r>
            <a:br>
              <a:rPr i="1" lang="ru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i="1" lang="ru" sz="13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пятая авеню</a:t>
            </a:r>
            <a:r>
              <a:rPr b="1" lang="ru" sz="13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 (улица),</a:t>
            </a:r>
            <a:endParaRPr b="1" sz="13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00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13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вкусная кольраби</a:t>
            </a:r>
            <a:r>
              <a:rPr b="1" lang="ru" sz="13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 (капуста),</a:t>
            </a:r>
            <a:endParaRPr b="1" sz="13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00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13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вкусная салями</a:t>
            </a:r>
            <a:r>
              <a:rPr b="1" lang="ru" sz="13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 (колбаса),</a:t>
            </a:r>
            <a:endParaRPr b="1" sz="13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00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13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знойный сирокко</a:t>
            </a:r>
            <a:r>
              <a:rPr b="1" lang="ru" sz="13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 (африканский ветер);</a:t>
            </a:r>
            <a:endParaRPr b="1" sz="13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00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3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11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Char char="●"/>
            </a:pPr>
            <a:r>
              <a:rPr lang="ru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род существительных, называющих лиц, зависит от реального пола обозначаемого лица:</a:t>
            </a:r>
            <a:endParaRPr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00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13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английский денди, настоящая леди;</a:t>
            </a:r>
            <a:endParaRPr b="1" i="1" sz="13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11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Char char="●"/>
            </a:pPr>
            <a:r>
              <a:rPr lang="ru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существительные, называющие лицо по профессии, относятся к мужскому роду, хотя могут называть и лиц женского пола:</a:t>
            </a:r>
            <a:endParaRPr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00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13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военный атташе, опытный конферансье, старый маэстро</a:t>
            </a:r>
            <a:endParaRPr b="1" i="1" sz="13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00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3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115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Montserrat"/>
              <a:buChar char="●"/>
            </a:pPr>
            <a:r>
              <a:rPr lang="ru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названия животных и птиц обычно относятся к мужскому роду:</a:t>
            </a:r>
            <a:endParaRPr sz="13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00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13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африканский зебу, маленький колибри, весёлый шимпанзе.</a:t>
            </a:r>
            <a:br>
              <a:rPr i="1" lang="ru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i="1" lang="ru" sz="130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НО!</a:t>
            </a:r>
            <a:r>
              <a:rPr lang="ru" sz="13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i="1" lang="ru" sz="13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вкусная иваси (сельдь), африканская цеце (муха).</a:t>
            </a:r>
            <a:endParaRPr b="1" i="1" sz="19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2" name="Google Shape;17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805675" y="3551625"/>
            <a:ext cx="1338325" cy="133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6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Montserrat"/>
                <a:ea typeface="Montserrat"/>
                <a:cs typeface="Montserrat"/>
                <a:sym typeface="Montserrat"/>
              </a:rPr>
              <a:t>Типы склонений в русском языке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78" name="Google Shape;178;p26"/>
          <p:cNvGraphicFramePr/>
          <p:nvPr/>
        </p:nvGraphicFramePr>
        <p:xfrm>
          <a:off x="170000" y="11762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{E64A6ADF-A09D-4E40-9160-5C8D709DAB76}</a:tableStyleId>
              </a:tblPr>
              <a:tblGrid>
                <a:gridCol w="1760800"/>
                <a:gridCol w="1760800"/>
                <a:gridCol w="1760800"/>
                <a:gridCol w="1760800"/>
                <a:gridCol w="17608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>
                          <a:solidFill>
                            <a:schemeClr val="accent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 склонение</a:t>
                      </a:r>
                      <a:endParaRPr b="1">
                        <a:solidFill>
                          <a:schemeClr val="accent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>
                          <a:solidFill>
                            <a:schemeClr val="accent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 склонение</a:t>
                      </a:r>
                      <a:endParaRPr b="1">
                        <a:solidFill>
                          <a:schemeClr val="accent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>
                          <a:solidFill>
                            <a:schemeClr val="accent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 склонение</a:t>
                      </a:r>
                      <a:endParaRPr b="1">
                        <a:solidFill>
                          <a:schemeClr val="accent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>
                          <a:solidFill>
                            <a:schemeClr val="accent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Разносклоняе-мые</a:t>
                      </a:r>
                      <a:endParaRPr b="1">
                        <a:solidFill>
                          <a:schemeClr val="accent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>
                          <a:solidFill>
                            <a:schemeClr val="accent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Несклоняемые</a:t>
                      </a:r>
                      <a:endParaRPr b="1">
                        <a:solidFill>
                          <a:schemeClr val="accent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179" name="Google Shape;179;p26"/>
          <p:cNvSpPr/>
          <p:nvPr/>
        </p:nvSpPr>
        <p:spPr>
          <a:xfrm>
            <a:off x="188750" y="2021225"/>
            <a:ext cx="1742100" cy="1939200"/>
          </a:xfrm>
          <a:prstGeom prst="rect">
            <a:avLst/>
          </a:prstGeom>
          <a:solidFill>
            <a:srgbClr val="A4C2F4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0" name="Google Shape;180;p26"/>
          <p:cNvSpPr/>
          <p:nvPr/>
        </p:nvSpPr>
        <p:spPr>
          <a:xfrm>
            <a:off x="1930850" y="2021225"/>
            <a:ext cx="1760700" cy="1939200"/>
          </a:xfrm>
          <a:prstGeom prst="rect">
            <a:avLst/>
          </a:prstGeom>
          <a:solidFill>
            <a:srgbClr val="A4C2F4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1" name="Google Shape;181;p26"/>
          <p:cNvSpPr/>
          <p:nvPr/>
        </p:nvSpPr>
        <p:spPr>
          <a:xfrm>
            <a:off x="3691650" y="2021225"/>
            <a:ext cx="1760700" cy="1939200"/>
          </a:xfrm>
          <a:prstGeom prst="rect">
            <a:avLst/>
          </a:prstGeom>
          <a:solidFill>
            <a:srgbClr val="A4C2F4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2" name="Google Shape;182;p26"/>
          <p:cNvSpPr/>
          <p:nvPr/>
        </p:nvSpPr>
        <p:spPr>
          <a:xfrm>
            <a:off x="5452450" y="2021225"/>
            <a:ext cx="1798800" cy="1939200"/>
          </a:xfrm>
          <a:prstGeom prst="rect">
            <a:avLst/>
          </a:prstGeom>
          <a:solidFill>
            <a:srgbClr val="A4C2F4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3" name="Google Shape;183;p26"/>
          <p:cNvSpPr/>
          <p:nvPr/>
        </p:nvSpPr>
        <p:spPr>
          <a:xfrm>
            <a:off x="7251250" y="2021225"/>
            <a:ext cx="1722900" cy="1939200"/>
          </a:xfrm>
          <a:prstGeom prst="rect">
            <a:avLst/>
          </a:prstGeom>
          <a:solidFill>
            <a:srgbClr val="A4C2F4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4" name="Google Shape;184;p26"/>
          <p:cNvSpPr txBox="1"/>
          <p:nvPr/>
        </p:nvSpPr>
        <p:spPr>
          <a:xfrm>
            <a:off x="204475" y="2054848"/>
            <a:ext cx="1714500" cy="18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женский род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мужской род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окончания </a:t>
            </a:r>
            <a:r>
              <a:rPr b="1" lang="ru">
                <a:solidFill>
                  <a:srgbClr val="980000"/>
                </a:solidFill>
                <a:latin typeface="Montserrat"/>
                <a:ea typeface="Montserrat"/>
                <a:cs typeface="Montserrat"/>
                <a:sym typeface="Montserrat"/>
              </a:rPr>
              <a:t>-а, -я</a:t>
            </a:r>
            <a:endParaRPr b="1">
              <a:solidFill>
                <a:srgbClr val="98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5" name="Google Shape;185;p26"/>
          <p:cNvSpPr txBox="1"/>
          <p:nvPr/>
        </p:nvSpPr>
        <p:spPr>
          <a:xfrm>
            <a:off x="1954000" y="2054848"/>
            <a:ext cx="1714500" cy="18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мужской род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средний род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окончания </a:t>
            </a:r>
            <a:r>
              <a:rPr b="1" lang="ru">
                <a:solidFill>
                  <a:srgbClr val="980000"/>
                </a:solidFill>
                <a:latin typeface="Montserrat"/>
                <a:ea typeface="Montserrat"/>
                <a:cs typeface="Montserrat"/>
                <a:sym typeface="Montserrat"/>
              </a:rPr>
              <a:t>нулевое</a:t>
            </a:r>
            <a:endParaRPr b="1">
              <a:solidFill>
                <a:srgbClr val="98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rgbClr val="980000"/>
                </a:solidFill>
                <a:latin typeface="Montserrat"/>
                <a:ea typeface="Montserrat"/>
                <a:cs typeface="Montserrat"/>
                <a:sym typeface="Montserrat"/>
              </a:rPr>
              <a:t>-о, -е</a:t>
            </a:r>
            <a:endParaRPr b="1">
              <a:solidFill>
                <a:srgbClr val="98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6" name="Google Shape;186;p26"/>
          <p:cNvSpPr txBox="1"/>
          <p:nvPr/>
        </p:nvSpPr>
        <p:spPr>
          <a:xfrm>
            <a:off x="3714750" y="2054848"/>
            <a:ext cx="1714500" cy="151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женский род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окончание </a:t>
            </a:r>
            <a:r>
              <a:rPr b="1" lang="ru">
                <a:solidFill>
                  <a:srgbClr val="980000"/>
                </a:solidFill>
                <a:latin typeface="Montserrat"/>
                <a:ea typeface="Montserrat"/>
                <a:cs typeface="Montserrat"/>
                <a:sym typeface="Montserrat"/>
              </a:rPr>
              <a:t>нулевое</a:t>
            </a:r>
            <a:endParaRPr b="1">
              <a:solidFill>
                <a:srgbClr val="98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7" name="Google Shape;187;p26"/>
          <p:cNvSpPr txBox="1"/>
          <p:nvPr/>
        </p:nvSpPr>
        <p:spPr>
          <a:xfrm>
            <a:off x="5494600" y="2054848"/>
            <a:ext cx="1714500" cy="18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мужской род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путь</a:t>
            </a:r>
            <a:endParaRPr b="1"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средний род</a:t>
            </a:r>
            <a:r>
              <a:rPr lang="ru"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ru">
                <a:solidFill>
                  <a:srgbClr val="980000"/>
                </a:solidFill>
                <a:latin typeface="Montserrat"/>
                <a:ea typeface="Montserrat"/>
                <a:cs typeface="Montserrat"/>
                <a:sym typeface="Montserrat"/>
              </a:rPr>
              <a:t>на -мя</a:t>
            </a:r>
            <a:endParaRPr b="1">
              <a:solidFill>
                <a:srgbClr val="98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бремя, время, стремя, семя, вымя, имя, знамя, темя, пламя, племя</a:t>
            </a:r>
            <a:endParaRPr sz="10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средний род 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дитя</a:t>
            </a:r>
            <a:endParaRPr b="1"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8" name="Google Shape;188;p26"/>
          <p:cNvSpPr txBox="1"/>
          <p:nvPr/>
        </p:nvSpPr>
        <p:spPr>
          <a:xfrm>
            <a:off x="7274450" y="2038037"/>
            <a:ext cx="1643700" cy="179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мужской род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женский род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средний род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окончаний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rgbClr val="980000"/>
                </a:solidFill>
                <a:latin typeface="Montserrat"/>
                <a:ea typeface="Montserrat"/>
                <a:cs typeface="Montserrat"/>
                <a:sym typeface="Montserrat"/>
              </a:rPr>
              <a:t>не имеют</a:t>
            </a:r>
            <a:endParaRPr b="1">
              <a:solidFill>
                <a:srgbClr val="98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7"/>
          <p:cNvSpPr txBox="1"/>
          <p:nvPr>
            <p:ph type="title"/>
          </p:nvPr>
        </p:nvSpPr>
        <p:spPr>
          <a:xfrm>
            <a:off x="272375" y="8755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Работа с портретом слова в НКРЯ</a:t>
            </a:r>
            <a:endParaRPr/>
          </a:p>
        </p:txBody>
      </p:sp>
      <p:sp>
        <p:nvSpPr>
          <p:cNvPr id="194" name="Google Shape;194;p27"/>
          <p:cNvSpPr txBox="1"/>
          <p:nvPr>
            <p:ph idx="1" type="body"/>
          </p:nvPr>
        </p:nvSpPr>
        <p:spPr>
          <a:xfrm>
            <a:off x="311700" y="608550"/>
            <a:ext cx="8520600" cy="420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000">
                <a:latin typeface="Montserrat"/>
                <a:ea typeface="Montserrat"/>
                <a:cs typeface="Montserrat"/>
                <a:sym typeface="Montserrat"/>
              </a:rPr>
              <a:t>План ответа</a:t>
            </a:r>
            <a:endParaRPr b="1" sz="2000"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SzPts val="2000"/>
              <a:buFont typeface="Montserrat"/>
              <a:buAutoNum type="arabicPeriod"/>
            </a:pPr>
            <a:r>
              <a:rPr lang="ru" sz="2000">
                <a:latin typeface="Montserrat"/>
                <a:ea typeface="Montserrat"/>
                <a:cs typeface="Montserrat"/>
                <a:sym typeface="Montserrat"/>
              </a:rPr>
              <a:t>Лексическое значение слова</a:t>
            </a:r>
            <a:endParaRPr sz="2000"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AutoNum type="arabicPeriod"/>
            </a:pPr>
            <a:r>
              <a:rPr lang="ru" sz="2000">
                <a:latin typeface="Montserrat"/>
                <a:ea typeface="Montserrat"/>
                <a:cs typeface="Montserrat"/>
                <a:sym typeface="Montserrat"/>
              </a:rPr>
              <a:t>Грамматическое значение слова</a:t>
            </a:r>
            <a:endParaRPr sz="2000"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AutoNum type="arabicPeriod"/>
            </a:pPr>
            <a:r>
              <a:rPr lang="ru" sz="2000">
                <a:latin typeface="Montserrat"/>
                <a:ea typeface="Montserrat"/>
                <a:cs typeface="Montserrat"/>
                <a:sym typeface="Montserrat"/>
              </a:rPr>
              <a:t>Взаимодействие </a:t>
            </a:r>
            <a:r>
              <a:rPr lang="ru" sz="2000">
                <a:latin typeface="Montserrat"/>
                <a:ea typeface="Montserrat"/>
                <a:cs typeface="Montserrat"/>
                <a:sym typeface="Montserrat"/>
              </a:rPr>
              <a:t>с разными членами предложения. Привести примеры</a:t>
            </a:r>
            <a:endParaRPr sz="2000"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AutoNum type="arabicPeriod"/>
            </a:pPr>
            <a:r>
              <a:rPr lang="ru" sz="2000">
                <a:latin typeface="Montserrat"/>
                <a:ea typeface="Montserrat"/>
                <a:cs typeface="Montserrat"/>
                <a:sym typeface="Montserrat"/>
              </a:rPr>
              <a:t>Частотность слова в </a:t>
            </a:r>
            <a:r>
              <a:rPr lang="ru" sz="2000">
                <a:latin typeface="Montserrat"/>
                <a:ea typeface="Montserrat"/>
                <a:cs typeface="Montserrat"/>
                <a:sym typeface="Montserrat"/>
              </a:rPr>
              <a:t>современном</a:t>
            </a:r>
            <a:r>
              <a:rPr lang="ru" sz="2000">
                <a:latin typeface="Montserrat"/>
                <a:ea typeface="Montserrat"/>
                <a:cs typeface="Montserrat"/>
                <a:sym typeface="Montserrat"/>
              </a:rPr>
              <a:t> русском языке</a:t>
            </a:r>
            <a:endParaRPr sz="2000"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AutoNum type="arabicPeriod"/>
            </a:pPr>
            <a:r>
              <a:rPr lang="ru" sz="2000">
                <a:latin typeface="Montserrat"/>
                <a:ea typeface="Montserrat"/>
                <a:cs typeface="Montserrat"/>
                <a:sym typeface="Montserrat"/>
              </a:rPr>
              <a:t>Полные с</a:t>
            </a:r>
            <a:r>
              <a:rPr lang="ru" sz="2000">
                <a:latin typeface="Montserrat"/>
                <a:ea typeface="Montserrat"/>
                <a:cs typeface="Montserrat"/>
                <a:sym typeface="Montserrat"/>
              </a:rPr>
              <a:t>инонимы</a:t>
            </a:r>
            <a:r>
              <a:rPr lang="ru" sz="2000">
                <a:latin typeface="Montserrat"/>
                <a:ea typeface="Montserrat"/>
                <a:cs typeface="Montserrat"/>
                <a:sym typeface="Montserrat"/>
              </a:rPr>
              <a:t> слова</a:t>
            </a:r>
            <a:endParaRPr sz="2000"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AutoNum type="arabicPeriod"/>
            </a:pPr>
            <a:r>
              <a:rPr lang="ru" sz="2000">
                <a:latin typeface="Montserrat"/>
                <a:ea typeface="Montserrat"/>
                <a:cs typeface="Montserrat"/>
                <a:sym typeface="Montserrat"/>
              </a:rPr>
              <a:t>Сфера употребления</a:t>
            </a:r>
            <a:endParaRPr sz="2000"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AutoNum type="arabicPeriod"/>
            </a:pPr>
            <a:r>
              <a:rPr lang="ru" sz="2000">
                <a:latin typeface="Montserrat"/>
                <a:ea typeface="Montserrat"/>
                <a:cs typeface="Montserrat"/>
                <a:sym typeface="Montserrat"/>
              </a:rPr>
              <a:t>Примеры употребления</a:t>
            </a:r>
            <a:endParaRPr sz="20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5" name="Google Shape;195;p27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59900" y="0"/>
            <a:ext cx="1984100" cy="149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6450" y="0"/>
            <a:ext cx="4991099" cy="4991099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8"/>
          <p:cNvSpPr/>
          <p:nvPr/>
        </p:nvSpPr>
        <p:spPr>
          <a:xfrm>
            <a:off x="2052750" y="0"/>
            <a:ext cx="5062200" cy="6606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1. В кафе не оказалось тирамисы и эспрессо.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2" name="Google Shape;202;p28"/>
          <p:cNvSpPr txBox="1"/>
          <p:nvPr/>
        </p:nvSpPr>
        <p:spPr>
          <a:xfrm>
            <a:off x="283125" y="0"/>
            <a:ext cx="1683000" cy="44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Верно?</a:t>
            </a:r>
            <a:endParaRPr b="1" sz="2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3" name="Google Shape;203;p28"/>
          <p:cNvSpPr/>
          <p:nvPr/>
        </p:nvSpPr>
        <p:spPr>
          <a:xfrm>
            <a:off x="2052750" y="660600"/>
            <a:ext cx="5062200" cy="6999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2. 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На улице я увидел знакомую баристу, продающую кофе на вынос.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4" name="Google Shape;204;p28"/>
          <p:cNvSpPr/>
          <p:nvPr/>
        </p:nvSpPr>
        <p:spPr>
          <a:xfrm>
            <a:off x="2052750" y="1360500"/>
            <a:ext cx="5062200" cy="7629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3. 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В магазине я купил спелое авокадо.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5" name="Google Shape;205;p28"/>
          <p:cNvSpPr/>
          <p:nvPr/>
        </p:nvSpPr>
        <p:spPr>
          <a:xfrm>
            <a:off x="2052750" y="2114100"/>
            <a:ext cx="5062200" cy="7629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4</a:t>
            </a:r>
            <a:r>
              <a:rPr b="1" lang="ru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b="1" lang="ru" sz="17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Мы гуляли по красивому авеню и любовались величественными видами города.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6" name="Google Shape;206;p28"/>
          <p:cNvSpPr/>
          <p:nvPr/>
        </p:nvSpPr>
        <p:spPr>
          <a:xfrm>
            <a:off x="2052750" y="2877000"/>
            <a:ext cx="5062200" cy="7629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5</a:t>
            </a:r>
            <a:r>
              <a:rPr b="1" lang="ru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b="1" lang="ru" sz="17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Чтобы не замерзнуть, я надел тёплый кашне.</a:t>
            </a:r>
            <a:endParaRPr b="1" sz="22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7" name="Google Shape;207;p28"/>
          <p:cNvSpPr/>
          <p:nvPr/>
        </p:nvSpPr>
        <p:spPr>
          <a:xfrm>
            <a:off x="2052750" y="3630600"/>
            <a:ext cx="5062200" cy="7629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6</a:t>
            </a:r>
            <a:r>
              <a:rPr b="1" lang="ru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На обед мама приготовила вкусную брокколи.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8" name="Google Shape;208;p28"/>
          <p:cNvSpPr/>
          <p:nvPr/>
        </p:nvSpPr>
        <p:spPr>
          <a:xfrm>
            <a:off x="2052750" y="4393500"/>
            <a:ext cx="5062200" cy="762900"/>
          </a:xfrm>
          <a:prstGeom prst="rect">
            <a:avLst/>
          </a:prstGeom>
          <a:solidFill>
            <a:schemeClr val="accent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7</a:t>
            </a:r>
            <a:r>
              <a:rPr b="1" lang="ru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На входе нас встретил улыбчивый портье.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9" name="Google Shape;209;p28"/>
          <p:cNvSpPr txBox="1"/>
          <p:nvPr/>
        </p:nvSpPr>
        <p:spPr>
          <a:xfrm>
            <a:off x="7290550" y="44175"/>
            <a:ext cx="17382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Н</a:t>
            </a:r>
            <a:r>
              <a:rPr b="1" lang="ru" sz="2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еверно?</a:t>
            </a:r>
            <a:endParaRPr sz="1800"/>
          </a:p>
        </p:txBody>
      </p:sp>
      <p:sp>
        <p:nvSpPr>
          <p:cNvPr id="210" name="Google Shape;210;p28"/>
          <p:cNvSpPr/>
          <p:nvPr/>
        </p:nvSpPr>
        <p:spPr>
          <a:xfrm>
            <a:off x="7198200" y="3130250"/>
            <a:ext cx="1854000" cy="192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Кто изображён на картинке? Составьте</a:t>
            </a:r>
            <a:endParaRPr b="1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с данным словом предложение, подобрав</a:t>
            </a:r>
            <a:endParaRPr b="1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к нему прилагательное.</a:t>
            </a:r>
            <a:endParaRPr b="1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6450" y="0"/>
            <a:ext cx="4991099" cy="4991099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29"/>
          <p:cNvSpPr/>
          <p:nvPr/>
        </p:nvSpPr>
        <p:spPr>
          <a:xfrm>
            <a:off x="2052750" y="0"/>
            <a:ext cx="5062200" cy="660600"/>
          </a:xfrm>
          <a:prstGeom prst="rect">
            <a:avLst/>
          </a:prstGeom>
          <a:solidFill>
            <a:srgbClr val="EAD1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1. В кафе не оказалось </a:t>
            </a:r>
            <a:r>
              <a:rPr b="1" lang="ru" sz="17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тирамису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и </a:t>
            </a:r>
            <a:r>
              <a:rPr b="1" lang="ru" sz="17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эспрессо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b="1" sz="1700">
              <a:solidFill>
                <a:srgbClr val="1868A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7" name="Google Shape;217;p29"/>
          <p:cNvSpPr/>
          <p:nvPr/>
        </p:nvSpPr>
        <p:spPr>
          <a:xfrm>
            <a:off x="2052750" y="660600"/>
            <a:ext cx="5062200" cy="699900"/>
          </a:xfrm>
          <a:prstGeom prst="rect">
            <a:avLst/>
          </a:prstGeom>
          <a:solidFill>
            <a:srgbClr val="EAD1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2. 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На улице я увидел </a:t>
            </a:r>
            <a:r>
              <a:rPr b="1" lang="ru" sz="17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знакомого</a:t>
            </a:r>
            <a:r>
              <a:rPr b="1" lang="ru" sz="17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 бариста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продающего кофе на вынос.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8" name="Google Shape;218;p29"/>
          <p:cNvSpPr/>
          <p:nvPr/>
        </p:nvSpPr>
        <p:spPr>
          <a:xfrm>
            <a:off x="2052750" y="1360500"/>
            <a:ext cx="5062200" cy="7629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3. 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В магазине я купил </a:t>
            </a:r>
            <a:r>
              <a:rPr b="1" lang="ru" sz="17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спелое авокадо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9" name="Google Shape;219;p29"/>
          <p:cNvSpPr/>
          <p:nvPr/>
        </p:nvSpPr>
        <p:spPr>
          <a:xfrm>
            <a:off x="2052750" y="2114100"/>
            <a:ext cx="5062200" cy="762900"/>
          </a:xfrm>
          <a:prstGeom prst="rect">
            <a:avLst/>
          </a:prstGeom>
          <a:solidFill>
            <a:srgbClr val="EAD1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4</a:t>
            </a:r>
            <a:r>
              <a:rPr b="1" lang="ru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b="1" lang="ru" sz="17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Мы гуляли </a:t>
            </a:r>
            <a:r>
              <a:rPr b="1" lang="ru" sz="17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по красивой авеню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и наслаждались величественными видами города.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0" name="Google Shape;220;p29"/>
          <p:cNvSpPr/>
          <p:nvPr/>
        </p:nvSpPr>
        <p:spPr>
          <a:xfrm>
            <a:off x="2052750" y="2877000"/>
            <a:ext cx="5062200" cy="762900"/>
          </a:xfrm>
          <a:prstGeom prst="rect">
            <a:avLst/>
          </a:prstGeom>
          <a:solidFill>
            <a:srgbClr val="EAD1D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5</a:t>
            </a:r>
            <a:r>
              <a:rPr b="1" lang="ru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b="1" lang="ru" sz="17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Чтобы не замерзнуть, я надел </a:t>
            </a:r>
            <a:r>
              <a:rPr b="1" lang="ru" sz="17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тёплое кашне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b="1" sz="22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1" name="Google Shape;221;p29"/>
          <p:cNvSpPr/>
          <p:nvPr/>
        </p:nvSpPr>
        <p:spPr>
          <a:xfrm>
            <a:off x="2052750" y="3630600"/>
            <a:ext cx="5062200" cy="7629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6</a:t>
            </a:r>
            <a:r>
              <a:rPr b="1" lang="ru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На обед мама приготовила </a:t>
            </a:r>
            <a:r>
              <a:rPr b="1" lang="ru" sz="17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вкусную брокколи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2" name="Google Shape;222;p29"/>
          <p:cNvSpPr/>
          <p:nvPr/>
        </p:nvSpPr>
        <p:spPr>
          <a:xfrm>
            <a:off x="2052750" y="4393500"/>
            <a:ext cx="5062200" cy="762900"/>
          </a:xfrm>
          <a:prstGeom prst="rect">
            <a:avLst/>
          </a:prstGeom>
          <a:solidFill>
            <a:srgbClr val="D9EAD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Roboto"/>
                <a:ea typeface="Roboto"/>
                <a:cs typeface="Roboto"/>
                <a:sym typeface="Roboto"/>
              </a:rPr>
              <a:t>7</a:t>
            </a:r>
            <a:r>
              <a:rPr b="1" lang="ru" sz="17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На входе нас встретил </a:t>
            </a:r>
            <a:r>
              <a:rPr b="1" lang="ru" sz="17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улыбчивый портье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3" name="Google Shape;223;p29"/>
          <p:cNvSpPr txBox="1"/>
          <p:nvPr/>
        </p:nvSpPr>
        <p:spPr>
          <a:xfrm>
            <a:off x="0" y="0"/>
            <a:ext cx="1989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Средний или мужской род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224" name="Google Shape;224;p29"/>
          <p:cNvSpPr txBox="1"/>
          <p:nvPr/>
        </p:nvSpPr>
        <p:spPr>
          <a:xfrm>
            <a:off x="0" y="765850"/>
            <a:ext cx="198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Мужской</a:t>
            </a:r>
            <a:r>
              <a:rPr b="1" lang="ru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род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225" name="Google Shape;225;p29"/>
          <p:cNvSpPr txBox="1"/>
          <p:nvPr/>
        </p:nvSpPr>
        <p:spPr>
          <a:xfrm>
            <a:off x="0" y="1541850"/>
            <a:ext cx="198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Средний род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226" name="Google Shape;226;p29"/>
          <p:cNvSpPr txBox="1"/>
          <p:nvPr/>
        </p:nvSpPr>
        <p:spPr>
          <a:xfrm>
            <a:off x="0" y="2295450"/>
            <a:ext cx="198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Женский</a:t>
            </a:r>
            <a:r>
              <a:rPr b="1" lang="ru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род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227" name="Google Shape;227;p29"/>
          <p:cNvSpPr txBox="1"/>
          <p:nvPr/>
        </p:nvSpPr>
        <p:spPr>
          <a:xfrm>
            <a:off x="0" y="3049050"/>
            <a:ext cx="198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Средний род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228" name="Google Shape;228;p29"/>
          <p:cNvSpPr txBox="1"/>
          <p:nvPr/>
        </p:nvSpPr>
        <p:spPr>
          <a:xfrm>
            <a:off x="0" y="3825050"/>
            <a:ext cx="198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Женский род</a:t>
            </a:r>
            <a:endParaRPr sz="1100">
              <a:solidFill>
                <a:schemeClr val="dk1"/>
              </a:solidFill>
            </a:endParaRPr>
          </a:p>
        </p:txBody>
      </p:sp>
      <p:sp>
        <p:nvSpPr>
          <p:cNvPr id="229" name="Google Shape;229;p29"/>
          <p:cNvSpPr txBox="1"/>
          <p:nvPr/>
        </p:nvSpPr>
        <p:spPr>
          <a:xfrm>
            <a:off x="0" y="4601050"/>
            <a:ext cx="1989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Мужской</a:t>
            </a:r>
            <a:r>
              <a:rPr b="1" lang="ru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род</a:t>
            </a:r>
            <a:endParaRPr sz="1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0"/>
          <p:cNvSpPr txBox="1"/>
          <p:nvPr>
            <p:ph type="title"/>
          </p:nvPr>
        </p:nvSpPr>
        <p:spPr>
          <a:xfrm>
            <a:off x="311700" y="1662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35000"/>
              </a:lnSpc>
              <a:spcBef>
                <a:spcPts val="0"/>
              </a:spcBef>
              <a:spcAft>
                <a:spcPts val="500"/>
              </a:spcAft>
              <a:buSzPts val="990"/>
              <a:buNone/>
            </a:pPr>
            <a:r>
              <a:rPr b="1" lang="ru" sz="158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Р</a:t>
            </a:r>
            <a:r>
              <a:rPr b="1" lang="ru" sz="158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од несклоняемых имён собственных определяется по роду нарицательного существительного, выступающего в роли родового понятия:</a:t>
            </a:r>
            <a:endParaRPr b="1" sz="32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5" name="Google Shape;235;p30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190500" rtl="0" algn="just">
              <a:lnSpc>
                <a:spcPct val="13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i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солнечный Сочи</a:t>
            </a: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(город),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90500" rtl="0" algn="just">
              <a:lnSpc>
                <a:spcPct val="13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i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живописный Ба՛ли</a:t>
            </a: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(остров),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90500" rtl="0" algn="just">
              <a:lnSpc>
                <a:spcPct val="13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i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американская «Фокс Ньюс»</a:t>
            </a: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(газета),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90500" rtl="0" algn="just">
              <a:lnSpc>
                <a:spcPct val="13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i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пресноводное Онтарио</a:t>
            </a: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(озеро).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5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1"/>
          <p:cNvSpPr txBox="1"/>
          <p:nvPr>
            <p:ph type="title"/>
          </p:nvPr>
        </p:nvSpPr>
        <p:spPr>
          <a:xfrm>
            <a:off x="854375" y="809700"/>
            <a:ext cx="3166800" cy="3509700"/>
          </a:xfrm>
          <a:prstGeom prst="rect">
            <a:avLst/>
          </a:prstGeom>
          <a:solidFill>
            <a:schemeClr val="accent6"/>
          </a:solidFill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/>
              <a:t>Биланенко</a:t>
            </a:r>
            <a:endParaRPr sz="3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/>
              <a:t>Волохо</a:t>
            </a:r>
            <a:endParaRPr sz="3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/>
              <a:t>Денеко</a:t>
            </a:r>
            <a:endParaRPr sz="3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/>
              <a:t>Дубченко</a:t>
            </a:r>
            <a:endParaRPr sz="3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/>
              <a:t>Коротченко</a:t>
            </a:r>
            <a:endParaRPr sz="3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/>
              <a:t>Мягких</a:t>
            </a:r>
            <a:endParaRPr sz="3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/>
              <a:t>Туренко</a:t>
            </a:r>
            <a:endParaRPr sz="3600"/>
          </a:p>
        </p:txBody>
      </p:sp>
      <p:sp>
        <p:nvSpPr>
          <p:cNvPr id="241" name="Google Shape;241;p31"/>
          <p:cNvSpPr txBox="1"/>
          <p:nvPr>
            <p:ph idx="1" type="body"/>
          </p:nvPr>
        </p:nvSpPr>
        <p:spPr>
          <a:xfrm>
            <a:off x="5250575" y="809700"/>
            <a:ext cx="3166800" cy="2972700"/>
          </a:xfrm>
          <a:prstGeom prst="rect">
            <a:avLst/>
          </a:prstGeom>
          <a:solidFill>
            <a:schemeClr val="accent6"/>
          </a:solidFill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3600"/>
              <a:t>Сай</a:t>
            </a:r>
            <a:endParaRPr sz="3600"/>
          </a:p>
        </p:txBody>
      </p:sp>
      <p:sp>
        <p:nvSpPr>
          <p:cNvPr id="242" name="Google Shape;242;p31"/>
          <p:cNvSpPr txBox="1"/>
          <p:nvPr/>
        </p:nvSpPr>
        <p:spPr>
          <a:xfrm>
            <a:off x="854375" y="199300"/>
            <a:ext cx="7563000" cy="3861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Фамилии класса</a:t>
            </a:r>
            <a:endParaRPr sz="18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Типы склонений в русском языке</a:t>
            </a:r>
            <a:endParaRPr/>
          </a:p>
        </p:txBody>
      </p:sp>
      <p:graphicFrame>
        <p:nvGraphicFramePr>
          <p:cNvPr id="92" name="Google Shape;92;p14"/>
          <p:cNvGraphicFramePr/>
          <p:nvPr/>
        </p:nvGraphicFramePr>
        <p:xfrm>
          <a:off x="170000" y="11762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{E64A6ADF-A09D-4E40-9160-5C8D709DAB76}</a:tableStyleId>
              </a:tblPr>
              <a:tblGrid>
                <a:gridCol w="1760800"/>
                <a:gridCol w="1760800"/>
                <a:gridCol w="1760800"/>
                <a:gridCol w="1760800"/>
                <a:gridCol w="17608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>
                          <a:solidFill>
                            <a:schemeClr val="accent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 склонение</a:t>
                      </a:r>
                      <a:endParaRPr b="1">
                        <a:solidFill>
                          <a:schemeClr val="accent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>
                          <a:solidFill>
                            <a:schemeClr val="accent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 склонение</a:t>
                      </a:r>
                      <a:endParaRPr b="1">
                        <a:solidFill>
                          <a:schemeClr val="accent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>
                          <a:solidFill>
                            <a:schemeClr val="accent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 склонение</a:t>
                      </a:r>
                      <a:endParaRPr b="1">
                        <a:solidFill>
                          <a:schemeClr val="accent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>
                          <a:solidFill>
                            <a:schemeClr val="accent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Разносклоняе-</a:t>
                      </a:r>
                      <a:endParaRPr b="1">
                        <a:solidFill>
                          <a:schemeClr val="accent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>
                          <a:solidFill>
                            <a:schemeClr val="accent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мые</a:t>
                      </a:r>
                      <a:endParaRPr b="1">
                        <a:solidFill>
                          <a:schemeClr val="accent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>
                        <a:solidFill>
                          <a:schemeClr val="accent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93" name="Google Shape;93;p14"/>
          <p:cNvSpPr/>
          <p:nvPr/>
        </p:nvSpPr>
        <p:spPr>
          <a:xfrm>
            <a:off x="188750" y="2021225"/>
            <a:ext cx="1742100" cy="1939200"/>
          </a:xfrm>
          <a:prstGeom prst="rect">
            <a:avLst/>
          </a:prstGeom>
          <a:solidFill>
            <a:srgbClr val="A4C2F4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" name="Google Shape;94;p14"/>
          <p:cNvSpPr/>
          <p:nvPr/>
        </p:nvSpPr>
        <p:spPr>
          <a:xfrm>
            <a:off x="1930850" y="2021225"/>
            <a:ext cx="1760700" cy="1939200"/>
          </a:xfrm>
          <a:prstGeom prst="rect">
            <a:avLst/>
          </a:prstGeom>
          <a:solidFill>
            <a:srgbClr val="A4C2F4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5" name="Google Shape;95;p14"/>
          <p:cNvSpPr/>
          <p:nvPr/>
        </p:nvSpPr>
        <p:spPr>
          <a:xfrm>
            <a:off x="3691650" y="2021225"/>
            <a:ext cx="1760700" cy="1939200"/>
          </a:xfrm>
          <a:prstGeom prst="rect">
            <a:avLst/>
          </a:prstGeom>
          <a:solidFill>
            <a:srgbClr val="A4C2F4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Google Shape;96;p14"/>
          <p:cNvSpPr/>
          <p:nvPr/>
        </p:nvSpPr>
        <p:spPr>
          <a:xfrm>
            <a:off x="5452450" y="2021225"/>
            <a:ext cx="1798800" cy="1939200"/>
          </a:xfrm>
          <a:prstGeom prst="rect">
            <a:avLst/>
          </a:prstGeom>
          <a:solidFill>
            <a:srgbClr val="A4C2F4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" name="Google Shape;97;p14"/>
          <p:cNvSpPr/>
          <p:nvPr/>
        </p:nvSpPr>
        <p:spPr>
          <a:xfrm>
            <a:off x="7251250" y="2021225"/>
            <a:ext cx="1722900" cy="1939200"/>
          </a:xfrm>
          <a:prstGeom prst="rect">
            <a:avLst/>
          </a:prstGeom>
          <a:solidFill>
            <a:srgbClr val="A4C2F4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8" name="Google Shape;98;p14"/>
          <p:cNvSpPr txBox="1"/>
          <p:nvPr/>
        </p:nvSpPr>
        <p:spPr>
          <a:xfrm>
            <a:off x="204475" y="2054848"/>
            <a:ext cx="1714500" cy="18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женский род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мужской род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окончания </a:t>
            </a:r>
            <a:endParaRPr b="1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rgbClr val="980000"/>
                </a:solidFill>
                <a:latin typeface="Montserrat"/>
                <a:ea typeface="Montserrat"/>
                <a:cs typeface="Montserrat"/>
                <a:sym typeface="Montserrat"/>
              </a:rPr>
              <a:t>-а, -я</a:t>
            </a:r>
            <a:endParaRPr b="1">
              <a:solidFill>
                <a:srgbClr val="98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9" name="Google Shape;99;p14"/>
          <p:cNvSpPr txBox="1"/>
          <p:nvPr/>
        </p:nvSpPr>
        <p:spPr>
          <a:xfrm>
            <a:off x="1954000" y="2054848"/>
            <a:ext cx="1714500" cy="18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мужской род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средний род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окончания </a:t>
            </a:r>
            <a:r>
              <a:rPr b="1" lang="ru">
                <a:solidFill>
                  <a:srgbClr val="980000"/>
                </a:solidFill>
                <a:latin typeface="Montserrat"/>
                <a:ea typeface="Montserrat"/>
                <a:cs typeface="Montserrat"/>
                <a:sym typeface="Montserrat"/>
              </a:rPr>
              <a:t>нулевое</a:t>
            </a:r>
            <a:endParaRPr b="1">
              <a:solidFill>
                <a:srgbClr val="98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rgbClr val="980000"/>
                </a:solidFill>
                <a:latin typeface="Montserrat"/>
                <a:ea typeface="Montserrat"/>
                <a:cs typeface="Montserrat"/>
                <a:sym typeface="Montserrat"/>
              </a:rPr>
              <a:t>-о, -е</a:t>
            </a:r>
            <a:endParaRPr b="1">
              <a:solidFill>
                <a:srgbClr val="98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0" name="Google Shape;100;p14"/>
          <p:cNvSpPr txBox="1"/>
          <p:nvPr/>
        </p:nvSpPr>
        <p:spPr>
          <a:xfrm>
            <a:off x="3714750" y="2054848"/>
            <a:ext cx="1714500" cy="15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женский род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окончание </a:t>
            </a:r>
            <a:r>
              <a:rPr b="1" lang="ru">
                <a:solidFill>
                  <a:srgbClr val="980000"/>
                </a:solidFill>
                <a:latin typeface="Montserrat"/>
                <a:ea typeface="Montserrat"/>
                <a:cs typeface="Montserrat"/>
                <a:sym typeface="Montserrat"/>
              </a:rPr>
              <a:t>нулевое</a:t>
            </a:r>
            <a:endParaRPr b="1">
              <a:solidFill>
                <a:srgbClr val="98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" name="Google Shape;101;p14"/>
          <p:cNvSpPr txBox="1"/>
          <p:nvPr/>
        </p:nvSpPr>
        <p:spPr>
          <a:xfrm>
            <a:off x="5494600" y="2054848"/>
            <a:ext cx="1714500" cy="18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мужской род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путь</a:t>
            </a:r>
            <a:endParaRPr b="1"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средний род</a:t>
            </a:r>
            <a:r>
              <a:rPr lang="ru"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lang="ru">
                <a:solidFill>
                  <a:srgbClr val="980000"/>
                </a:solidFill>
                <a:latin typeface="Montserrat"/>
                <a:ea typeface="Montserrat"/>
                <a:cs typeface="Montserrat"/>
                <a:sym typeface="Montserrat"/>
              </a:rPr>
              <a:t>на -мя</a:t>
            </a:r>
            <a:endParaRPr b="1">
              <a:solidFill>
                <a:srgbClr val="98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бремя, время, стремя, семя, вымя, имя, знамя, темя, пламя, племя</a:t>
            </a:r>
            <a:endParaRPr sz="10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latin typeface="Montserrat"/>
                <a:ea typeface="Montserrat"/>
                <a:cs typeface="Montserrat"/>
                <a:sym typeface="Montserrat"/>
              </a:rPr>
              <a:t>средний род 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дитя</a:t>
            </a:r>
            <a:endParaRPr b="1"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2" name="Google Shape;102;p14"/>
          <p:cNvSpPr txBox="1"/>
          <p:nvPr/>
        </p:nvSpPr>
        <p:spPr>
          <a:xfrm>
            <a:off x="7274450" y="2038036"/>
            <a:ext cx="1643700" cy="179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98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2"/>
          <p:cNvSpPr txBox="1"/>
          <p:nvPr>
            <p:ph type="title"/>
          </p:nvPr>
        </p:nvSpPr>
        <p:spPr>
          <a:xfrm>
            <a:off x="311700" y="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Правила склонения фамилий</a:t>
            </a:r>
            <a:endParaRPr/>
          </a:p>
        </p:txBody>
      </p:sp>
      <p:graphicFrame>
        <p:nvGraphicFramePr>
          <p:cNvPr id="248" name="Google Shape;248;p32"/>
          <p:cNvGraphicFramePr/>
          <p:nvPr/>
        </p:nvGraphicFramePr>
        <p:xfrm>
          <a:off x="181975" y="607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{E64A6ADF-A09D-4E40-9160-5C8D709DAB76}</a:tableStyleId>
              </a:tblPr>
              <a:tblGrid>
                <a:gridCol w="615425"/>
                <a:gridCol w="2293775"/>
                <a:gridCol w="2184625"/>
                <a:gridCol w="1985125"/>
                <a:gridCol w="1769750"/>
              </a:tblGrid>
              <a:tr h="375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Мужская фамилия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Женская фамилия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Мужская фамилия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Женская фамилия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</a:tr>
              <a:tr h="375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И.п.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Денеко Савелий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Денеко София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Сай Максим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Сай Дарья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</a:tr>
              <a:tr h="375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Р.п.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Денеко</a:t>
                      </a: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Савелия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Денеко</a:t>
                      </a: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Софии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Сая Максима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Сай Дарьи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</a:tr>
              <a:tr h="375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Д.п.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Денеко Савелию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Денеко</a:t>
                      </a: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Софии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Саю Максиму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Сай Дарье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</a:tr>
              <a:tr h="375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В.п.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Денеко Савелия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Денеко</a:t>
                      </a: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Софию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Сая Максима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Сай Дарью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</a:tr>
              <a:tr h="375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Т.п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Денеко Савелием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Денеко</a:t>
                      </a: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Софией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Саем Максимом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Сай Дарьей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</a:tr>
              <a:tr h="3758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П.п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Денеко Савелии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Денеко</a:t>
                      </a: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Софии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Сае Максиме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ru" sz="1600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Сай Дарье</a:t>
                      </a:r>
                      <a:endParaRPr b="1" sz="1600"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91425" marB="91425" marR="91425" marL="91425">
                    <a:solidFill>
                      <a:srgbClr val="CFE2F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3"/>
          <p:cNvSpPr txBox="1"/>
          <p:nvPr>
            <p:ph type="title"/>
          </p:nvPr>
        </p:nvSpPr>
        <p:spPr>
          <a:xfrm>
            <a:off x="145025" y="0"/>
            <a:ext cx="86874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891"/>
              <a:buNone/>
            </a:pPr>
            <a:r>
              <a:rPr b="1" lang="ru" sz="1850">
                <a:latin typeface="Montserrat"/>
                <a:ea typeface="Montserrat"/>
                <a:cs typeface="Montserrat"/>
                <a:sym typeface="Montserrat"/>
              </a:rPr>
              <a:t>Прочитайте текст. Сформулируйте основную мысль текста. </a:t>
            </a:r>
            <a:endParaRPr b="1" sz="185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4" name="Google Shape;254;p33"/>
          <p:cNvSpPr txBox="1"/>
          <p:nvPr>
            <p:ph idx="1" type="body"/>
          </p:nvPr>
        </p:nvSpPr>
        <p:spPr>
          <a:xfrm>
            <a:off x="99975" y="607800"/>
            <a:ext cx="8863800" cy="426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32500"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5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Всё это было таинственно и ни на что не похоже. Волшебный дом, Таня Соловьёва, пианино, Петька, который здесь жил непонятно почему… Таня взрослого человека называет «Сашка». И главное – этот удивительный Михаил Соломонович, профессор непонятно чего, который совсем-совсем почти дедушка Иннокентий Михалыч! И даже говорит так же! И почему Таня сразу не сказала…</a:t>
            </a:r>
            <a:endParaRPr sz="45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5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Тут и раздался этот звук. Первый звук…</a:t>
            </a:r>
            <a:endParaRPr sz="45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5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Кешка вздрогнул. Он пока ещё не понял, что это – но почему-то отчётливо вспомнил, с каким звоном лопнуло стекло тогда, в музыкальной школе.</a:t>
            </a:r>
            <a:endParaRPr sz="45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5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Второй звук, третий, и, наконец, четвёртый.</a:t>
            </a:r>
            <a:endParaRPr sz="45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5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Кешка замер и закрыл глаза.</a:t>
            </a:r>
            <a:endParaRPr sz="45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5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Ему показалось, что вся его жизнь – с того самого разбитого окна до сегодняшнего дня, со всей его дурацкой войной против музыки и глупой обидой на Тигра – вся его, Кешкина, жизнь с таким же звоном посыпалась, разлетелась на тысячи осколков… Вся его защита от музыки, которую он так старательно возводил кирпичик к кирпичику – вся она рухнула от одного прикосновения к струне…</a:t>
            </a:r>
            <a:endParaRPr sz="45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45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А ведь это была ещё не музыка. Это просто настраивали скрипку.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34"/>
          <p:cNvSpPr txBox="1"/>
          <p:nvPr>
            <p:ph idx="1" type="body"/>
          </p:nvPr>
        </p:nvSpPr>
        <p:spPr>
          <a:xfrm>
            <a:off x="311700" y="1229875"/>
            <a:ext cx="8520600" cy="210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Основная мысль: Звуки скрипки поразили Кешку, и вся его защита от музыки рухнула от одного прикосновения к струне… </a:t>
            </a:r>
            <a:endParaRPr sz="3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30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5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Montserrat"/>
                <a:ea typeface="Montserrat"/>
                <a:cs typeface="Montserrat"/>
                <a:sym typeface="Montserrat"/>
              </a:rPr>
              <a:t>Найдите несклоняемое существительное, выполните его морфологический анализ.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6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6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Род сложносокращённых слов (аббревиатур) обычно определяется по роду главного слова в полном наименовании:</a:t>
            </a:r>
            <a:endParaRPr b="1" sz="3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1" name="Google Shape;271;p36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190500" rtl="0" algn="just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15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РФ получила предложение </a:t>
            </a:r>
            <a:r>
              <a:rPr b="1" lang="ru" sz="15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(Российская Федерация);</a:t>
            </a:r>
            <a:endParaRPr b="1" sz="15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90500" rtl="0" algn="just">
              <a:lnSpc>
                <a:spcPct val="13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i="1" lang="ru" sz="15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РИА сообщило</a:t>
            </a:r>
            <a:r>
              <a:rPr b="1" lang="ru" sz="15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(Российское информационное агентство).</a:t>
            </a:r>
            <a:endParaRPr b="1" sz="15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90500" rtl="0" algn="just">
              <a:lnSpc>
                <a:spcPct val="13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b="1" i="1" lang="ru" sz="15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ТГУ</a:t>
            </a:r>
            <a:r>
              <a:rPr b="1" i="1" lang="ru" sz="15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принял решение</a:t>
            </a:r>
            <a:r>
              <a:rPr b="1" lang="ru" sz="15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(</a:t>
            </a:r>
            <a:r>
              <a:rPr b="1" lang="ru" sz="1350">
                <a:solidFill>
                  <a:schemeClr val="accent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Тюменский государственный университет</a:t>
            </a:r>
            <a:r>
              <a:rPr b="1" lang="ru" sz="15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);</a:t>
            </a:r>
            <a:endParaRPr b="1" sz="15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90500" rtl="0" algn="just">
              <a:lnSpc>
                <a:spcPct val="13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190500" rtl="0" algn="just">
              <a:lnSpc>
                <a:spcPct val="13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ru" sz="15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Если слово сокращено до первых звуков и склоняется, то его род определяется не по главному слову, а на общих основаниях – по конечному звуку основы и окончанию:</a:t>
            </a:r>
            <a:endParaRPr sz="15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500"/>
              </a:spcBef>
              <a:spcAft>
                <a:spcPts val="1200"/>
              </a:spcAft>
              <a:buNone/>
            </a:pPr>
            <a:r>
              <a:rPr b="1" i="1" lang="ru" sz="15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поступить в технический вуз</a:t>
            </a:r>
            <a:r>
              <a:rPr b="1" lang="ru" sz="15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(ср.: высшее учебное заведение).</a:t>
            </a:r>
            <a:endParaRPr b="1" sz="21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7"/>
          <p:cNvSpPr txBox="1"/>
          <p:nvPr>
            <p:ph type="title"/>
          </p:nvPr>
        </p:nvSpPr>
        <p:spPr>
          <a:xfrm>
            <a:off x="311700" y="40350"/>
            <a:ext cx="8520600" cy="43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ct val="41250"/>
              <a:buNone/>
            </a:pPr>
            <a:r>
              <a:rPr lang="ru" sz="2400"/>
              <a:t>Самостоятельная работа</a:t>
            </a:r>
            <a:endParaRPr sz="2400"/>
          </a:p>
        </p:txBody>
      </p:sp>
      <p:sp>
        <p:nvSpPr>
          <p:cNvPr id="277" name="Google Shape;277;p37"/>
          <p:cNvSpPr txBox="1"/>
          <p:nvPr>
            <p:ph idx="1" type="body"/>
          </p:nvPr>
        </p:nvSpPr>
        <p:spPr>
          <a:xfrm>
            <a:off x="102250" y="416825"/>
            <a:ext cx="8965800" cy="472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9087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25"/>
              <a:buFont typeface="Montserrat"/>
              <a:buAutoNum type="arabicPeriod"/>
            </a:pPr>
            <a:r>
              <a:rPr lang="ru" sz="14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Найдите и исправьте ошибку (ошибки) в образовании формы слова. Запишите правильный вариант формы слова (слов).</a:t>
            </a:r>
            <a:endParaRPr sz="1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87" lvl="0" marL="719999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25"/>
              <a:buFont typeface="Montserrat"/>
              <a:buChar char="●"/>
            </a:pPr>
            <a:r>
              <a:rPr lang="ru" sz="14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растаявшее эскимо</a:t>
            </a:r>
            <a:endParaRPr sz="1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87" lvl="0" marL="719999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25"/>
              <a:buFont typeface="Montserrat"/>
              <a:buChar char="●"/>
            </a:pPr>
            <a:r>
              <a:rPr lang="ru" sz="14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вкусное кольраби</a:t>
            </a:r>
            <a:endParaRPr sz="1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87" lvl="0" marL="719999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25"/>
              <a:buFont typeface="Montserrat"/>
              <a:buChar char="●"/>
            </a:pPr>
            <a:r>
              <a:rPr lang="ru" sz="14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глубокая Миссисипи</a:t>
            </a:r>
            <a:endParaRPr sz="1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87" lvl="0" marL="719999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25"/>
              <a:buFont typeface="Montserrat"/>
              <a:buChar char="●"/>
            </a:pPr>
            <a:r>
              <a:rPr lang="ru" sz="14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пёстрый какаду</a:t>
            </a:r>
            <a:endParaRPr sz="1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688"/>
              <a:buNone/>
            </a:pPr>
            <a:r>
              <a:rPr lang="ru" sz="14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Ответ ______________________</a:t>
            </a:r>
            <a:endParaRPr sz="1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087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25"/>
              <a:buFont typeface="Montserrat"/>
              <a:buAutoNum type="arabicPeriod"/>
            </a:pPr>
            <a:r>
              <a:rPr lang="ru" sz="14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Найдите и исправьте ошибку (ошибки) в образовании формы слова. Запишите правильный вариант формы слова (слов).</a:t>
            </a:r>
            <a:endParaRPr sz="1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89512" lvl="0" marL="6300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25"/>
              <a:buFont typeface="Montserrat"/>
              <a:buChar char="●"/>
            </a:pPr>
            <a:r>
              <a:rPr lang="ru" sz="14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забавная кенгуру</a:t>
            </a:r>
            <a:endParaRPr sz="1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89512" lvl="0" marL="6300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25"/>
              <a:buFont typeface="Montserrat"/>
              <a:buChar char="●"/>
            </a:pPr>
            <a:r>
              <a:rPr lang="ru" sz="14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модное пальто</a:t>
            </a:r>
            <a:endParaRPr sz="1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89512" lvl="0" marL="6300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25"/>
              <a:buFont typeface="Montserrat"/>
              <a:buChar char="●"/>
            </a:pPr>
            <a:r>
              <a:rPr lang="ru" sz="14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красивое Сочи</a:t>
            </a:r>
            <a:endParaRPr sz="1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89512" lvl="0" marL="6300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25"/>
              <a:buFont typeface="Montserrat"/>
              <a:buChar char="●"/>
            </a:pPr>
            <a:r>
              <a:rPr lang="ru" sz="14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 книге у Александра Дюма</a:t>
            </a:r>
            <a:endParaRPr sz="1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688"/>
              <a:buNone/>
            </a:pPr>
            <a:r>
              <a:rPr lang="ru" sz="14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Ответ ________________________</a:t>
            </a:r>
            <a:endParaRPr sz="1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9087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25"/>
              <a:buFont typeface="Montserrat"/>
              <a:buAutoNum type="arabicPeriod"/>
            </a:pPr>
            <a:r>
              <a:rPr lang="ru" sz="1425">
                <a:solidFill>
                  <a:srgbClr val="000000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Раскройте скобки и запишите слово «новый» в соответствующей форме, соблюдая нормы современного русского литературного языка.</a:t>
            </a:r>
            <a:endParaRPr sz="1425">
              <a:solidFill>
                <a:srgbClr val="000000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688"/>
              <a:buNone/>
            </a:pPr>
            <a:r>
              <a:t/>
            </a:r>
            <a:endParaRPr sz="1425">
              <a:solidFill>
                <a:srgbClr val="000000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688"/>
              <a:buNone/>
            </a:pPr>
            <a:r>
              <a:rPr b="1" i="1" lang="ru" sz="1425">
                <a:solidFill>
                  <a:srgbClr val="000000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Родители купили Лёне (новый) кимоно.</a:t>
            </a:r>
            <a:endParaRPr b="1" i="1" sz="1425">
              <a:solidFill>
                <a:srgbClr val="000000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688"/>
              <a:buNone/>
            </a:pPr>
            <a:r>
              <a:t/>
            </a:r>
            <a:endParaRPr sz="1425">
              <a:solidFill>
                <a:srgbClr val="000000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688"/>
              <a:buNone/>
            </a:pPr>
            <a:r>
              <a:rPr lang="ru" sz="1425">
                <a:solidFill>
                  <a:srgbClr val="000000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Ответ ____________________________</a:t>
            </a:r>
            <a:endParaRPr sz="1425">
              <a:solidFill>
                <a:srgbClr val="000000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688"/>
              <a:buNone/>
            </a:pPr>
            <a:r>
              <a:t/>
            </a:r>
            <a:endParaRPr sz="1425">
              <a:solidFill>
                <a:srgbClr val="000000"/>
              </a:solidFill>
            </a:endParaRPr>
          </a:p>
          <a:p>
            <a:pPr indent="0" lvl="0" marL="45720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688"/>
              <a:buNone/>
            </a:pPr>
            <a:r>
              <a:t/>
            </a:r>
            <a:endParaRPr sz="1125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8"/>
          <p:cNvSpPr txBox="1"/>
          <p:nvPr>
            <p:ph type="title"/>
          </p:nvPr>
        </p:nvSpPr>
        <p:spPr>
          <a:xfrm>
            <a:off x="266675" y="857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Взаимопроверка</a:t>
            </a:r>
            <a:endParaRPr/>
          </a:p>
        </p:txBody>
      </p:sp>
      <p:sp>
        <p:nvSpPr>
          <p:cNvPr id="283" name="Google Shape;283;p38"/>
          <p:cNvSpPr txBox="1"/>
          <p:nvPr>
            <p:ph idx="1" type="body"/>
          </p:nvPr>
        </p:nvSpPr>
        <p:spPr>
          <a:xfrm>
            <a:off x="311700" y="912300"/>
            <a:ext cx="8520600" cy="36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82587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25"/>
              <a:buFont typeface="Montserrat"/>
              <a:buAutoNum type="arabicPeriod"/>
            </a:pPr>
            <a:r>
              <a:rPr lang="ru" sz="24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вкусная кольраби</a:t>
            </a:r>
            <a:endParaRPr sz="2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82587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25"/>
              <a:buFont typeface="Montserrat"/>
              <a:buAutoNum type="arabicPeriod"/>
            </a:pPr>
            <a:r>
              <a:rPr lang="ru" sz="24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забавный кенгуру</a:t>
            </a:r>
            <a:endParaRPr sz="2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красивый Сочи</a:t>
            </a:r>
            <a:endParaRPr sz="2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2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82587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25"/>
              <a:buFont typeface="Montserrat"/>
              <a:buAutoNum type="arabicPeriod"/>
            </a:pPr>
            <a:r>
              <a:rPr lang="ru" sz="242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новое (кимоно)</a:t>
            </a:r>
            <a:endParaRPr b="1" i="1" sz="2425">
              <a:solidFill>
                <a:srgbClr val="000000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88"/>
              <a:buFont typeface="Arial"/>
              <a:buNone/>
            </a:pPr>
            <a:r>
              <a:t/>
            </a:r>
            <a:endParaRPr sz="1425">
              <a:solidFill>
                <a:srgbClr val="000000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84" name="Google Shape;284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53475" y="3892250"/>
            <a:ext cx="990525" cy="990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3200">
                <a:latin typeface="Montserrat"/>
                <a:ea typeface="Montserrat"/>
                <a:cs typeface="Montserrat"/>
                <a:sym typeface="Montserrat"/>
              </a:rPr>
              <a:t>Дерево моего успеха</a:t>
            </a:r>
            <a:endParaRPr sz="32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90" name="Google Shape;290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9200" y="90400"/>
            <a:ext cx="3598035" cy="505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0"/>
          <p:cNvSpPr txBox="1"/>
          <p:nvPr/>
        </p:nvSpPr>
        <p:spPr>
          <a:xfrm>
            <a:off x="388225" y="0"/>
            <a:ext cx="7953900" cy="31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В нашем городе есть метро, где находится депо.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Там работает бюро и стоит большое кашпо.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Зебу гуляет по парку, шимпанзе сидит на ветке.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Киви прячется в траве, фрау гуляет по росе.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Денди идет на рандеву, сирокко дует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 поутру. 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Торнадо пугает всех, айкидо дарит успех</a:t>
            </a: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Вместе мы смеемся и играем, ведь жизнь без смеха не представляем!</a:t>
            </a:r>
            <a:endParaRPr b="1" sz="17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96" name="Google Shape;296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68975" y="3866300"/>
            <a:ext cx="4823700" cy="1033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1"/>
          <p:cNvSpPr txBox="1"/>
          <p:nvPr>
            <p:ph type="title"/>
          </p:nvPr>
        </p:nvSpPr>
        <p:spPr>
          <a:xfrm>
            <a:off x="4929275" y="1793475"/>
            <a:ext cx="4045200" cy="156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</a:rPr>
              <a:t>Домашнее задание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302" name="Google Shape;302;p41"/>
          <p:cNvSpPr txBox="1"/>
          <p:nvPr>
            <p:ph idx="1" type="subTitle"/>
          </p:nvPr>
        </p:nvSpPr>
        <p:spPr>
          <a:xfrm>
            <a:off x="217075" y="173025"/>
            <a:ext cx="4233900" cy="480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8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Для всех: п. 91,92, упр. 564</a:t>
            </a:r>
            <a:endParaRPr b="1" sz="18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ru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На дополнительную оценку (по</a:t>
            </a:r>
            <a:r>
              <a:rPr b="1" lang="ru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выбору):</a:t>
            </a:r>
            <a:endParaRPr b="1"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182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Montserrat"/>
              <a:buAutoNum type="arabicPeriod"/>
            </a:pPr>
            <a:r>
              <a:rPr b="1" lang="ru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Раскраска на типы склонения</a:t>
            </a:r>
            <a:endParaRPr b="1"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182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AutoNum type="arabicPeriod"/>
            </a:pPr>
            <a:r>
              <a:rPr b="1" lang="ru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 помощью </a:t>
            </a:r>
            <a:r>
              <a:rPr b="1" lang="ru" sz="1800" u="sng">
                <a:solidFill>
                  <a:schemeClr val="hlink"/>
                </a:solidFill>
                <a:latin typeface="Montserrat"/>
                <a:ea typeface="Montserrat"/>
                <a:cs typeface="Montserrat"/>
                <a:sym typeface="Montserrat"/>
                <a:hlinkClick r:id="rId3"/>
              </a:rPr>
              <a:t>YANDEXGPT2</a:t>
            </a:r>
            <a:r>
              <a:rPr b="1" lang="ru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составить сказку или стихотворение с заданными несклоняемыми существительными.</a:t>
            </a:r>
            <a:endParaRPr b="1"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17182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AutoNum type="arabicPeriod"/>
            </a:pPr>
            <a:r>
              <a:rPr b="1" lang="ru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Составить задание для своего одноклассника на исправление грамматических ошибок, связанных с определением рода несклоняемых имён существительных.</a:t>
            </a:r>
            <a:endParaRPr b="1"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</a:endParaRPr>
          </a:p>
        </p:txBody>
      </p:sp>
      <p:pic>
        <p:nvPicPr>
          <p:cNvPr id="303" name="Google Shape;303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82113" y="173025"/>
            <a:ext cx="1939531" cy="1488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5"/>
          <p:cNvSpPr txBox="1"/>
          <p:nvPr>
            <p:ph type="title"/>
          </p:nvPr>
        </p:nvSpPr>
        <p:spPr>
          <a:xfrm>
            <a:off x="311700" y="11115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just">
              <a:lnSpc>
                <a:spcPct val="11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9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Прочитайте стихотворение из радиоспектакля «Радионяня». Что в нём необычного?</a:t>
            </a:r>
            <a:endParaRPr b="1" sz="19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11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9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8" name="Google Shape;108;p15"/>
          <p:cNvSpPr txBox="1"/>
          <p:nvPr>
            <p:ph idx="1" type="body"/>
          </p:nvPr>
        </p:nvSpPr>
        <p:spPr>
          <a:xfrm>
            <a:off x="311700" y="786475"/>
            <a:ext cx="8520600" cy="414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Как-то рано по утру с другом сели мы в метру,</a:t>
            </a:r>
            <a:endParaRPr sz="17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И поехали в метре фильм смотреть о кенгуре,</a:t>
            </a:r>
            <a:endParaRPr sz="17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Вот сидим мы с ним в кине без пальта и без кашне…</a:t>
            </a:r>
            <a:endParaRPr sz="17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А вернее – я и ты без кашна и без пальты.</a:t>
            </a:r>
            <a:endParaRPr sz="17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Кенгура в кафу зашёл. Занял там свободный стол.</a:t>
            </a:r>
            <a:endParaRPr sz="17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И сидит за доминой с шимпанзой и какадой.</a:t>
            </a:r>
            <a:endParaRPr sz="17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Вдруг огромный обезьян стал играть на фортепьян.</a:t>
            </a:r>
            <a:endParaRPr sz="17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Тут и взрослый сняв пенсню, хохотал на всю киню.</a:t>
            </a:r>
            <a:endParaRPr sz="17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Интересное кино! Жаль, что кончилось оно!</a:t>
            </a:r>
            <a:endParaRPr sz="17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 гардероб пора бежать – будут польта выдавать!</a:t>
            </a:r>
            <a:endParaRPr sz="170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9" name="Google Shape;10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70250" y="3441988"/>
            <a:ext cx="1162050" cy="1419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2"/>
          <p:cNvSpPr txBox="1"/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Дополнительный материал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oogle Shape;313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36875" y="716338"/>
            <a:ext cx="3470250" cy="3470250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43"/>
          <p:cNvSpPr txBox="1"/>
          <p:nvPr/>
        </p:nvSpPr>
        <p:spPr>
          <a:xfrm>
            <a:off x="275275" y="4207600"/>
            <a:ext cx="8777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800">
                <a:solidFill>
                  <a:srgbClr val="1A1A1A"/>
                </a:solidFill>
                <a:highlight>
                  <a:srgbClr val="FFFFFF"/>
                </a:highlight>
              </a:rPr>
              <a:t>Изольда Успенская</a:t>
            </a:r>
            <a:endParaRPr b="1" sz="1800">
              <a:solidFill>
                <a:srgbClr val="1A1A1A"/>
              </a:solidFill>
              <a:highlight>
                <a:srgbClr val="FFFFFF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800">
                <a:solidFill>
                  <a:srgbClr val="1A1A1A"/>
                </a:solidFill>
                <a:highlight>
                  <a:srgbClr val="FFFFFF"/>
                </a:highlight>
              </a:rPr>
              <a:t>Современный словарь несклоняемых слов русского языка</a:t>
            </a:r>
            <a:endParaRPr b="1" sz="1800" u="sng">
              <a:solidFill>
                <a:srgbClr val="1868A0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44"/>
          <p:cNvSpPr txBox="1"/>
          <p:nvPr/>
        </p:nvSpPr>
        <p:spPr>
          <a:xfrm>
            <a:off x="86500" y="542675"/>
            <a:ext cx="8918400" cy="38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"/>
              <a:buChar char="●"/>
            </a:pPr>
            <a:r>
              <a:rPr lang="ru" sz="1600">
                <a:latin typeface="Montserrat"/>
                <a:ea typeface="Montserrat"/>
                <a:cs typeface="Montserrat"/>
                <a:sym typeface="Montserrat"/>
              </a:rPr>
              <a:t>Тускло светили неуклюжие </a:t>
            </a:r>
            <a:r>
              <a:rPr b="1" i="1" lang="ru" sz="1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бра</a:t>
            </a:r>
            <a:r>
              <a:rPr lang="ru" sz="1600">
                <a:latin typeface="Montserrat"/>
                <a:ea typeface="Montserrat"/>
                <a:cs typeface="Montserrat"/>
                <a:sym typeface="Montserrat"/>
              </a:rPr>
              <a:t>, косо подвешенные на низких изгибах арок. [Анатолий Рыбаков. Дети Арбата (1966-1983)]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"/>
              <a:buChar char="●"/>
            </a:pPr>
            <a:r>
              <a:rPr lang="ru" sz="1600">
                <a:latin typeface="Montserrat"/>
                <a:ea typeface="Montserrat"/>
                <a:cs typeface="Montserrat"/>
                <a:sym typeface="Montserrat"/>
              </a:rPr>
              <a:t>В зале по стенам горели в простенках между окнами трехлапые </a:t>
            </a:r>
            <a:r>
              <a:rPr b="1" i="1" lang="ru" sz="1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бра</a:t>
            </a:r>
            <a:r>
              <a:rPr lang="ru" sz="1600">
                <a:latin typeface="Montserrat"/>
                <a:ea typeface="Montserrat"/>
                <a:cs typeface="Montserrat"/>
                <a:sym typeface="Montserrat"/>
              </a:rPr>
              <a:t>, а с потолка спускалась люстра с хрустальными дрожащими подвесками. [А. И. Куприн. Поединок (1905)]</a:t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Montserrat"/>
              <a:ea typeface="Montserrat"/>
              <a:cs typeface="Montserrat"/>
              <a:sym typeface="Montserra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100"/>
              </a:spcBef>
              <a:spcAft>
                <a:spcPts val="0"/>
              </a:spcAft>
              <a:buClr>
                <a:schemeClr val="accent4"/>
              </a:buClr>
              <a:buSzPts val="1600"/>
              <a:buFont typeface="Montserrat"/>
              <a:buChar char="●"/>
            </a:pPr>
            <a:r>
              <a:rPr lang="ru" sz="1600">
                <a:latin typeface="Montserrat"/>
                <a:ea typeface="Montserrat"/>
                <a:cs typeface="Montserrat"/>
                <a:sym typeface="Montserrat"/>
              </a:rPr>
              <a:t>В полутемном вестибюле старик мажордом едва успел зажечь две свечи в стенных </a:t>
            </a:r>
            <a:r>
              <a:rPr b="1" i="1" lang="ru" sz="1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бра</a:t>
            </a:r>
            <a:r>
              <a:rPr lang="ru" sz="1600">
                <a:latin typeface="Montserrat"/>
                <a:ea typeface="Montserrat"/>
                <a:cs typeface="Montserrat"/>
                <a:sym typeface="Montserrat"/>
              </a:rPr>
              <a:t>, в дополнение к тусклому огарку, который чадил над гардеробной стойкой. [Роберт Штильмарк. Наследник из Калькутты (1950-1951)]</a:t>
            </a:r>
            <a:endParaRPr sz="16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44"/>
          <p:cNvSpPr txBox="1"/>
          <p:nvPr>
            <p:ph type="title"/>
          </p:nvPr>
        </p:nvSpPr>
        <p:spPr>
          <a:xfrm>
            <a:off x="162275" y="79675"/>
            <a:ext cx="8520600" cy="51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500"/>
              <a:t>Примеры употребления слова </a:t>
            </a:r>
            <a:r>
              <a:rPr i="1" lang="ru" sz="2500"/>
              <a:t>бра</a:t>
            </a:r>
            <a:endParaRPr i="1" sz="25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Google Shape;325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3075"/>
            <a:ext cx="8839201" cy="33409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627366"/>
            <a:ext cx="8520601" cy="4516135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46"/>
          <p:cNvSpPr txBox="1"/>
          <p:nvPr>
            <p:ph type="title"/>
          </p:nvPr>
        </p:nvSpPr>
        <p:spPr>
          <a:xfrm>
            <a:off x="351000" y="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График употребления слова </a:t>
            </a:r>
            <a:r>
              <a:rPr i="1" lang="ru"/>
              <a:t>кофий</a:t>
            </a:r>
            <a:endParaRPr i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6"/>
          <p:cNvSpPr txBox="1"/>
          <p:nvPr>
            <p:ph type="title"/>
          </p:nvPr>
        </p:nvSpPr>
        <p:spPr>
          <a:xfrm>
            <a:off x="390350" y="95425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Словарь</a:t>
            </a:r>
            <a:endParaRPr/>
          </a:p>
        </p:txBody>
      </p:sp>
      <p:sp>
        <p:nvSpPr>
          <p:cNvPr id="115" name="Google Shape;115;p16"/>
          <p:cNvSpPr txBox="1"/>
          <p:nvPr>
            <p:ph idx="1" type="body"/>
          </p:nvPr>
        </p:nvSpPr>
        <p:spPr>
          <a:xfrm>
            <a:off x="351000" y="671475"/>
            <a:ext cx="42603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lnSpc>
                <a:spcPct val="13695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000000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кашне́ </a:t>
            </a:r>
            <a:r>
              <a:rPr lang="ru" sz="2400">
                <a:solidFill>
                  <a:srgbClr val="000000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[нэ́] </a:t>
            </a:r>
            <a:r>
              <a:rPr b="1" lang="ru" sz="2400">
                <a:solidFill>
                  <a:srgbClr val="000000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— </a:t>
            </a:r>
            <a:r>
              <a:rPr lang="ru" sz="2400">
                <a:solidFill>
                  <a:srgbClr val="000000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предмет одежды, надеваемый на шею, представляющий собой длинную узкую полосу ткани</a:t>
            </a:r>
            <a:endParaRPr b="1" sz="2400">
              <a:solidFill>
                <a:srgbClr val="000000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16"/>
          <p:cNvSpPr txBox="1"/>
          <p:nvPr/>
        </p:nvSpPr>
        <p:spPr>
          <a:xfrm>
            <a:off x="4881775" y="671475"/>
            <a:ext cx="4138200" cy="20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b="1" lang="ru" sz="2200"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пенсне́</a:t>
            </a:r>
            <a:r>
              <a:rPr lang="ru" sz="2200"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" sz="2200"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[п’]енсне; пенс[нэ] — очки без заушных дужек, держащиеся при помощи зажимающей переносицу пружины.</a:t>
            </a:r>
            <a:endParaRPr sz="22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7" name="Google Shape;11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1000" y="2902075"/>
            <a:ext cx="2149175" cy="1459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45775" y="2902075"/>
            <a:ext cx="1773774" cy="1497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82575" y="2902075"/>
            <a:ext cx="1711500" cy="154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/>
          <p:nvPr>
            <p:ph type="title"/>
          </p:nvPr>
        </p:nvSpPr>
        <p:spPr>
          <a:xfrm>
            <a:off x="311700" y="56075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Исправленный вариант</a:t>
            </a:r>
            <a:endParaRPr/>
          </a:p>
        </p:txBody>
      </p:sp>
      <p:sp>
        <p:nvSpPr>
          <p:cNvPr id="125" name="Google Shape;125;p17"/>
          <p:cNvSpPr txBox="1"/>
          <p:nvPr>
            <p:ph idx="1" type="body"/>
          </p:nvPr>
        </p:nvSpPr>
        <p:spPr>
          <a:xfrm>
            <a:off x="311700" y="581975"/>
            <a:ext cx="8520600" cy="420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ru" sz="184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Как-то рано по утру с другом сели мы в метро,</a:t>
            </a:r>
            <a:endParaRPr sz="184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ru" sz="184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И поехали в метро фильм смотреть о кенгуру,</a:t>
            </a:r>
            <a:endParaRPr sz="184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ru" sz="184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Вот сидим мы с ним в кино без пальто и без кашне…</a:t>
            </a:r>
            <a:endParaRPr sz="184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ru" sz="184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А вернее – я и ты без кашне и без пальто.</a:t>
            </a:r>
            <a:endParaRPr sz="184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ru" sz="184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Кенгуру в кафе зашёл. Занял там свободный стол.</a:t>
            </a:r>
            <a:endParaRPr sz="184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ru" sz="184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И сидит за домино с шимпанзе и какаду.</a:t>
            </a:r>
            <a:endParaRPr sz="184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ru" sz="184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Вдруг огромная обезьяна стала играть на фортепьяно.</a:t>
            </a:r>
            <a:endParaRPr sz="184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ru" sz="184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Тут и взрослый сняв пенсне, хохотал на всё кино.</a:t>
            </a:r>
            <a:endParaRPr sz="184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ru" sz="184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Интересное кино! Жаль, что кончилось оно!</a:t>
            </a:r>
            <a:endParaRPr sz="184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ru" sz="1845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В гардероб пора бежать – будут пальто выдавать!</a:t>
            </a:r>
            <a:endParaRPr sz="1845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  <a:buSzPts val="935"/>
              <a:buNone/>
            </a:pPr>
            <a:r>
              <a:t/>
            </a:r>
            <a:endParaRPr sz="153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8"/>
          <p:cNvSpPr txBox="1"/>
          <p:nvPr>
            <p:ph type="ctrTitle"/>
          </p:nvPr>
        </p:nvSpPr>
        <p:spPr>
          <a:xfrm>
            <a:off x="543050" y="784272"/>
            <a:ext cx="8222100" cy="83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Несклоняемые имена существительные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9"/>
          <p:cNvSpPr txBox="1"/>
          <p:nvPr>
            <p:ph type="title"/>
          </p:nvPr>
        </p:nvSpPr>
        <p:spPr>
          <a:xfrm>
            <a:off x="249750" y="1789500"/>
            <a:ext cx="4045200" cy="1564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400">
                <a:solidFill>
                  <a:schemeClr val="accent3"/>
                </a:solidFill>
                <a:highlight>
                  <a:srgbClr val="FFFFFF"/>
                </a:highlight>
              </a:rPr>
              <a:t>Несклоняемые имена существительные</a:t>
            </a:r>
            <a:endParaRPr b="1" sz="6400">
              <a:solidFill>
                <a:schemeClr val="accent3"/>
              </a:solidFill>
            </a:endParaRPr>
          </a:p>
        </p:txBody>
      </p:sp>
      <p:sp>
        <p:nvSpPr>
          <p:cNvPr id="136" name="Google Shape;136;p1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" sz="2400"/>
              <a:t>— это заимствованные слова, которые во всех падежах имеют одинаковую форму, то есть не изменяются.</a:t>
            </a:r>
            <a:endParaRPr sz="3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0"/>
          <p:cNvSpPr txBox="1"/>
          <p:nvPr>
            <p:ph type="title"/>
          </p:nvPr>
        </p:nvSpPr>
        <p:spPr>
          <a:xfrm>
            <a:off x="311700" y="150475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К несклоняемым </a:t>
            </a:r>
            <a:r>
              <a:rPr lang="ru"/>
              <a:t>относятся</a:t>
            </a:r>
            <a:endParaRPr/>
          </a:p>
        </p:txBody>
      </p:sp>
      <p:sp>
        <p:nvSpPr>
          <p:cNvPr id="142" name="Google Shape;142;p20"/>
          <p:cNvSpPr txBox="1"/>
          <p:nvPr>
            <p:ph idx="1" type="body"/>
          </p:nvPr>
        </p:nvSpPr>
        <p:spPr>
          <a:xfrm>
            <a:off x="311700" y="692100"/>
            <a:ext cx="8520600" cy="41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10000"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1.</a:t>
            </a:r>
            <a:r>
              <a:rPr lang="ru" sz="2100">
                <a:solidFill>
                  <a:srgbClr val="33333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" sz="2100">
                <a:solidFill>
                  <a:srgbClr val="33333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Нарицательные имена существительные </a:t>
            </a:r>
            <a:r>
              <a:rPr b="1" lang="ru" sz="2100">
                <a:solidFill>
                  <a:schemeClr val="accent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на -о, -у, -е, -ю, -и, -э, ударную -а</a:t>
            </a:r>
            <a:r>
              <a:rPr lang="ru" sz="2100">
                <a:solidFill>
                  <a:srgbClr val="33333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:</a:t>
            </a:r>
            <a:endParaRPr sz="2100">
              <a:solidFill>
                <a:srgbClr val="333333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-331946" lvl="0" marL="809999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Char char="●"/>
            </a:pPr>
            <a:r>
              <a:rPr b="1" i="1" lang="ru" sz="2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манго, авокадо, пальто, депо, кино, какао;</a:t>
            </a:r>
            <a:endParaRPr b="1" i="1" sz="2100">
              <a:solidFill>
                <a:schemeClr val="dk1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-331946" lvl="0" marL="809999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Char char="●"/>
            </a:pPr>
            <a:r>
              <a:rPr b="1" i="1" lang="ru" sz="2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какаду, рагу, шоу;</a:t>
            </a:r>
            <a:endParaRPr b="1" i="1" sz="2100">
              <a:solidFill>
                <a:schemeClr val="dk1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-331946" lvl="0" marL="809999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Char char="●"/>
            </a:pPr>
            <a:r>
              <a:rPr b="1" i="1" lang="ru" sz="2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кофе, пюре, шоссе, шимпанзе;</a:t>
            </a:r>
            <a:endParaRPr b="1" i="1" sz="2100">
              <a:solidFill>
                <a:schemeClr val="dk1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-331946" lvl="0" marL="809999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Char char="●"/>
            </a:pPr>
            <a:r>
              <a:rPr b="1" i="1" lang="ru" sz="2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меню, интервью, барбекю;</a:t>
            </a:r>
            <a:endParaRPr b="1" i="1" sz="2100">
              <a:solidFill>
                <a:schemeClr val="dk1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-331946" lvl="0" marL="809999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Char char="●"/>
            </a:pPr>
            <a:r>
              <a:rPr b="1" i="1" lang="ru" sz="2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такси, жалюзи, киви, жюри;</a:t>
            </a:r>
            <a:endParaRPr b="1" i="1" sz="2100">
              <a:solidFill>
                <a:schemeClr val="dk1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-331946" lvl="0" marL="809999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Char char="●"/>
            </a:pPr>
            <a:r>
              <a:rPr b="1" i="1" lang="ru" sz="2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каноэ, алоэ;</a:t>
            </a:r>
            <a:endParaRPr b="1" i="1" sz="2100">
              <a:solidFill>
                <a:schemeClr val="dk1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-331946" lvl="0" marL="809999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Montserrat"/>
              <a:buChar char="●"/>
            </a:pPr>
            <a:r>
              <a:rPr b="1" i="1" lang="ru" sz="2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бра и другие подобные слова.</a:t>
            </a:r>
            <a:endParaRPr b="1" i="1" sz="2100">
              <a:solidFill>
                <a:schemeClr val="dk1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333333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2. </a:t>
            </a:r>
            <a:r>
              <a:rPr lang="ru" sz="2100">
                <a:solidFill>
                  <a:srgbClr val="33333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Заимствованные слова женского рода, оканчивающиеся </a:t>
            </a:r>
            <a:r>
              <a:rPr b="1" lang="ru" sz="2100">
                <a:solidFill>
                  <a:schemeClr val="accent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на согласный</a:t>
            </a:r>
            <a:r>
              <a:rPr lang="ru" sz="2100">
                <a:solidFill>
                  <a:srgbClr val="33333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b="1" i="1" lang="ru" sz="2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мисс, миссис, фройляйн, мадемуазель.</a:t>
            </a:r>
            <a:endParaRPr b="1" i="1" sz="2100">
              <a:solidFill>
                <a:schemeClr val="dk1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1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3.</a:t>
            </a:r>
            <a:r>
              <a:rPr lang="ru" sz="2100">
                <a:solidFill>
                  <a:srgbClr val="33333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 Некоторые русские и украинские фамилии на </a:t>
            </a:r>
            <a:r>
              <a:rPr b="1" i="1" lang="ru" sz="2100">
                <a:solidFill>
                  <a:schemeClr val="accent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-о, -ых, -их</a:t>
            </a:r>
            <a:r>
              <a:rPr lang="ru" sz="2100">
                <a:solidFill>
                  <a:srgbClr val="33333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b="1" i="1" lang="ru" sz="2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Широких, Шевченко</a:t>
            </a:r>
            <a:r>
              <a:rPr b="1" lang="ru" sz="2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 и другие</a:t>
            </a:r>
            <a:r>
              <a:rPr lang="ru" sz="2100">
                <a:solidFill>
                  <a:srgbClr val="33333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;</a:t>
            </a:r>
            <a:endParaRPr sz="2100">
              <a:solidFill>
                <a:srgbClr val="333333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333333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4. </a:t>
            </a:r>
            <a:r>
              <a:rPr lang="ru" sz="2100">
                <a:solidFill>
                  <a:srgbClr val="33333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Некоторые аббревиатуры: </a:t>
            </a:r>
            <a:r>
              <a:rPr b="1" i="1" lang="ru" sz="2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СМИ, НЛО, ЮНЕСКО</a:t>
            </a:r>
            <a:r>
              <a:rPr b="1" lang="ru" sz="2100">
                <a:solidFill>
                  <a:schemeClr val="dk1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 и другие</a:t>
            </a:r>
            <a:r>
              <a:rPr lang="ru" sz="2100">
                <a:solidFill>
                  <a:srgbClr val="333333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;</a:t>
            </a:r>
            <a:endParaRPr sz="2100">
              <a:solidFill>
                <a:srgbClr val="333333"/>
              </a:solidFill>
              <a:highlight>
                <a:srgbClr val="FFFFFF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1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Словарь</a:t>
            </a:r>
            <a:endParaRPr/>
          </a:p>
        </p:txBody>
      </p:sp>
      <p:sp>
        <p:nvSpPr>
          <p:cNvPr id="148" name="Google Shape;148;p21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lang="ru" sz="2000">
                <a:solidFill>
                  <a:schemeClr val="accent4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Аббревиатура</a:t>
            </a:r>
            <a:r>
              <a:rPr b="1" lang="ru" sz="2000">
                <a:solidFill>
                  <a:srgbClr val="1D1D1B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" sz="2000">
                <a:solidFill>
                  <a:srgbClr val="1D1D1B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– это слово, образованное сокращением слова или словосочетания и читаемое по алфавитному названию начальных букв или по начальным звукам слов, входящих в него: </a:t>
            </a:r>
            <a:r>
              <a:rPr b="1" i="1" lang="ru" sz="1500">
                <a:solidFill>
                  <a:schemeClr val="accent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МАОУ, ЮНЕСКО, ЦСКА.</a:t>
            </a:r>
            <a:endParaRPr b="1" sz="23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