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68" r:id="rId2"/>
    <p:sldId id="276" r:id="rId3"/>
    <p:sldId id="275" r:id="rId4"/>
    <p:sldId id="277" r:id="rId5"/>
    <p:sldId id="280" r:id="rId6"/>
    <p:sldId id="266" r:id="rId7"/>
    <p:sldId id="321" r:id="rId8"/>
    <p:sldId id="282" r:id="rId9"/>
    <p:sldId id="267" r:id="rId10"/>
    <p:sldId id="284" r:id="rId11"/>
    <p:sldId id="265" r:id="rId12"/>
    <p:sldId id="263" r:id="rId13"/>
    <p:sldId id="304" r:id="rId14"/>
    <p:sldId id="288" r:id="rId15"/>
    <p:sldId id="292" r:id="rId16"/>
    <p:sldId id="303" r:id="rId17"/>
    <p:sldId id="301" r:id="rId18"/>
    <p:sldId id="300" r:id="rId19"/>
    <p:sldId id="296" r:id="rId20"/>
    <p:sldId id="302" r:id="rId21"/>
    <p:sldId id="295" r:id="rId22"/>
    <p:sldId id="290" r:id="rId23"/>
    <p:sldId id="293" r:id="rId24"/>
    <p:sldId id="294" r:id="rId25"/>
    <p:sldId id="297" r:id="rId26"/>
    <p:sldId id="299" r:id="rId27"/>
    <p:sldId id="298" r:id="rId28"/>
    <p:sldId id="306" r:id="rId29"/>
    <p:sldId id="305" r:id="rId30"/>
    <p:sldId id="312" r:id="rId31"/>
    <p:sldId id="274" r:id="rId32"/>
    <p:sldId id="308" r:id="rId33"/>
    <p:sldId id="261" r:id="rId34"/>
    <p:sldId id="271" r:id="rId35"/>
    <p:sldId id="269" r:id="rId36"/>
    <p:sldId id="270" r:id="rId37"/>
    <p:sldId id="328" r:id="rId38"/>
    <p:sldId id="327" r:id="rId39"/>
    <p:sldId id="329" r:id="rId40"/>
    <p:sldId id="260" r:id="rId41"/>
    <p:sldId id="309" r:id="rId42"/>
    <p:sldId id="258" r:id="rId43"/>
    <p:sldId id="259" r:id="rId44"/>
    <p:sldId id="262" r:id="rId45"/>
    <p:sldId id="330" r:id="rId46"/>
    <p:sldId id="310" r:id="rId47"/>
    <p:sldId id="256" r:id="rId48"/>
    <p:sldId id="331" r:id="rId49"/>
    <p:sldId id="315" r:id="rId50"/>
    <p:sldId id="316" r:id="rId51"/>
    <p:sldId id="317" r:id="rId52"/>
    <p:sldId id="318" r:id="rId53"/>
    <p:sldId id="319" r:id="rId54"/>
    <p:sldId id="325" r:id="rId55"/>
    <p:sldId id="332" r:id="rId56"/>
    <p:sldId id="311" r:id="rId57"/>
    <p:sldId id="326" r:id="rId58"/>
    <p:sldId id="322" r:id="rId59"/>
    <p:sldId id="323" r:id="rId60"/>
    <p:sldId id="333" r:id="rId61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00BC"/>
    <a:srgbClr val="CC00FF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5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A3BFBF-A493-4F0E-A0D0-79BA96935600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3087D3-3002-4B43-B5B9-E09F32D153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86EDA-D62C-41B3-9C5C-A366D4566B98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83BF3-8BBB-421F-91F4-C373DDBD4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2;&#1085;&#1077;&#1082;&#1083;&#1072;&#1089;&#1089;&#1085;&#1086;&#1077;%20&#1084;&#1077;&#1088;&#1086;&#1087;&#1088;&#1080;&#1103;&#1090;&#1080;&#1077;%20&#1055;&#1091;&#1090;&#1077;&#1096;&#1077;&#1089;&#1090;&#1074;&#1080;&#1077;%20&#1087;&#1086;%20&#1089;&#1077;&#1074;&#1077;&#1088;&#1085;&#1086;&#1084;&#1091;%20&#1082;&#1088;&#1072;&#1102;%203%20&#1082;&#1083;&#1072;&#1089;&#1089;%20&#1050;&#1080;&#1088;&#1080;&#1095;&#1077;&#1085;&#1082;&#1086;,%20&#1058;.&#1042;.%20&#1044;&#1099;&#1096;&#1091;&#1082;%20&#1053;.&#1042;\Audio_001.wav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24.jpeg"/><Relationship Id="rId4" Type="http://schemas.openxmlformats.org/officeDocument/2006/relationships/slide" Target="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2;&#1085;&#1077;&#1082;&#1083;&#1072;&#1089;&#1089;&#1085;&#1086;&#1077;%20&#1084;&#1077;&#1088;&#1086;&#1087;&#1088;&#1080;&#1103;&#1090;&#1080;&#1077;%20&#1055;&#1091;&#1090;&#1077;&#1096;&#1077;&#1089;&#1090;&#1074;&#1080;&#1077;%20&#1087;&#1086;%20&#1089;&#1077;&#1074;&#1077;&#1088;&#1085;&#1086;&#1084;&#1091;%20&#1082;&#1088;&#1072;&#1102;%203%20&#1082;&#1083;&#1072;&#1089;&#1089;%20&#1050;&#1080;&#1088;&#1080;&#1095;&#1077;&#1085;&#1082;&#1086;,%20&#1058;.&#1042;.%20&#1044;&#1099;&#1096;&#1091;&#1082;%20&#1053;.&#1042;\&#1050;&#1086;&#1083;&#1086;&#1082;&#1086;&#1083;&#1100;&#1095;&#1080;&#1082;.wma" TargetMode="Externa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90;&#1100;&#1103;&#1085;&#1072;\Desktop\&#1053;&#1086;&#1074;&#1072;&#1103;%20&#1087;&#1072;&#1087;&#1082;&#1072;\&#1076;&#1083;&#1103;%20&#1082;&#1086;&#1085;&#1082;&#1091;&#1088;&#1089;&#1072;.wma" TargetMode="External"/><Relationship Id="rId6" Type="http://schemas.openxmlformats.org/officeDocument/2006/relationships/image" Target="../media/image45.jpe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2;&#1085;&#1077;&#1082;&#1083;&#1072;&#1089;&#1089;&#1085;&#1086;&#1077;%20&#1084;&#1077;&#1088;&#1086;&#1087;&#1088;&#1080;&#1103;&#1090;&#1080;&#1077;%20&#1055;&#1091;&#1090;&#1077;&#1096;&#1077;&#1089;&#1090;&#1074;&#1080;&#1077;%20&#1087;&#1086;%20&#1089;&#1077;&#1074;&#1077;&#1088;&#1085;&#1086;&#1084;&#1091;%20&#1082;&#1088;&#1072;&#1102;%203%20&#1082;&#1083;&#1072;&#1089;&#1089;%20&#1050;&#1080;&#1088;&#1080;&#1095;&#1077;&#1085;&#1082;&#1086;,%20&#1058;.&#1042;.%20&#1044;&#1099;&#1096;&#1091;&#1082;%20&#1053;.&#1042;\Audio_001.wav" TargetMode="Externa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2;&#1085;&#1077;&#1082;&#1083;&#1072;&#1089;&#1089;&#1085;&#1086;&#1077;%20&#1084;&#1077;&#1088;&#1086;&#1087;&#1088;&#1080;&#1103;&#1090;&#1080;&#1077;%20&#1055;&#1091;&#1090;&#1077;&#1096;&#1077;&#1089;&#1090;&#1074;&#1080;&#1077;%20&#1087;&#1086;%20&#1089;&#1077;&#1074;&#1077;&#1088;&#1085;&#1086;&#1084;&#1091;%20&#1082;&#1088;&#1072;&#1102;%203%20&#1082;&#1083;&#1072;&#1089;&#1089;%20&#1050;&#1080;&#1088;&#1080;&#1095;&#1077;&#1085;&#1082;&#1086;,%20&#1058;.&#1042;.%20&#1044;&#1099;&#1096;&#1091;&#1082;%20&#1053;.&#1042;\&#1050;&#1086;&#1083;&#1086;&#1082;&#1086;&#1083;&#1100;&#1095;&#1080;&#1082;.wma" TargetMode="Externa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9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2;&#1085;&#1077;&#1082;&#1083;&#1072;&#1089;&#1089;&#1085;&#1086;&#1077;%20&#1084;&#1077;&#1088;&#1086;&#1087;&#1088;&#1080;&#1103;&#1090;&#1080;&#1077;%20&#1055;&#1091;&#1090;&#1077;&#1096;&#1077;&#1089;&#1090;&#1074;&#1080;&#1077;%20&#1087;&#1086;%20&#1089;&#1077;&#1074;&#1077;&#1088;&#1085;&#1086;&#1084;&#1091;%20&#1082;&#1088;&#1072;&#1102;%203%20&#1082;&#1083;&#1072;&#1089;&#1089;%20&#1050;&#1080;&#1088;&#1080;&#1095;&#1077;&#1085;&#1082;&#1086;,%20&#1058;.&#1042;.%20&#1044;&#1099;&#1096;&#1091;&#1082;%20&#1053;.&#1042;\&#1089;&#1077;&#1074;&#1077;&#1088;&#1085;&#1086;&#1077;%20&#1089;&#1080;&#1103;&#1085;&#1080;&#1077;.wma" TargetMode="External"/><Relationship Id="rId5" Type="http://schemas.openxmlformats.org/officeDocument/2006/relationships/image" Target="../media/image57.png"/><Relationship Id="rId4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hyperlink" Target="http://www.murman.ru/flora/data/1200116.shtml" TargetMode="External"/><Relationship Id="rId7" Type="http://schemas.openxmlformats.org/officeDocument/2006/relationships/image" Target="../media/image7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2;&#1085;&#1077;&#1082;&#1083;&#1072;&#1089;&#1089;&#1085;&#1086;&#1077;%20&#1084;&#1077;&#1088;&#1086;&#1087;&#1088;&#1080;&#1103;&#1090;&#1080;&#1077;%20&#1055;&#1091;&#1090;&#1077;&#1096;&#1077;&#1089;&#1090;&#1074;&#1080;&#1077;%20&#1087;&#1086;%20&#1089;&#1077;&#1074;&#1077;&#1088;&#1085;&#1086;&#1084;&#1091;%20&#1082;&#1088;&#1072;&#1102;%203%20&#1082;&#1083;&#1072;&#1089;&#1089;%20&#1050;&#1080;&#1088;&#1080;&#1095;&#1077;&#1085;&#1082;&#1086;,%20&#1058;.&#1042;.%20&#1044;&#1099;&#1096;&#1091;&#1082;%20&#1053;.&#1042;\&#1050;&#1086;&#1083;&#1086;&#1082;&#1086;&#1083;&#1100;&#1095;&#1080;&#1082;.wma" TargetMode="Externa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2;&#1085;&#1077;&#1082;&#1083;&#1072;&#1089;&#1089;&#1085;&#1086;&#1077;%20&#1084;&#1077;&#1088;&#1086;&#1087;&#1088;&#1080;&#1103;&#1090;&#1080;&#1077;%20&#1055;&#1091;&#1090;&#1077;&#1096;&#1077;&#1089;&#1090;&#1074;&#1080;&#1077;%20&#1087;&#1086;%20&#1089;&#1077;&#1074;&#1077;&#1088;&#1085;&#1086;&#1084;&#1091;%20&#1082;&#1088;&#1072;&#1102;%203%20&#1082;&#1083;&#1072;&#1089;&#1089;%20&#1050;&#1080;&#1088;&#1080;&#1095;&#1077;&#1085;&#1082;&#1086;,%20&#1058;.&#1042;.%20&#1044;&#1099;&#1096;&#1091;&#1082;%20&#1053;.&#1042;\&#1050;&#1086;&#1083;&#1086;&#1082;&#1086;&#1083;&#1100;&#1095;&#1080;&#1082;.wma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hyperlink" Target="http://www.photoworks.ru/fullscreen.aspx?id=498" TargetMode="Externa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7.jpeg"/><Relationship Id="rId7" Type="http://schemas.openxmlformats.org/officeDocument/2006/relationships/image" Target="../media/image7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42;&#1085;&#1077;&#1082;&#1083;&#1072;&#1089;&#1089;&#1085;&#1086;&#1077;%20&#1084;&#1077;&#1088;&#1086;&#1087;&#1088;&#1080;&#1103;&#1090;&#1080;&#1077;%20&#1055;&#1091;&#1090;&#1077;&#1096;&#1077;&#1089;&#1090;&#1074;&#1080;&#1077;%20&#1087;&#1086;%20&#1089;&#1077;&#1074;&#1077;&#1088;&#1085;&#1086;&#1084;&#1091;%20&#1082;&#1088;&#1072;&#1102;%203%20&#1082;&#1083;&#1072;&#1089;&#1089;%20&#1050;&#1080;&#1088;&#1080;&#1095;&#1077;&#1085;&#1082;&#1086;,%20&#1058;.&#1042;.%20&#1044;&#1099;&#1096;&#1091;&#1082;%20&#1053;.&#1042;\Audio_001.wav" TargetMode="External"/><Relationship Id="rId6" Type="http://schemas.openxmlformats.org/officeDocument/2006/relationships/image" Target="../media/image75.jpeg"/><Relationship Id="rId5" Type="http://schemas.openxmlformats.org/officeDocument/2006/relationships/image" Target="../media/image78.jpeg"/><Relationship Id="rId4" Type="http://schemas.openxmlformats.org/officeDocument/2006/relationships/image" Target="../media/image7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атьяна\Desktop\чум.jpg"/>
          <p:cNvPicPr>
            <a:picLocks noChangeAspect="1" noChangeArrowheads="1"/>
          </p:cNvPicPr>
          <p:nvPr/>
        </p:nvPicPr>
        <p:blipFill>
          <a:blip r:embed="rId3"/>
          <a:srcRect l="5000" t="6393" r="5000" b="7201"/>
          <a:stretch>
            <a:fillRect/>
          </a:stretch>
        </p:blipFill>
        <p:spPr bwMode="auto">
          <a:xfrm>
            <a:off x="214281" y="571479"/>
            <a:ext cx="8572561" cy="571504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857232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Monotype Corsiva"/>
              </a:rPr>
              <a:t>Путешествие                </a:t>
            </a:r>
          </a:p>
          <a:p>
            <a:pPr algn="ctr"/>
            <a:r>
              <a:rPr lang="ru-RU" sz="48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Monotype Corsiva"/>
              </a:rPr>
              <a:t>                       по северному краю!</a:t>
            </a:r>
            <a:endParaRPr lang="ru-RU" sz="48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Monotype Corsiva"/>
            </a:endParaRPr>
          </a:p>
        </p:txBody>
      </p:sp>
      <p:pic>
        <p:nvPicPr>
          <p:cNvPr id="6" name="Audio_00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9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14290"/>
            <a:ext cx="6572296" cy="6427785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28723" t="9360" b="5661"/>
          <a:stretch>
            <a:fillRect/>
          </a:stretch>
        </p:blipFill>
        <p:spPr bwMode="auto">
          <a:xfrm>
            <a:off x="3428992" y="1142984"/>
            <a:ext cx="2675507" cy="34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 flipH="1">
            <a:off x="1357290" y="357166"/>
            <a:ext cx="757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Georgia" pitchFamily="18" charset="0"/>
              </a:rPr>
              <a:t>Какой полуостров в мире</a:t>
            </a:r>
          </a:p>
          <a:p>
            <a:pPr algn="ctr"/>
            <a:r>
              <a:rPr lang="ru-RU" sz="2400" b="1" dirty="0" smtClean="0">
                <a:latin typeface="Georgia" pitchFamily="18" charset="0"/>
              </a:rPr>
              <a:t> жалуется на свою величину? 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2857496"/>
            <a:ext cx="364330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На севере России где-то,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   Под круглолицею луной   Она, как снежная планета, Блестит безмолвной белизной”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4857760"/>
            <a:ext cx="899534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ЯНАО образован 10 декабря 1930 года.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Часть имени округу дал полуостров Ямал, в переводе с ненецкого на русский язык означает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край земли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другую часть названия округ получил от имени коренного народа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ненцев.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Когда-то называли его краем земли, краем «крещеного» света.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0" name="Picture 2" descr="Герб Ямало-Ненецкого автономного окру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-142900"/>
            <a:ext cx="3719693" cy="466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1" name="WordArt 3"/>
          <p:cNvSpPr>
            <a:spLocks noChangeArrowheads="1" noChangeShapeType="1" noTextEdit="1"/>
          </p:cNvSpPr>
          <p:nvPr/>
        </p:nvSpPr>
        <p:spPr bwMode="auto">
          <a:xfrm>
            <a:off x="827088" y="333375"/>
            <a:ext cx="1638300" cy="942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kern="10">
                <a:ln w="31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герб</a:t>
            </a:r>
          </a:p>
        </p:txBody>
      </p:sp>
      <p:sp>
        <p:nvSpPr>
          <p:cNvPr id="140292" name="WordArt 4"/>
          <p:cNvSpPr>
            <a:spLocks noChangeArrowheads="1" noChangeShapeType="1" noTextEdit="1"/>
          </p:cNvSpPr>
          <p:nvPr/>
        </p:nvSpPr>
        <p:spPr bwMode="auto">
          <a:xfrm>
            <a:off x="6372225" y="404813"/>
            <a:ext cx="2247900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kern="10">
                <a:ln w="31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Я Н А О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4857760"/>
            <a:ext cx="896912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Герб Ямало-Ненецкого автономного округа состоит из щита сине-голубого цвета, увенчанного короной.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Щит и корону поддерживают два полярных медведя.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 щите изображен идущий белый северный олень, сопровождаемый вверху и слева Полярной звездой.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Полярные медведи стоят на заснеженных льдинах, соединенных лазоревой лентой.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На ленте изображен орнамент соответствующий бело-сине-красному рисунку флага автономного округа.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Флаг Ямало-Ненецкого автономного округ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14488"/>
            <a:ext cx="7489825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39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Georgia" pitchFamily="18" charset="0"/>
              </a:rPr>
              <a:t>Флаг Ямало-Ненецкого автономного округа</a:t>
            </a: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857224" y="1785926"/>
            <a:ext cx="776687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На флаге Ямало-Ненецкого автономного округа мы видим три цвета: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красный цвет –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цвет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мужества, силы, могущества и жизни;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белый цвет –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цвет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миролюбия и мудрости, сине-голубой цвет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– цвет моря, воды, неба, газа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– основного вида природного богатства Ямала.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На флаге есть белый орнамент “Оленьи рога”,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который символизирует основу жизни.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Количество белых орнаментов – семь, которые соответствуют числу районов.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Татьяна\Desktop\pic1_070820111408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85728"/>
            <a:ext cx="7215238" cy="4810159"/>
          </a:xfrm>
          <a:prstGeom prst="rect">
            <a:avLst/>
          </a:prstGeom>
          <a:noFill/>
        </p:spPr>
      </p:pic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96330" y="5214950"/>
            <a:ext cx="904766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Наш район называется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Ямальский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. Он образован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82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года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тому назад.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Центром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Ямальского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района является поселок Яр – Сале.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Ямальский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район называется так потому, что расположен на всем полуострове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окру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79375"/>
            <a:ext cx="7543800" cy="67786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571604" y="1000108"/>
            <a:ext cx="6000768" cy="4334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884"/>
              </a:avLst>
            </a:prstTxWarp>
          </a:bodyPr>
          <a:lstStyle/>
          <a:p>
            <a:r>
              <a:rPr lang="ru-RU" sz="1200" b="1" kern="10" dirty="0" smtClean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Times New Roman"/>
                <a:cs typeface="Times New Roman"/>
              </a:rPr>
              <a:t>Викторина</a:t>
            </a:r>
            <a:endParaRPr lang="ru-RU" sz="1200" b="1" kern="10" dirty="0">
              <a:ln w="19050">
                <a:solidFill>
                  <a:schemeClr val="tx1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latin typeface="Times New Roman"/>
              <a:cs typeface="Times New Roman"/>
            </a:endParaRPr>
          </a:p>
        </p:txBody>
      </p:sp>
      <p:sp>
        <p:nvSpPr>
          <p:cNvPr id="2054" name="WordArt 7"/>
          <p:cNvSpPr>
            <a:spLocks noChangeArrowheads="1" noChangeShapeType="1" noTextEdit="1"/>
          </p:cNvSpPr>
          <p:nvPr/>
        </p:nvSpPr>
        <p:spPr bwMode="auto">
          <a:xfrm>
            <a:off x="428625" y="1714500"/>
            <a:ext cx="8501063" cy="1857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kern="1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500174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«Знаешь ли ты свой край?»</a:t>
            </a:r>
            <a:endParaRPr lang="ru-RU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7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3000375"/>
            <a:ext cx="3586162" cy="2698750"/>
          </a:xfrm>
          <a:prstGeom prst="rect">
            <a:avLst/>
          </a:prstGeom>
          <a:noFill/>
          <a:ln w="9525" algn="ctr">
            <a:solidFill>
              <a:srgbClr val="00CC00"/>
            </a:solidFill>
            <a:miter lim="800000"/>
            <a:headEnd/>
            <a:tailEnd/>
          </a:ln>
        </p:spPr>
      </p:pic>
      <p:pic>
        <p:nvPicPr>
          <p:cNvPr id="2058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3857625"/>
            <a:ext cx="2928938" cy="1903413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59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13" y="2643188"/>
            <a:ext cx="2857500" cy="1914525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000364" y="0"/>
            <a:ext cx="31325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Georgia" pitchFamily="18" charset="0"/>
              </a:rPr>
              <a:t>3 задание</a:t>
            </a:r>
            <a:endParaRPr lang="ru-RU" sz="44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643063"/>
            <a:ext cx="7026275" cy="1714500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/>
          <a:lstStyle/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ru-RU" b="1" dirty="0" smtClean="0">
                <a:latin typeface="Georgia" pitchFamily="18" charset="0"/>
              </a:rPr>
              <a:t>Назовите национальные округа, которые граничат с ЯНАО</a:t>
            </a:r>
            <a:r>
              <a:rPr lang="ru-RU" dirty="0" smtClean="0">
                <a:solidFill>
                  <a:srgbClr val="660066"/>
                </a:solidFill>
              </a:rPr>
              <a:t>.</a:t>
            </a:r>
          </a:p>
        </p:txBody>
      </p:sp>
      <p:pic>
        <p:nvPicPr>
          <p:cNvPr id="33796" name="Picture 4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1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5735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5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5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5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5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57356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</a:p>
        </p:txBody>
      </p:sp>
      <p:sp useBgFill="1">
        <p:nvSpPr>
          <p:cNvPr id="57357" name="AutoShape 13"/>
          <p:cNvSpPr>
            <a:spLocks noChangeArrowheads="1"/>
          </p:cNvSpPr>
          <p:nvPr/>
        </p:nvSpPr>
        <p:spPr bwMode="auto">
          <a:xfrm rot="10800000">
            <a:off x="5143504" y="4714884"/>
            <a:ext cx="3816350" cy="1295400"/>
          </a:xfrm>
          <a:prstGeom prst="wedgeRectCallout">
            <a:avLst>
              <a:gd name="adj1" fmla="val 2037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2400" b="1" dirty="0" smtClean="0">
                <a:latin typeface="Georgia" pitchFamily="18" charset="0"/>
              </a:rPr>
              <a:t>Ненецкий, Таймырский, </a:t>
            </a:r>
          </a:p>
          <a:p>
            <a:pPr algn="ctr"/>
            <a:r>
              <a:rPr lang="ru-RU" sz="2400" b="1" dirty="0" smtClean="0">
                <a:latin typeface="Georgia" pitchFamily="18" charset="0"/>
              </a:rPr>
              <a:t>Ханты - Мансийский</a:t>
            </a:r>
            <a:endParaRPr lang="ru-RU" sz="2400" b="1" dirty="0">
              <a:latin typeface="Georgia" pitchFamily="18" charset="0"/>
            </a:endParaRPr>
          </a:p>
        </p:txBody>
      </p:sp>
      <p:sp>
        <p:nvSpPr>
          <p:cNvPr id="33806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" name="Picture 4" descr="33"/>
          <p:cNvPicPr>
            <a:picLocks noChangeAspect="1" noChangeArrowheads="1"/>
          </p:cNvPicPr>
          <p:nvPr/>
        </p:nvPicPr>
        <p:blipFill>
          <a:blip r:embed="rId6">
            <a:lum bright="-6000" contrast="18000"/>
          </a:blip>
          <a:srcRect r="2597"/>
          <a:stretch>
            <a:fillRect/>
          </a:stretch>
        </p:blipFill>
        <p:spPr bwMode="auto">
          <a:xfrm>
            <a:off x="1643041" y="3643314"/>
            <a:ext cx="1505755" cy="16430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6" grpId="1"/>
      <p:bldP spid="57347" grpId="0" uiExpand="1" build="p" animBg="1"/>
      <p:bldP spid="57351" grpId="0" animBg="1"/>
      <p:bldP spid="57352" grpId="0" animBg="1"/>
      <p:bldP spid="57353" grpId="0" animBg="1"/>
      <p:bldP spid="57354" grpId="0" animBg="1"/>
      <p:bldP spid="57355" grpId="0" animBg="1"/>
      <p:bldP spid="57356" grpId="0" animBg="1"/>
      <p:bldP spid="5735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989138"/>
            <a:ext cx="6780212" cy="1368425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/>
          <a:lstStyle/>
          <a:p>
            <a:pPr algn="ctr" eaLnBrk="1" hangingPunct="1">
              <a:lnSpc>
                <a:spcPct val="110000"/>
              </a:lnSpc>
              <a:buFontTx/>
              <a:buNone/>
            </a:pPr>
            <a:r>
              <a:rPr lang="ru-RU" b="1" dirty="0" smtClean="0">
                <a:latin typeface="Georgia" pitchFamily="18" charset="0"/>
              </a:rPr>
              <a:t>Когда был образован ЯНАО?</a:t>
            </a:r>
            <a:endParaRPr lang="ru-RU" b="1" dirty="0" smtClean="0">
              <a:solidFill>
                <a:srgbClr val="660066"/>
              </a:solidFill>
              <a:latin typeface="Georgia" pitchFamily="18" charset="0"/>
            </a:endParaRPr>
          </a:p>
        </p:txBody>
      </p:sp>
      <p:pic>
        <p:nvPicPr>
          <p:cNvPr id="31748" name="Picture 4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2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5530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30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55308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</a:p>
        </p:txBody>
      </p:sp>
      <p:sp useBgFill="1">
        <p:nvSpPr>
          <p:cNvPr id="55309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12954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10 декабря 1930 года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31758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1765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63" y="3643313"/>
            <a:ext cx="2286000" cy="1722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52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8" grpId="1"/>
      <p:bldP spid="55299" grpId="0" build="p" animBg="1"/>
      <p:bldP spid="55303" grpId="0" animBg="1"/>
      <p:bldP spid="55304" grpId="0" animBg="1"/>
      <p:bldP spid="55305" grpId="0" animBg="1"/>
      <p:bldP spid="55306" grpId="0" animBg="1"/>
      <p:bldP spid="55307" grpId="0" animBg="1"/>
      <p:bldP spid="55308" grpId="0" animBg="1"/>
      <p:bldP spid="5530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989138"/>
            <a:ext cx="6780212" cy="1368425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>
            <a:normAutofit fontScale="92500"/>
          </a:bodyPr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ru-RU" sz="2800" b="1" dirty="0" smtClean="0">
                <a:latin typeface="Georgia" pitchFamily="18" charset="0"/>
              </a:rPr>
              <a:t>Какое море омывает </a:t>
            </a: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ru-RU" sz="2800" b="1" dirty="0" smtClean="0">
                <a:latin typeface="Georgia" pitchFamily="18" charset="0"/>
              </a:rPr>
              <a:t>полуостров Ямал?</a:t>
            </a:r>
            <a:endParaRPr lang="ru-RU" sz="2800" b="1" dirty="0" smtClean="0">
              <a:solidFill>
                <a:srgbClr val="660066"/>
              </a:solidFill>
              <a:latin typeface="Georgia" pitchFamily="18" charset="0"/>
            </a:endParaRPr>
          </a:p>
        </p:txBody>
      </p:sp>
      <p:pic>
        <p:nvPicPr>
          <p:cNvPr id="30724" name="Picture 4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3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5427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8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54284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</a:p>
        </p:txBody>
      </p:sp>
      <p:sp useBgFill="1">
        <p:nvSpPr>
          <p:cNvPr id="54285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12954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600" b="1" dirty="0">
                <a:latin typeface="Georgia" pitchFamily="18" charset="0"/>
              </a:rPr>
              <a:t>Карское море</a:t>
            </a:r>
          </a:p>
        </p:txBody>
      </p:sp>
      <p:sp>
        <p:nvSpPr>
          <p:cNvPr id="30734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0741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50" y="3571875"/>
            <a:ext cx="2857500" cy="1905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42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4" grpId="1"/>
      <p:bldP spid="54275" grpId="0" build="p" animBg="1"/>
      <p:bldP spid="54279" grpId="0" animBg="1"/>
      <p:bldP spid="54280" grpId="0" animBg="1"/>
      <p:bldP spid="54281" grpId="0" animBg="1"/>
      <p:bldP spid="54282" grpId="0" animBg="1"/>
      <p:bldP spid="54283" grpId="0" animBg="1"/>
      <p:bldP spid="54284" grpId="0" animBg="1"/>
      <p:bldP spid="5428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2976" y="2000240"/>
            <a:ext cx="6780212" cy="1368425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dirty="0" smtClean="0">
                <a:latin typeface="Georgia" pitchFamily="18" charset="0"/>
              </a:rPr>
              <a:t>Перечислите города округа?</a:t>
            </a:r>
            <a:endParaRPr lang="ru-RU" dirty="0" smtClean="0">
              <a:latin typeface="Georgia" pitchFamily="18" charset="0"/>
            </a:endParaRPr>
          </a:p>
          <a:p>
            <a:pPr algn="ctr" eaLnBrk="1" hangingPunct="1">
              <a:buFontTx/>
              <a:buNone/>
            </a:pPr>
            <a:endParaRPr lang="ru-RU" dirty="0" smtClean="0">
              <a:solidFill>
                <a:srgbClr val="000099"/>
              </a:solidFill>
            </a:endParaRPr>
          </a:p>
        </p:txBody>
      </p:sp>
      <p:pic>
        <p:nvPicPr>
          <p:cNvPr id="13316" name="Picture 4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4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36876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</a:p>
        </p:txBody>
      </p:sp>
      <p:sp useBgFill="1">
        <p:nvSpPr>
          <p:cNvPr id="36877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52800" cy="1417638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r>
              <a:rPr lang="ru-RU" b="1" dirty="0" smtClean="0">
                <a:latin typeface="Georgia" pitchFamily="18" charset="0"/>
              </a:rPr>
              <a:t> Салехард, Надым, Новый Уренгой, Ноябрьск</a:t>
            </a:r>
            <a:r>
              <a:rPr lang="ru-RU" b="1" dirty="0">
                <a:latin typeface="Georgia" pitchFamily="18" charset="0"/>
              </a:rPr>
              <a:t>, </a:t>
            </a:r>
            <a:r>
              <a:rPr lang="ru-RU" b="1" dirty="0" err="1" smtClean="0">
                <a:latin typeface="Georgia" pitchFamily="18" charset="0"/>
              </a:rPr>
              <a:t>Губкинский</a:t>
            </a:r>
            <a:r>
              <a:rPr lang="ru-RU" b="1" dirty="0" smtClean="0">
                <a:latin typeface="Georgia" pitchFamily="18" charset="0"/>
              </a:rPr>
              <a:t>, </a:t>
            </a:r>
            <a:r>
              <a:rPr lang="ru-RU" b="1" dirty="0" err="1" smtClean="0">
                <a:latin typeface="Georgia" pitchFamily="18" charset="0"/>
              </a:rPr>
              <a:t>Муравленко</a:t>
            </a:r>
            <a:r>
              <a:rPr lang="ru-RU" b="1" dirty="0" smtClean="0">
                <a:latin typeface="Georgia" pitchFamily="18" charset="0"/>
              </a:rPr>
              <a:t>, </a:t>
            </a:r>
          </a:p>
          <a:p>
            <a:r>
              <a:rPr lang="ru-RU" b="1" dirty="0" err="1" smtClean="0">
                <a:latin typeface="Georgia" pitchFamily="18" charset="0"/>
              </a:rPr>
              <a:t>Лыбытнанги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13326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33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50" y="3571875"/>
            <a:ext cx="2500313" cy="1874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68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6" grpId="1"/>
      <p:bldP spid="36867" grpId="0" build="p" animBg="1"/>
      <p:bldP spid="36871" grpId="0" animBg="1"/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Татьяна\Desktop\pic2_28062011173306.jpg"/>
          <p:cNvPicPr>
            <a:picLocks noChangeAspect="1" noChangeArrowheads="1"/>
          </p:cNvPicPr>
          <p:nvPr/>
        </p:nvPicPr>
        <p:blipFill>
          <a:blip r:embed="rId2"/>
          <a:srcRect l="5442" t="7031" r="5381" b="7031"/>
          <a:stretch>
            <a:fillRect/>
          </a:stretch>
        </p:blipFill>
        <p:spPr bwMode="auto">
          <a:xfrm>
            <a:off x="428596" y="357166"/>
            <a:ext cx="8358246" cy="6154473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28596" y="428604"/>
            <a:ext cx="31432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Тундра –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северяночка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нет её милей! </a:t>
            </a:r>
            <a:endParaRPr lang="ru-RU" sz="2000" b="1" i="1" dirty="0" smtClean="0">
              <a:solidFill>
                <a:srgbClr val="FFFF00"/>
              </a:solidFill>
              <a:latin typeface="Georg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Северным сиянием небо светит ей.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Будто чудо-девица лунною иглой.</a:t>
            </a:r>
            <a:b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Вышивает красочно,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мой Ямал родной!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85918" y="1000108"/>
            <a:ext cx="7143800" cy="2286016"/>
          </a:xfrm>
          <a:solidFill>
            <a:srgbClr val="0066FF">
              <a:alpha val="18823"/>
            </a:srgbClr>
          </a:solidFill>
          <a:ln w="57150" cmpd="thickThin"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algn="ctr">
              <a:lnSpc>
                <a:spcPct val="170000"/>
              </a:lnSpc>
              <a:buNone/>
            </a:pPr>
            <a:r>
              <a:rPr lang="ru-RU" b="1" dirty="0" smtClean="0">
                <a:latin typeface="Georgia" pitchFamily="18" charset="0"/>
              </a:rPr>
              <a:t>Какой город стоит </a:t>
            </a:r>
          </a:p>
          <a:p>
            <a:pPr algn="ctr">
              <a:lnSpc>
                <a:spcPct val="170000"/>
              </a:lnSpc>
              <a:buNone/>
            </a:pPr>
            <a:r>
              <a:rPr lang="ru-RU" b="1" dirty="0" smtClean="0">
                <a:latin typeface="Georgia" pitchFamily="18" charset="0"/>
              </a:rPr>
              <a:t>на Полярном круге?</a:t>
            </a:r>
          </a:p>
          <a:p>
            <a:pPr algn="ctr" eaLnBrk="1" hangingPunct="1">
              <a:lnSpc>
                <a:spcPct val="170000"/>
              </a:lnSpc>
              <a:buFontTx/>
              <a:buNone/>
            </a:pPr>
            <a:endParaRPr lang="ru-RU" dirty="0" smtClean="0">
              <a:solidFill>
                <a:srgbClr val="660066"/>
              </a:solidFill>
            </a:endParaRPr>
          </a:p>
        </p:txBody>
      </p:sp>
      <p:pic>
        <p:nvPicPr>
          <p:cNvPr id="32772" name="Picture 4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5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5632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3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3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0066FF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56332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</a:p>
        </p:txBody>
      </p:sp>
      <p:sp useBgFill="1">
        <p:nvSpPr>
          <p:cNvPr id="56333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12954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Салехард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32782" name="Rectangle 19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" name="Picture 4" descr="P10100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3500438"/>
            <a:ext cx="2507677" cy="18807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563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2" grpId="1"/>
      <p:bldP spid="56323" grpId="0" uiExpand="1" build="p" animBg="1"/>
      <p:bldP spid="56327" grpId="0" animBg="1"/>
      <p:bldP spid="56328" grpId="0" animBg="1"/>
      <p:bldP spid="56329" grpId="0" animBg="1"/>
      <p:bldP spid="56330" grpId="0" animBg="1"/>
      <p:bldP spid="56331" grpId="0" animBg="1"/>
      <p:bldP spid="56332" grpId="0" animBg="1"/>
      <p:bldP spid="563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989138"/>
            <a:ext cx="6780212" cy="1582738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>
            <a:noAutofit/>
          </a:bodyPr>
          <a:lstStyle/>
          <a:p>
            <a:pPr algn="ctr" eaLnBrk="1" hangingPunct="1">
              <a:buFontTx/>
              <a:buNone/>
            </a:pPr>
            <a:r>
              <a:rPr lang="ru-RU" b="1" dirty="0" smtClean="0">
                <a:latin typeface="Georgia" pitchFamily="18" charset="0"/>
              </a:rPr>
              <a:t>Люди каких северных национальностей живут на Ямале?</a:t>
            </a:r>
          </a:p>
        </p:txBody>
      </p:sp>
      <p:pic>
        <p:nvPicPr>
          <p:cNvPr id="8196" name="Picture 4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6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3175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31756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</a:p>
        </p:txBody>
      </p:sp>
      <p:sp useBgFill="1">
        <p:nvSpPr>
          <p:cNvPr id="31757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12954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2800" b="1" dirty="0" smtClean="0">
                <a:latin typeface="Georgia" pitchFamily="18" charset="0"/>
              </a:rPr>
              <a:t>Ненцы, ханты, коми – зыряне, селькупы…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8206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213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313" y="3571875"/>
            <a:ext cx="1928812" cy="1855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17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6" grpId="1"/>
      <p:bldP spid="31747" grpId="0" build="p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5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785938"/>
            <a:ext cx="6740525" cy="1785937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>
            <a:noAutofit/>
          </a:bodyPr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ru-RU" b="1" dirty="0" smtClean="0">
                <a:latin typeface="Georgia" pitchFamily="18" charset="0"/>
              </a:rPr>
              <a:t>Чем питается северный олень?</a:t>
            </a: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ru-RU" b="1" dirty="0" smtClean="0">
                <a:latin typeface="Georgia" pitchFamily="18" charset="0"/>
              </a:rPr>
              <a:t>.</a:t>
            </a:r>
            <a:endParaRPr lang="ru-RU" b="1" dirty="0" smtClean="0">
              <a:solidFill>
                <a:srgbClr val="000099"/>
              </a:solidFill>
              <a:latin typeface="Georgia" pitchFamily="18" charset="0"/>
            </a:endParaRPr>
          </a:p>
        </p:txBody>
      </p:sp>
      <p:pic>
        <p:nvPicPr>
          <p:cNvPr id="5124" name="Picture 5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6" name="WordArt 7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7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2663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6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37" name="AutoShape 1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26639" name="Rectangle 15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  <a:endParaRPr lang="ru-RU" sz="3200" b="1" i="1" dirty="0">
              <a:solidFill>
                <a:srgbClr val="660033"/>
              </a:solidFill>
              <a:latin typeface="Georgia" pitchFamily="18" charset="0"/>
            </a:endParaRPr>
          </a:p>
        </p:txBody>
      </p:sp>
      <p:sp useBgFill="1">
        <p:nvSpPr>
          <p:cNvPr id="26640" name="AutoShape 16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12954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Ягелем</a:t>
            </a:r>
            <a:endParaRPr lang="ru-RU" sz="3200" b="1" dirty="0">
              <a:latin typeface="Georgia" pitchFamily="18" charset="0"/>
            </a:endParaRPr>
          </a:p>
          <a:p>
            <a:endParaRPr lang="ru-RU" sz="3200" b="1" dirty="0">
              <a:solidFill>
                <a:srgbClr val="CC0000"/>
              </a:solidFill>
            </a:endParaRPr>
          </a:p>
        </p:txBody>
      </p:sp>
      <p:sp>
        <p:nvSpPr>
          <p:cNvPr id="5134" name="Rectangle 20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5141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25" y="3786188"/>
            <a:ext cx="2095500" cy="1571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6" grpId="1"/>
      <p:bldP spid="26627" grpId="0" build="p" animBg="1"/>
      <p:bldP spid="26633" grpId="0" animBg="1"/>
      <p:bldP spid="26634" grpId="0" animBg="1"/>
      <p:bldP spid="26635" grpId="0" animBg="1"/>
      <p:bldP spid="26636" grpId="0" animBg="1"/>
      <p:bldP spid="26637" grpId="0" animBg="1"/>
      <p:bldP spid="26639" grpId="0" animBg="1"/>
      <p:bldP spid="266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57356" y="1142984"/>
            <a:ext cx="6780212" cy="2214578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ru-RU" b="1" dirty="0" smtClean="0">
                <a:latin typeface="Georgia" pitchFamily="18" charset="0"/>
              </a:rPr>
              <a:t>Как называется национальное жилище у ненцев?</a:t>
            </a:r>
          </a:p>
        </p:txBody>
      </p:sp>
      <p:pic>
        <p:nvPicPr>
          <p:cNvPr id="6148" name="Picture 4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8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2970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4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5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6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707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29708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</a:p>
        </p:txBody>
      </p:sp>
      <p:sp useBgFill="1">
        <p:nvSpPr>
          <p:cNvPr id="29709" name="AutoShape 13"/>
          <p:cNvSpPr>
            <a:spLocks noChangeArrowheads="1"/>
          </p:cNvSpPr>
          <p:nvPr/>
        </p:nvSpPr>
        <p:spPr bwMode="auto">
          <a:xfrm rot="10800000">
            <a:off x="5072066" y="4786322"/>
            <a:ext cx="3311525" cy="12954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Чум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6158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" name="Picture 3" descr="C:\Users\Татьяна\Desktop\чум.jpg"/>
          <p:cNvPicPr>
            <a:picLocks noChangeAspect="1" noChangeArrowheads="1"/>
          </p:cNvPicPr>
          <p:nvPr/>
        </p:nvPicPr>
        <p:blipFill>
          <a:blip r:embed="rId6" cstate="print"/>
          <a:srcRect l="5000" t="6393" r="5000" b="7201"/>
          <a:stretch>
            <a:fillRect/>
          </a:stretch>
        </p:blipFill>
        <p:spPr bwMode="auto">
          <a:xfrm>
            <a:off x="642910" y="3500438"/>
            <a:ext cx="3000396" cy="20002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96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8" grpId="1"/>
      <p:bldP spid="29699" grpId="0" build="p" animBg="1"/>
      <p:bldP spid="29703" grpId="0" animBg="1"/>
      <p:bldP spid="29704" grpId="0" animBg="1"/>
      <p:bldP spid="29705" grpId="0" animBg="1"/>
      <p:bldP spid="29706" grpId="0" animBg="1"/>
      <p:bldP spid="29707" grpId="0" animBg="1"/>
      <p:bldP spid="29708" grpId="0" animBg="1"/>
      <p:bldP spid="2970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38" y="1785938"/>
            <a:ext cx="7469187" cy="1857375"/>
          </a:xfrm>
          <a:solidFill>
            <a:srgbClr val="FFFF00">
              <a:alpha val="34117"/>
            </a:srgbClr>
          </a:solidFill>
          <a:ln w="57150" cmpd="thickThin">
            <a:solidFill>
              <a:srgbClr val="FFFF99"/>
            </a:solidFill>
          </a:ln>
        </p:spPr>
        <p:txBody>
          <a:bodyPr/>
          <a:lstStyle/>
          <a:p>
            <a:pPr algn="ctr" eaLnBrk="1" hangingPunct="1">
              <a:lnSpc>
                <a:spcPct val="150000"/>
              </a:lnSpc>
              <a:buNone/>
            </a:pPr>
            <a:r>
              <a:rPr lang="ru-RU" b="1" dirty="0" smtClean="0">
                <a:latin typeface="Georgia" pitchFamily="18" charset="0"/>
              </a:rPr>
              <a:t>Какая рыба из семейства лососевых водится в ОБИ?</a:t>
            </a:r>
            <a:endParaRPr lang="ru-RU" dirty="0" smtClean="0">
              <a:latin typeface="Georgia" pitchFamily="18" charset="0"/>
            </a:endParaRPr>
          </a:p>
        </p:txBody>
      </p:sp>
      <p:pic>
        <p:nvPicPr>
          <p:cNvPr id="7172" name="Picture 4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900113" y="765175"/>
            <a:ext cx="28733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9</a:t>
            </a:r>
          </a:p>
        </p:txBody>
      </p:sp>
      <p:sp>
        <p:nvSpPr>
          <p:cNvPr id="3072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3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30732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</a:p>
        </p:txBody>
      </p:sp>
      <p:sp useBgFill="1">
        <p:nvSpPr>
          <p:cNvPr id="30733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311525" cy="12954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Нельма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7182" name="Rectangle 18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" name="Picture 4" descr="97117092"/>
          <p:cNvPicPr>
            <a:picLocks noChangeAspect="1" noChangeArrowheads="1"/>
          </p:cNvPicPr>
          <p:nvPr/>
        </p:nvPicPr>
        <p:blipFill>
          <a:blip r:embed="rId6">
            <a:lum contrast="30000"/>
          </a:blip>
          <a:srcRect l="27074" t="27069" r="30455" b="56683"/>
          <a:stretch>
            <a:fillRect/>
          </a:stretch>
        </p:blipFill>
        <p:spPr bwMode="auto">
          <a:xfrm>
            <a:off x="714348" y="4143380"/>
            <a:ext cx="3024182" cy="123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07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2" grpId="1"/>
      <p:bldP spid="30723" grpId="0" build="p" animBg="1"/>
      <p:bldP spid="30727" grpId="0" animBg="1"/>
      <p:bldP spid="30728" grpId="0" animBg="1"/>
      <p:bldP spid="30729" grpId="0" animBg="1"/>
      <p:bldP spid="30730" grpId="0" animBg="1"/>
      <p:bldP spid="30731" grpId="0" animBg="1"/>
      <p:bldP spid="30732" grpId="0" animBg="1"/>
      <p:bldP spid="307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00232" y="1071546"/>
            <a:ext cx="6883400" cy="2428892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pPr algn="ctr" eaLnBrk="1" hangingPunct="1">
              <a:lnSpc>
                <a:spcPct val="170000"/>
              </a:lnSpc>
              <a:buFontTx/>
              <a:buNone/>
            </a:pPr>
            <a:r>
              <a:rPr lang="ru-RU" b="1" dirty="0" smtClean="0">
                <a:latin typeface="Georgia" pitchFamily="18" charset="0"/>
              </a:rPr>
              <a:t>Какие лекарственные растения нашего края</a:t>
            </a:r>
          </a:p>
          <a:p>
            <a:pPr algn="ctr" eaLnBrk="1" hangingPunct="1">
              <a:lnSpc>
                <a:spcPct val="170000"/>
              </a:lnSpc>
              <a:buFontTx/>
              <a:buNone/>
            </a:pPr>
            <a:r>
              <a:rPr lang="ru-RU" b="1" dirty="0" smtClean="0">
                <a:latin typeface="Georgia" pitchFamily="18" charset="0"/>
              </a:rPr>
              <a:t> вы знаете?</a:t>
            </a:r>
            <a:endParaRPr lang="ru-RU" b="1" dirty="0" smtClean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14340" name="Picture 4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642911" y="765175"/>
            <a:ext cx="54454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10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3789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37900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</a:p>
        </p:txBody>
      </p:sp>
      <p:sp useBgFill="1">
        <p:nvSpPr>
          <p:cNvPr id="37901" name="AutoShape 13"/>
          <p:cNvSpPr>
            <a:spLocks noChangeArrowheads="1"/>
          </p:cNvSpPr>
          <p:nvPr/>
        </p:nvSpPr>
        <p:spPr bwMode="auto">
          <a:xfrm rot="10800000">
            <a:off x="5143504" y="4714884"/>
            <a:ext cx="3311525" cy="1295400"/>
          </a:xfrm>
          <a:prstGeom prst="wedgeRectCallout">
            <a:avLst>
              <a:gd name="adj1" fmla="val -5278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pPr algn="ctr">
              <a:lnSpc>
                <a:spcPct val="80000"/>
              </a:lnSpc>
            </a:pPr>
            <a:r>
              <a:rPr lang="ru-RU" sz="2800" b="1" dirty="0" smtClean="0">
                <a:latin typeface="Georgia" pitchFamily="18" charset="0"/>
              </a:rPr>
              <a:t>Брусника, ромашка, шиповник…</a:t>
            </a:r>
            <a:endParaRPr lang="ru-RU" sz="2800" b="1" dirty="0">
              <a:latin typeface="Georgia" pitchFamily="18" charset="0"/>
            </a:endParaRPr>
          </a:p>
        </p:txBody>
      </p:sp>
      <p:sp>
        <p:nvSpPr>
          <p:cNvPr id="14350" name="Rectangle 18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" name="Picture 2" descr="C:\Documents and Settings\Кирилл\Рабочий стол\Рабочий стол\МАМА\родина\qj0icb1z952s949064y95qr0ykx06wjx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3929066"/>
            <a:ext cx="1737864" cy="1303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78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0" grpId="1"/>
      <p:bldP spid="37891" grpId="0" build="p" animBg="1"/>
      <p:bldP spid="37895" grpId="0" animBg="1"/>
      <p:bldP spid="37896" grpId="0" animBg="1"/>
      <p:bldP spid="37897" grpId="0" animBg="1"/>
      <p:bldP spid="37898" grpId="0" animBg="1"/>
      <p:bldP spid="37899" grpId="0" animBg="1"/>
      <p:bldP spid="37900" grpId="0" animBg="1"/>
      <p:bldP spid="3790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962" y="1357298"/>
            <a:ext cx="7920038" cy="1928826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</a:ln>
        </p:spPr>
        <p:txBody>
          <a:bodyPr/>
          <a:lstStyle/>
          <a:p>
            <a:pPr algn="ctr" eaLnBrk="1" hangingPunct="1">
              <a:lnSpc>
                <a:spcPct val="200000"/>
              </a:lnSpc>
              <a:buFontTx/>
              <a:buNone/>
            </a:pPr>
            <a:r>
              <a:rPr lang="ru-RU" sz="2800" b="1" dirty="0" smtClean="0">
                <a:latin typeface="Georgia" pitchFamily="18" charset="0"/>
              </a:rPr>
              <a:t>Что можно использовать в тундре для заварки чая?  </a:t>
            </a:r>
            <a:endParaRPr lang="ru-RU" b="1" dirty="0" smtClean="0">
              <a:latin typeface="Georgia" pitchFamily="18" charset="0"/>
            </a:endParaRPr>
          </a:p>
        </p:txBody>
      </p:sp>
      <p:pic>
        <p:nvPicPr>
          <p:cNvPr id="18436" name="Picture 4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438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576263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11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4199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41996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</a:p>
        </p:txBody>
      </p:sp>
      <p:sp useBgFill="1">
        <p:nvSpPr>
          <p:cNvPr id="41997" name="AutoShape 13"/>
          <p:cNvSpPr>
            <a:spLocks noChangeArrowheads="1"/>
          </p:cNvSpPr>
          <p:nvPr/>
        </p:nvSpPr>
        <p:spPr bwMode="auto">
          <a:xfrm rot="10800000">
            <a:off x="5148263" y="4797425"/>
            <a:ext cx="3816350" cy="1295400"/>
          </a:xfrm>
          <a:prstGeom prst="wedgeRectCallout">
            <a:avLst>
              <a:gd name="adj1" fmla="val 2037"/>
              <a:gd name="adj2" fmla="val 85417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pPr algn="ctr">
              <a:lnSpc>
                <a:spcPct val="110000"/>
              </a:lnSpc>
            </a:pPr>
            <a:r>
              <a:rPr lang="ru-RU" sz="2400" b="1" dirty="0" smtClean="0">
                <a:latin typeface="Georgia" pitchFamily="18" charset="0"/>
              </a:rPr>
              <a:t>Листья брусники, смородины, шиповник </a:t>
            </a:r>
            <a:endParaRPr lang="ru-RU" sz="3200" b="1" dirty="0">
              <a:latin typeface="Georgia" pitchFamily="18" charset="0"/>
            </a:endParaRPr>
          </a:p>
        </p:txBody>
      </p:sp>
      <p:pic>
        <p:nvPicPr>
          <p:cNvPr id="18" name="Picture 2" descr="D:\Фотографии\Север\природа\DSC000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500438"/>
            <a:ext cx="228601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6" grpId="1"/>
      <p:bldP spid="41987" grpId="0" build="p" animBg="1"/>
      <p:bldP spid="41991" grpId="0" animBg="1"/>
      <p:bldP spid="41992" grpId="0" animBg="1"/>
      <p:bldP spid="41993" grpId="0" animBg="1"/>
      <p:bldP spid="41994" grpId="0" animBg="1"/>
      <p:bldP spid="41995" grpId="0" animBg="1"/>
      <p:bldP spid="41996" grpId="0" animBg="1"/>
      <p:bldP spid="4199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195513" y="274638"/>
            <a:ext cx="5832475" cy="8509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ВНИМАНИЕ !  ВОПРОС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989138"/>
            <a:ext cx="6780212" cy="1368425"/>
          </a:xfrm>
          <a:solidFill>
            <a:srgbClr val="FF0000">
              <a:alpha val="39999"/>
            </a:srgbClr>
          </a:solidFill>
          <a:ln w="57150" cmpd="thickThin">
            <a:solidFill>
              <a:srgbClr val="FF0000"/>
            </a:solidFill>
          </a:ln>
        </p:spPr>
        <p:txBody>
          <a:bodyPr>
            <a:normAutofit fontScale="92500"/>
          </a:bodyPr>
          <a:lstStyle/>
          <a:p>
            <a:pPr algn="ctr" eaLnBrk="1" hangingPunct="1">
              <a:lnSpc>
                <a:spcPct val="170000"/>
              </a:lnSpc>
              <a:buFontTx/>
              <a:buNone/>
            </a:pPr>
            <a:r>
              <a:rPr lang="ru-RU" b="1" dirty="0" smtClean="0">
                <a:latin typeface="Georgia" pitchFamily="18" charset="0"/>
              </a:rPr>
              <a:t>Назовите большие реки Ямала?</a:t>
            </a:r>
            <a:endParaRPr lang="ru-RU" dirty="0" smtClean="0">
              <a:latin typeface="Georgia" pitchFamily="18" charset="0"/>
            </a:endParaRPr>
          </a:p>
          <a:p>
            <a:pPr algn="ctr" eaLnBrk="1" hangingPunct="1">
              <a:lnSpc>
                <a:spcPct val="170000"/>
              </a:lnSpc>
              <a:buFontTx/>
              <a:buNone/>
            </a:pPr>
            <a:endParaRPr lang="ru-RU" sz="2800" dirty="0" smtClean="0">
              <a:solidFill>
                <a:schemeClr val="bg1"/>
              </a:solidFill>
            </a:endParaRPr>
          </a:p>
        </p:txBody>
      </p:sp>
      <p:pic>
        <p:nvPicPr>
          <p:cNvPr id="15364" name="Picture 4" descr="J018925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404813"/>
            <a:ext cx="13684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39750" y="549275"/>
            <a:ext cx="1042988" cy="1042988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6" name="WordArt 6" descr="Орех"/>
          <p:cNvSpPr>
            <a:spLocks noChangeArrowheads="1" noChangeShapeType="1" noTextEdit="1"/>
          </p:cNvSpPr>
          <p:nvPr/>
        </p:nvSpPr>
        <p:spPr bwMode="auto">
          <a:xfrm>
            <a:off x="642910" y="765175"/>
            <a:ext cx="61597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400" b="1" kern="10" dirty="0" smtClean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Book Antiqua"/>
              </a:rPr>
              <a:t>12</a:t>
            </a:r>
            <a:endParaRPr lang="ru-RU" sz="2400" b="1" kern="10" dirty="0">
              <a:ln w="25400">
                <a:solidFill>
                  <a:srgbClr val="000000"/>
                </a:solidFill>
                <a:round/>
                <a:headEnd/>
                <a:tailEnd/>
              </a:ln>
              <a:blipFill dpi="0" rotWithShape="1">
                <a:blip r:embed="rId5"/>
                <a:srcRect/>
                <a:tile tx="0" ty="0" sx="100000" sy="100000" flip="none" algn="tl"/>
              </a:blipFill>
              <a:latin typeface="Book Antiqua"/>
            </a:endParaRPr>
          </a:p>
        </p:txBody>
      </p:sp>
      <p:sp>
        <p:nvSpPr>
          <p:cNvPr id="3891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2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 useBgFill="1">
        <p:nvSpPr>
          <p:cNvPr id="38924" name="Rectangle 12"/>
          <p:cNvSpPr>
            <a:spLocks noChangeArrowheads="1"/>
          </p:cNvSpPr>
          <p:nvPr/>
        </p:nvSpPr>
        <p:spPr bwMode="auto">
          <a:xfrm>
            <a:off x="4572000" y="3716338"/>
            <a:ext cx="4321175" cy="574675"/>
          </a:xfrm>
          <a:prstGeom prst="rect">
            <a:avLst/>
          </a:prstGeom>
          <a:ln w="76200" cmpd="thickThin" algn="ctr">
            <a:solidFill>
              <a:srgbClr val="CC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800" b="1" i="1" dirty="0">
                <a:solidFill>
                  <a:srgbClr val="660033"/>
                </a:solidFill>
                <a:latin typeface="Georgia" pitchFamily="18" charset="0"/>
              </a:rPr>
              <a:t>Правильный ответ</a:t>
            </a:r>
            <a:endParaRPr lang="ru-RU" sz="3200" b="1" i="1" dirty="0">
              <a:solidFill>
                <a:srgbClr val="660033"/>
              </a:solidFill>
              <a:latin typeface="Georgia" pitchFamily="18" charset="0"/>
            </a:endParaRPr>
          </a:p>
        </p:txBody>
      </p:sp>
      <p:sp useBgFill="1">
        <p:nvSpPr>
          <p:cNvPr id="38925" name="AutoShape 13"/>
          <p:cNvSpPr>
            <a:spLocks noChangeArrowheads="1"/>
          </p:cNvSpPr>
          <p:nvPr/>
        </p:nvSpPr>
        <p:spPr bwMode="auto">
          <a:xfrm rot="10800000">
            <a:off x="5072066" y="4786322"/>
            <a:ext cx="3889375" cy="1368425"/>
          </a:xfrm>
          <a:prstGeom prst="wedgeRectCallout">
            <a:avLst>
              <a:gd name="adj1" fmla="val -819"/>
              <a:gd name="adj2" fmla="val 83523"/>
            </a:avLst>
          </a:prstGeom>
          <a:ln w="76200" cmpd="thickThin" algn="ctr">
            <a:solidFill>
              <a:srgbClr val="660033"/>
            </a:solidFill>
            <a:miter lim="800000"/>
            <a:headEnd/>
            <a:tailEnd/>
          </a:ln>
        </p:spPr>
        <p:txBody>
          <a:bodyPr rot="10800000"/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latin typeface="Georgia" pitchFamily="18" charset="0"/>
              </a:rPr>
              <a:t>Надым</a:t>
            </a:r>
            <a:r>
              <a:rPr lang="ru-RU" sz="2800" b="1" dirty="0">
                <a:latin typeface="Georgia" pitchFamily="18" charset="0"/>
              </a:rPr>
              <a:t>, Обь, </a:t>
            </a:r>
            <a:r>
              <a:rPr lang="ru-RU" sz="2800" b="1" dirty="0" err="1">
                <a:latin typeface="Georgia" pitchFamily="18" charset="0"/>
              </a:rPr>
              <a:t>Пур</a:t>
            </a:r>
            <a:r>
              <a:rPr lang="ru-RU" sz="2800" b="1" dirty="0">
                <a:latin typeface="Georgia" pitchFamily="18" charset="0"/>
              </a:rPr>
              <a:t>, Таз</a:t>
            </a:r>
            <a:endParaRPr lang="ru-RU" sz="2800" dirty="0">
              <a:latin typeface="Georgia" pitchFamily="18" charset="0"/>
            </a:endParaRPr>
          </a:p>
          <a:p>
            <a:pPr>
              <a:lnSpc>
                <a:spcPct val="70000"/>
              </a:lnSpc>
            </a:pPr>
            <a:r>
              <a:rPr lang="ru-RU" sz="3200" b="1" dirty="0">
                <a:solidFill>
                  <a:srgbClr val="CC0000"/>
                </a:solidFill>
              </a:rPr>
              <a:t> </a:t>
            </a:r>
          </a:p>
        </p:txBody>
      </p:sp>
      <p:sp>
        <p:nvSpPr>
          <p:cNvPr id="15374" name="Rectangle 17"/>
          <p:cNvSpPr>
            <a:spLocks noChangeArrowheads="1"/>
          </p:cNvSpPr>
          <p:nvPr/>
        </p:nvSpPr>
        <p:spPr bwMode="auto">
          <a:xfrm>
            <a:off x="0" y="6297613"/>
            <a:ext cx="9144000" cy="560387"/>
          </a:xfrm>
          <a:prstGeom prst="rect">
            <a:avLst/>
          </a:prstGeom>
          <a:solidFill>
            <a:srgbClr val="3366FF">
              <a:alpha val="30980"/>
            </a:srgbClr>
          </a:solidFill>
          <a:ln w="57150" algn="ctr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81" name="Picture 2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63" y="3571875"/>
            <a:ext cx="2381250" cy="1847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89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4" grpId="1"/>
      <p:bldP spid="38915" grpId="0" build="p" animBg="1"/>
      <p:bldP spid="38919" grpId="0" animBg="1"/>
      <p:bldP spid="38920" grpId="0" animBg="1"/>
      <p:bldP spid="38921" grpId="0" animBg="1"/>
      <p:bldP spid="38922" grpId="0" animBg="1"/>
      <p:bldP spid="38923" grpId="0" animBg="1"/>
      <p:bldP spid="38924" grpId="0" animBg="1"/>
      <p:bldP spid="389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Татьяна\Desktop\pic2_020720111935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28604"/>
            <a:ext cx="8501122" cy="4929222"/>
          </a:xfrm>
          <a:prstGeom prst="rect">
            <a:avLst/>
          </a:prstGeom>
          <a:noFill/>
        </p:spPr>
      </p:pic>
      <p:pic>
        <p:nvPicPr>
          <p:cNvPr id="3" name="Колокольчик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0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Ямал\ЯНАО 80 Картинки\Надымский рай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64"/>
            <a:ext cx="3857652" cy="289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  <a:latin typeface="Georgia" pitchFamily="18" charset="0"/>
              </a:rPr>
              <a:t>Станция «Промыслы»</a:t>
            </a:r>
            <a:endParaRPr lang="ru-RU" sz="7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" name="Picture 2" descr="C:\Users\Татьяна\Desktop\pic2_28062011173511.jpg"/>
          <p:cNvPicPr>
            <a:picLocks noChangeAspect="1" noChangeArrowheads="1"/>
          </p:cNvPicPr>
          <p:nvPr/>
        </p:nvPicPr>
        <p:blipFill>
          <a:blip r:embed="rId3"/>
          <a:srcRect l="9343" t="10937" r="9282" b="10937"/>
          <a:stretch>
            <a:fillRect/>
          </a:stretch>
        </p:blipFill>
        <p:spPr bwMode="auto">
          <a:xfrm>
            <a:off x="2928926" y="3857628"/>
            <a:ext cx="2786082" cy="219076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4643446"/>
            <a:ext cx="3071802" cy="199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 тундре морошка,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 тундре брусника,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кедры и шишки, и комары,</a:t>
            </a:r>
            <a:endParaRPr lang="ru-RU" sz="1100" b="1" dirty="0" smtClean="0">
              <a:solidFill>
                <a:srgbClr val="002060"/>
              </a:solidFill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В тундре олени, мхи и черника.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Нам не хватает только жары.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        В речке сырок, щука, налим. Газ добывать на болотах спешим…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Georgia" pitchFamily="18" charset="0"/>
            </a:endParaRPr>
          </a:p>
        </p:txBody>
      </p:sp>
      <p:pic>
        <p:nvPicPr>
          <p:cNvPr id="7" name="Picture 4" descr="рыбак 001"/>
          <p:cNvPicPr>
            <a:picLocks noChangeAspect="1" noChangeArrowheads="1"/>
          </p:cNvPicPr>
          <p:nvPr/>
        </p:nvPicPr>
        <p:blipFill>
          <a:blip r:embed="rId4" cstate="print">
            <a:lum contrast="6000"/>
          </a:blip>
          <a:srcRect l="4312" t="6384" r="52309" b="22621"/>
          <a:stretch>
            <a:fillRect/>
          </a:stretch>
        </p:blipFill>
        <p:spPr bwMode="auto">
          <a:xfrm>
            <a:off x="5214942" y="2285992"/>
            <a:ext cx="361950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Татьяна\Desktop\pic2_28062011175039.jpg"/>
          <p:cNvPicPr>
            <a:picLocks noChangeAspect="1" noChangeArrowheads="1"/>
          </p:cNvPicPr>
          <p:nvPr/>
        </p:nvPicPr>
        <p:blipFill>
          <a:blip r:embed="rId2"/>
          <a:srcRect l="6630" t="7031" r="5044" b="10937"/>
          <a:stretch>
            <a:fillRect/>
          </a:stretch>
        </p:blipFill>
        <p:spPr bwMode="auto">
          <a:xfrm>
            <a:off x="285720" y="500042"/>
            <a:ext cx="8529399" cy="5500726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000364" y="642918"/>
            <a:ext cx="38576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Пускай бураны злятся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все напрасно.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Пусть темень девять месяцев в году.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 А всё-таки земля моя прекрасна.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Другой такой я в мире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не найду!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Татьяна\Desktop\pic2_28062011172209.jpg"/>
          <p:cNvPicPr>
            <a:picLocks noChangeAspect="1" noChangeArrowheads="1"/>
          </p:cNvPicPr>
          <p:nvPr/>
        </p:nvPicPr>
        <p:blipFill>
          <a:blip r:embed="rId3"/>
          <a:srcRect l="21875" t="6473" r="18358" b="9821"/>
          <a:stretch>
            <a:fillRect/>
          </a:stretch>
        </p:blipFill>
        <p:spPr bwMode="auto">
          <a:xfrm>
            <a:off x="5286380" y="214290"/>
            <a:ext cx="3643338" cy="35719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6" name="Picture 2" descr="C:\Users\Татьяна\Desktop\pic2_28062011171832.jpg"/>
          <p:cNvPicPr>
            <a:picLocks noChangeAspect="1" noChangeArrowheads="1"/>
          </p:cNvPicPr>
          <p:nvPr/>
        </p:nvPicPr>
        <p:blipFill>
          <a:blip r:embed="rId4"/>
          <a:srcRect l="7812" t="9459" r="7812" b="9459"/>
          <a:stretch>
            <a:fillRect/>
          </a:stretch>
        </p:blipFill>
        <p:spPr bwMode="auto">
          <a:xfrm>
            <a:off x="428596" y="714356"/>
            <a:ext cx="4429156" cy="295277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" name="для конкурс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  <p:pic>
        <p:nvPicPr>
          <p:cNvPr id="5" name="Picture 4" descr="рис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3929066"/>
            <a:ext cx="6072230" cy="271314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6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Татьяна\Desktop\pic2_28062011175239.jpg"/>
          <p:cNvPicPr>
            <a:picLocks noChangeAspect="1" noChangeArrowheads="1"/>
          </p:cNvPicPr>
          <p:nvPr/>
        </p:nvPicPr>
        <p:blipFill>
          <a:blip r:embed="rId3"/>
          <a:srcRect l="6261" t="7031" r="6200" b="10937"/>
          <a:stretch>
            <a:fillRect/>
          </a:stretch>
        </p:blipFill>
        <p:spPr bwMode="auto">
          <a:xfrm>
            <a:off x="1000100" y="1049222"/>
            <a:ext cx="7436356" cy="4880108"/>
          </a:xfrm>
          <a:prstGeom prst="rect">
            <a:avLst/>
          </a:prstGeom>
          <a:noFill/>
        </p:spPr>
      </p:pic>
      <p:pic>
        <p:nvPicPr>
          <p:cNvPr id="2050" name="Picture 2" descr="D3D62C2A"/>
          <p:cNvPicPr>
            <a:picLocks noChangeAspect="1" noChangeArrowheads="1"/>
          </p:cNvPicPr>
          <p:nvPr/>
        </p:nvPicPr>
        <p:blipFill>
          <a:blip r:embed="rId4">
            <a:lum contrast="24000"/>
          </a:blip>
          <a:srcRect l="28911" t="62743" r="45992" b="13202"/>
          <a:stretch>
            <a:fillRect/>
          </a:stretch>
        </p:blipFill>
        <p:spPr bwMode="auto">
          <a:xfrm>
            <a:off x="1285852" y="2857496"/>
            <a:ext cx="4034696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" name="Audio_00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8596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9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  <a:latin typeface="Georgia" pitchFamily="18" charset="0"/>
              </a:rPr>
              <a:t>Станция</a:t>
            </a:r>
            <a:br>
              <a:rPr lang="ru-RU" sz="7200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7200" b="1" dirty="0" smtClean="0">
                <a:solidFill>
                  <a:srgbClr val="002060"/>
                </a:solidFill>
                <a:latin typeface="Georgia" pitchFamily="18" charset="0"/>
              </a:rPr>
              <a:t>«Чудеса Ямала»</a:t>
            </a:r>
            <a:endParaRPr lang="ru-RU" sz="7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8203" name="Picture 11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928802"/>
            <a:ext cx="2786082" cy="192882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" name="Picture 9" descr="Рисунок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2357429"/>
            <a:ext cx="2786082" cy="198215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Picture 14" descr="Рисунок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1857364"/>
            <a:ext cx="2827327" cy="202589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Picture 8" descr="Рисунок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4286256"/>
            <a:ext cx="3317868" cy="23643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" name="Picture 8" descr="Рисунок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4357694"/>
            <a:ext cx="3429024" cy="217479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" name="Picture 8" descr="Рисунок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72198" y="2285992"/>
            <a:ext cx="2637155" cy="200817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" name="Колокольчик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35715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Чудо Ямала – </a:t>
            </a:r>
            <a:b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Северное сияние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8202" name="Picture 10" descr="Рисунок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071678"/>
            <a:ext cx="4121150" cy="2989263"/>
          </a:xfrm>
          <a:prstGeom prst="rect">
            <a:avLst/>
          </a:prstGeom>
          <a:noFill/>
        </p:spPr>
      </p:pic>
      <p:pic>
        <p:nvPicPr>
          <p:cNvPr id="8203" name="Picture 11" descr="Рисунок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928802"/>
            <a:ext cx="4206875" cy="2968625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57158" y="5137273"/>
            <a:ext cx="854112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Порой в небесах высоких широт вспыхивают изумительные световые спектакли – северное сияние.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Как хочу я, чтобы вопреки,</a:t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Самым дальним расстояньям,</a:t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Любовались все материки,</a:t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Нашим северным сияньем!  (Р.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Ругин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pic>
        <p:nvPicPr>
          <p:cNvPr id="6" name="северное сияние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0003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тьяна\Desktop\pic2_28062011173256.jpg"/>
          <p:cNvPicPr>
            <a:picLocks noChangeAspect="1" noChangeArrowheads="1"/>
          </p:cNvPicPr>
          <p:nvPr/>
        </p:nvPicPr>
        <p:blipFill>
          <a:blip r:embed="rId2"/>
          <a:srcRect l="6630" t="7031" r="6570" b="10937"/>
          <a:stretch>
            <a:fillRect/>
          </a:stretch>
        </p:blipFill>
        <p:spPr bwMode="auto">
          <a:xfrm>
            <a:off x="571472" y="767935"/>
            <a:ext cx="8143932" cy="534445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Татьяна\Desktop\pic2_28062011173306.jpg"/>
          <p:cNvPicPr>
            <a:picLocks noChangeAspect="1" noChangeArrowheads="1"/>
          </p:cNvPicPr>
          <p:nvPr/>
        </p:nvPicPr>
        <p:blipFill>
          <a:blip r:embed="rId2"/>
          <a:srcRect l="5442" t="7031" r="5381" b="7031"/>
          <a:stretch>
            <a:fillRect/>
          </a:stretch>
        </p:blipFill>
        <p:spPr bwMode="auto">
          <a:xfrm>
            <a:off x="428596" y="357166"/>
            <a:ext cx="8358246" cy="615447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атьяна\Desktop\сев. сияние.jpg"/>
          <p:cNvPicPr>
            <a:picLocks noChangeAspect="1" noChangeArrowheads="1"/>
          </p:cNvPicPr>
          <p:nvPr/>
        </p:nvPicPr>
        <p:blipFill>
          <a:blip r:embed="rId2"/>
          <a:srcRect l="6630" t="7031" r="6570" b="7031"/>
          <a:stretch>
            <a:fillRect/>
          </a:stretch>
        </p:blipFill>
        <p:spPr bwMode="auto">
          <a:xfrm>
            <a:off x="357158" y="642918"/>
            <a:ext cx="8422167" cy="55007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Татьяна\Desktop\pic2_070420121954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8501122" cy="54292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Татьяна\Desktop\pic2_070420121938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857232"/>
            <a:ext cx="7072362" cy="55007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Татьяна\Desktop\pic2_070420121930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85794"/>
            <a:ext cx="8334412" cy="47863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Татьяна\Desktop\pic2_28062011175307.jpg"/>
          <p:cNvPicPr>
            <a:picLocks noChangeAspect="1" noChangeArrowheads="1"/>
          </p:cNvPicPr>
          <p:nvPr/>
        </p:nvPicPr>
        <p:blipFill>
          <a:blip r:embed="rId2"/>
          <a:srcRect l="6630" t="7031" r="6570" b="7031"/>
          <a:stretch>
            <a:fillRect/>
          </a:stretch>
        </p:blipFill>
        <p:spPr bwMode="auto">
          <a:xfrm>
            <a:off x="3500430" y="214290"/>
            <a:ext cx="5429288" cy="373263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" name="Picture 2" descr="C:\Users\Татьяна\Desktop\pic2_28062011173520.jpg"/>
          <p:cNvPicPr>
            <a:picLocks noChangeAspect="1" noChangeArrowheads="1"/>
          </p:cNvPicPr>
          <p:nvPr/>
        </p:nvPicPr>
        <p:blipFill>
          <a:blip r:embed="rId3"/>
          <a:srcRect l="8137" t="7813" r="7775" b="10156"/>
          <a:stretch>
            <a:fillRect/>
          </a:stretch>
        </p:blipFill>
        <p:spPr bwMode="auto">
          <a:xfrm>
            <a:off x="214282" y="3786190"/>
            <a:ext cx="4299888" cy="2912827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0" y="1857364"/>
            <a:ext cx="8786842" cy="31241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Monotype Corsiva"/>
              </a:rPr>
              <a:t>Путешествие                </a:t>
            </a:r>
          </a:p>
          <a:p>
            <a:pPr algn="ctr"/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Monotype Corsiva"/>
              </a:rPr>
              <a:t>                       по северному краю!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Monotype Corsiva"/>
            </a:endParaRPr>
          </a:p>
        </p:txBody>
      </p:sp>
      <p:pic>
        <p:nvPicPr>
          <p:cNvPr id="8196" name="Picture 4" descr="C:\Users\Татьяна\Desktop\pic2_28062011173528.jpg"/>
          <p:cNvPicPr>
            <a:picLocks noChangeAspect="1" noChangeArrowheads="1"/>
          </p:cNvPicPr>
          <p:nvPr/>
        </p:nvPicPr>
        <p:blipFill>
          <a:blip r:embed="rId4" cstate="print"/>
          <a:srcRect l="5425" t="7813" r="7775" b="10156"/>
          <a:stretch>
            <a:fillRect/>
          </a:stretch>
        </p:blipFill>
        <p:spPr bwMode="auto">
          <a:xfrm>
            <a:off x="285720" y="214290"/>
            <a:ext cx="2830306" cy="1857388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Чудо Ямала – реки Ямала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643042" y="4500570"/>
            <a:ext cx="14189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400" dirty="0">
                <a:latin typeface="Georgia" pitchFamily="18" charset="0"/>
              </a:rPr>
              <a:t>Обь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5286380" y="1357298"/>
            <a:ext cx="287771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400" dirty="0" err="1">
                <a:latin typeface="Georgia" pitchFamily="18" charset="0"/>
              </a:rPr>
              <a:t>Юрибей</a:t>
            </a:r>
            <a:endParaRPr lang="ru-RU" sz="5400" dirty="0">
              <a:latin typeface="Georgia" pitchFamily="18" charset="0"/>
            </a:endParaRPr>
          </a:p>
        </p:txBody>
      </p:sp>
      <p:pic>
        <p:nvPicPr>
          <p:cNvPr id="9230" name="Picture 14" descr="Рисунок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4041773" cy="2896097"/>
          </a:xfrm>
          <a:prstGeom prst="rect">
            <a:avLst/>
          </a:prstGeom>
          <a:noFill/>
        </p:spPr>
      </p:pic>
      <p:pic>
        <p:nvPicPr>
          <p:cNvPr id="9231" name="Picture 15" descr="Рисунок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214554"/>
            <a:ext cx="4057649" cy="30398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557214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 Все пространство округа изобилует болотами, озерами, реками. </a:t>
            </a:r>
          </a:p>
          <a:p>
            <a:pPr algn="ctr"/>
            <a:r>
              <a:rPr lang="ru-RU" b="1" dirty="0" smtClean="0">
                <a:latin typeface="Georgia" pitchFamily="18" charset="0"/>
              </a:rPr>
              <a:t>В округе насчитывается более 300 тысяч озер, 48 тысяч рек, в них добывается одна треть мировых запасов ценных сиговых пород рыбы. </a:t>
            </a:r>
            <a:endParaRPr lang="ru-RU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928926" y="357166"/>
            <a:ext cx="287771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400" dirty="0" err="1">
                <a:latin typeface="Georgia" pitchFamily="18" charset="0"/>
              </a:rPr>
              <a:t>Юрибей</a:t>
            </a:r>
            <a:endParaRPr lang="ru-RU" sz="5400" dirty="0">
              <a:latin typeface="Georgia" pitchFamily="18" charset="0"/>
            </a:endParaRPr>
          </a:p>
        </p:txBody>
      </p:sp>
      <p:pic>
        <p:nvPicPr>
          <p:cNvPr id="9231" name="Picture 15" descr="Рисунок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357298"/>
            <a:ext cx="6072230" cy="30398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485776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Georgia" pitchFamily="18" charset="0"/>
              </a:rPr>
              <a:t> 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60417" name="Rectangle 1"/>
          <p:cNvSpPr>
            <a:spLocks noChangeArrowheads="1"/>
          </p:cNvSpPr>
          <p:nvPr/>
        </p:nvSpPr>
        <p:spPr bwMode="auto">
          <a:xfrm>
            <a:off x="214282" y="4786322"/>
            <a:ext cx="870302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Юрибей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– река жизни. Вдоль реки находятся основные святилища коренных жителей.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Через реку идут на нерест муксун и нельма.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Здесь высиживают птенцов полярные гуси и утки, гнездятся около 40 видов птиц,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пасутся северные олени.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 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Юрибей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– настоящее чудо для ценителей арктической природы.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Это название хорошо известно и археологам.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Здесь каждый год, освобождаясь ото льда,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река выпускает из плена вечной мерзлоты древних мамонтов.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Чудо Ямала –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Полярная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ночь и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                   Полярный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день</a:t>
            </a:r>
          </a:p>
        </p:txBody>
      </p:sp>
      <p:pic>
        <p:nvPicPr>
          <p:cNvPr id="14344" name="Picture 8" descr="Рисунок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143116"/>
            <a:ext cx="3471079" cy="2643206"/>
          </a:xfrm>
          <a:prstGeom prst="rect">
            <a:avLst/>
          </a:prstGeom>
          <a:noFill/>
        </p:spPr>
      </p:pic>
      <p:pic>
        <p:nvPicPr>
          <p:cNvPr id="14345" name="Picture 9" descr="Рисунок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00174"/>
            <a:ext cx="2974076" cy="3114668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28596" y="4826675"/>
            <a:ext cx="8268609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Чудо Ямала – Полярная ночь и Полярный день. Самый продолжительный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и суровый сезон на Ямале – зимний.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Сумрачный короткий день и длительные ночи при жестоких морозах.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Солнце не задерживается на полярном небе.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Наступает полярная ночь, которая длится почти 150 дней.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Особенностью летнего сезона являются большие запасы солнечного тепла и света.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В тундру приходит Полярный день.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Лето на севере – короткое, но бурное.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Georgia" pitchFamily="18" charset="0"/>
              </a:rPr>
              <a:t>Чудо Ямала – </a:t>
            </a:r>
            <a:r>
              <a:rPr lang="ru-RU" b="1" dirty="0" smtClean="0">
                <a:latin typeface="Georgia" pitchFamily="18" charset="0"/>
              </a:rPr>
              <a:t/>
            </a:r>
            <a:br>
              <a:rPr lang="ru-RU" b="1" dirty="0" smtClean="0">
                <a:latin typeface="Georgia" pitchFamily="18" charset="0"/>
              </a:rPr>
            </a:br>
            <a:r>
              <a:rPr lang="ru-RU" b="1" dirty="0" smtClean="0">
                <a:latin typeface="Georgia" pitchFamily="18" charset="0"/>
              </a:rPr>
              <a:t>запасы </a:t>
            </a:r>
            <a:r>
              <a:rPr lang="ru-RU" b="1" dirty="0">
                <a:latin typeface="Georgia" pitchFamily="18" charset="0"/>
              </a:rPr>
              <a:t>газа и нефти</a:t>
            </a:r>
          </a:p>
        </p:txBody>
      </p:sp>
      <p:pic>
        <p:nvPicPr>
          <p:cNvPr id="16392" name="Picture 8" descr="Рисунок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438" y="1968500"/>
            <a:ext cx="3949700" cy="2814638"/>
          </a:xfrm>
          <a:prstGeom prst="rect">
            <a:avLst/>
          </a:prstGeom>
          <a:noFill/>
        </p:spPr>
      </p:pic>
      <p:pic>
        <p:nvPicPr>
          <p:cNvPr id="16393" name="Picture 9" descr="Рисунок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000240"/>
            <a:ext cx="4267200" cy="30480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57158" y="5572140"/>
            <a:ext cx="8331127" cy="786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Ямал является крупнейшей газоносной провинцией.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 год добывается около 40 млн. тонн нефти, около 600 млрд. куб. м. газа.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Чудо Ямала – люди Ямала</a:t>
            </a:r>
          </a:p>
        </p:txBody>
      </p:sp>
      <p:pic>
        <p:nvPicPr>
          <p:cNvPr id="17417" name="Picture 9" descr="Рисунок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3962400" cy="2693988"/>
          </a:xfrm>
          <a:prstGeom prst="rect">
            <a:avLst/>
          </a:prstGeom>
          <a:noFill/>
        </p:spPr>
      </p:pic>
      <p:pic>
        <p:nvPicPr>
          <p:cNvPr id="17416" name="Picture 8" descr="Рисунок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1752600"/>
            <a:ext cx="4600575" cy="2917825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4143380"/>
            <a:ext cx="8440131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Чудо Ямала – люди Ямала. 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Ямал – родина коренных народов: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ненцев, ханты, манси, селькупов.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Это душевные, гостеприимные, трудолюбивые, скромные люди.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Оленеводы, охотники, рыбаки, они трепетно и бережно относятся к природе, к суровой, северной,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но самой дорогой родине.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Они сохранили свои традиции, обычаи, самобытную, уникальную культуру,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которая нашла свое выражение в орнаментах на одежде, в построении основного жилища – чума,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 декоративно-прикладном творчестве, в исполнении народных песен и танцев.</a:t>
            </a:r>
            <a:b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Татьяна\Desktop\pic2_28062011171947.jpg"/>
          <p:cNvPicPr>
            <a:picLocks noChangeAspect="1" noChangeArrowheads="1"/>
          </p:cNvPicPr>
          <p:nvPr/>
        </p:nvPicPr>
        <p:blipFill>
          <a:blip r:embed="rId2"/>
          <a:srcRect l="6473" t="3125" r="6473" b="5468"/>
          <a:stretch>
            <a:fillRect/>
          </a:stretch>
        </p:blipFill>
        <p:spPr bwMode="auto">
          <a:xfrm>
            <a:off x="500034" y="357167"/>
            <a:ext cx="4000528" cy="6000792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857720" y="1357298"/>
            <a:ext cx="42862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 любой зайдите чум –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вас ждет всегда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Гостеприимство и забота друга…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Здесь каждый 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вас увидеть будет рад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И обогреть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душевной теплотою.</a:t>
            </a: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                      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(Л. </a:t>
            </a:r>
            <a:r>
              <a:rPr kumimoji="0" lang="ru-RU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Лапцуй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Пушица Шейхцера. Пуховки плодоносящих растений в июле.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214554"/>
            <a:ext cx="3286116" cy="223967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00042"/>
            <a:ext cx="91440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  <a:latin typeface="Georgia" pitchFamily="18" charset="0"/>
              </a:rPr>
              <a:t>Станция</a:t>
            </a:r>
            <a:br>
              <a:rPr lang="ru-RU" sz="7200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7200" b="1" dirty="0" smtClean="0">
                <a:solidFill>
                  <a:srgbClr val="002060"/>
                </a:solidFill>
                <a:latin typeface="Georgia" pitchFamily="18" charset="0"/>
              </a:rPr>
              <a:t>«Природа Ямала»</a:t>
            </a:r>
            <a:endParaRPr lang="ru-RU" sz="72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11" name="Picture 5" descr="Tundr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3856903"/>
            <a:ext cx="4000528" cy="300109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3" name="Picture 5" descr="t_042056____28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4643446"/>
            <a:ext cx="3041951" cy="203040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4" name="Picture 6" descr="фотография : Утк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2143116"/>
            <a:ext cx="2786082" cy="210946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Колокольчик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28572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786446" y="21429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786446" y="57148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429256" y="164305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714876" y="128586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786446" y="92867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429256" y="200024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5429256" y="23574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786446" y="128586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5429256" y="128586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5072066" y="128586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643306" y="23574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6500826" y="200024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6500826" y="271462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6500826" y="307181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714876" y="271462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4714876" y="307181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4000496" y="23574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4357686" y="23574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4714876" y="23574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5786446" y="23574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5072066" y="23574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Rectangle 2"/>
          <p:cNvSpPr>
            <a:spLocks noChangeArrowheads="1"/>
          </p:cNvSpPr>
          <p:nvPr/>
        </p:nvSpPr>
        <p:spPr bwMode="auto">
          <a:xfrm>
            <a:off x="6500826" y="23574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>
            <a:off x="4714876" y="342900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4357686" y="414338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4357686" y="450057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4357686" y="485776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4000496" y="3786190"/>
            <a:ext cx="357190" cy="3428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5072066" y="378619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4357686" y="3786190"/>
            <a:ext cx="357190" cy="342896"/>
          </a:xfrm>
          <a:prstGeom prst="rect">
            <a:avLst/>
          </a:prstGeom>
          <a:solidFill>
            <a:srgbClr val="FFFFFF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4714876" y="378619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4357686" y="521495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4357686" y="557214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4000496" y="59293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4357686" y="59293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auto">
          <a:xfrm>
            <a:off x="3643306" y="59293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3286116" y="59293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" name="Rectangle 2"/>
          <p:cNvSpPr>
            <a:spLocks noChangeArrowheads="1"/>
          </p:cNvSpPr>
          <p:nvPr/>
        </p:nvSpPr>
        <p:spPr bwMode="auto">
          <a:xfrm>
            <a:off x="6143636" y="23574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2928926" y="592933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5" name="Rectangle 2"/>
          <p:cNvSpPr>
            <a:spLocks noChangeArrowheads="1"/>
          </p:cNvSpPr>
          <p:nvPr/>
        </p:nvSpPr>
        <p:spPr bwMode="auto">
          <a:xfrm>
            <a:off x="4000496" y="521495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46" name="Rectangle 2"/>
          <p:cNvSpPr>
            <a:spLocks noChangeArrowheads="1"/>
          </p:cNvSpPr>
          <p:nvPr/>
        </p:nvSpPr>
        <p:spPr bwMode="auto">
          <a:xfrm>
            <a:off x="4714876" y="521495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Rectangle 2"/>
          <p:cNvSpPr>
            <a:spLocks noChangeArrowheads="1"/>
          </p:cNvSpPr>
          <p:nvPr/>
        </p:nvSpPr>
        <p:spPr bwMode="auto">
          <a:xfrm>
            <a:off x="5072066" y="521495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8" name="Rectangle 2"/>
          <p:cNvSpPr>
            <a:spLocks noChangeArrowheads="1"/>
          </p:cNvSpPr>
          <p:nvPr/>
        </p:nvSpPr>
        <p:spPr bwMode="auto">
          <a:xfrm>
            <a:off x="5429256" y="521495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" name="Rectangle 2"/>
          <p:cNvSpPr>
            <a:spLocks noChangeArrowheads="1"/>
          </p:cNvSpPr>
          <p:nvPr/>
        </p:nvSpPr>
        <p:spPr bwMode="auto">
          <a:xfrm>
            <a:off x="4714876" y="164305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" name="Rectangle 2"/>
          <p:cNvSpPr>
            <a:spLocks noChangeArrowheads="1"/>
          </p:cNvSpPr>
          <p:nvPr/>
        </p:nvSpPr>
        <p:spPr bwMode="auto">
          <a:xfrm>
            <a:off x="4714876" y="92867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4714876" y="571480"/>
            <a:ext cx="357190" cy="3428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4786314" y="571480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6572264" y="2000240"/>
            <a:ext cx="7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4071934" y="37861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4500562" y="378619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4000496" y="521495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2928926" y="592933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642910" y="285728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Кроссворд</a:t>
            </a:r>
            <a:endParaRPr lang="ru-RU" sz="36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Татьяна\Desktop\pic2_28062011175156.jpg"/>
          <p:cNvPicPr>
            <a:picLocks noChangeAspect="1" noChangeArrowheads="1"/>
          </p:cNvPicPr>
          <p:nvPr/>
        </p:nvPicPr>
        <p:blipFill>
          <a:blip r:embed="rId2"/>
          <a:srcRect l="5425" t="7813" r="5063" b="10156"/>
          <a:stretch>
            <a:fillRect/>
          </a:stretch>
        </p:blipFill>
        <p:spPr bwMode="auto">
          <a:xfrm>
            <a:off x="2010437" y="2214554"/>
            <a:ext cx="6847843" cy="4357718"/>
          </a:xfrm>
          <a:prstGeom prst="rect">
            <a:avLst/>
          </a:prstGeom>
          <a:noFill/>
        </p:spPr>
      </p:pic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357158" y="357166"/>
            <a:ext cx="5143504" cy="390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Шла красавица-природа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 зеленой тундре,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Загляделась на озера,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Потеряла бусы.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Соберите бусы, дети,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И отгадку дайте: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Как названье ягод этих?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 descr="click?url=http%3A%2F%2Fw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60351"/>
            <a:ext cx="7710487" cy="5383228"/>
          </a:xfrm>
          <a:prstGeom prst="rect">
            <a:avLst/>
          </a:prstGeom>
          <a:noFill/>
        </p:spPr>
      </p:pic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3779838" y="6092825"/>
            <a:ext cx="22204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folHlink"/>
                </a:solidFill>
                <a:latin typeface="Georgia" pitchFamily="18" charset="0"/>
              </a:rPr>
              <a:t>м</a:t>
            </a:r>
            <a:r>
              <a:rPr lang="ru-RU" sz="3200" b="1" dirty="0" smtClean="0">
                <a:solidFill>
                  <a:schemeClr val="folHlink"/>
                </a:solidFill>
                <a:latin typeface="Georgia" pitchFamily="18" charset="0"/>
              </a:rPr>
              <a:t>орошка</a:t>
            </a:r>
            <a:endParaRPr lang="ru-RU" sz="3200" b="1" dirty="0">
              <a:solidFill>
                <a:schemeClr val="folHlink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68" y="5786454"/>
            <a:ext cx="27350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Georgia" pitchFamily="18" charset="0"/>
              </a:rPr>
              <a:t>КАРОШМО</a:t>
            </a:r>
            <a:endParaRPr lang="ru-RU" sz="32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8000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8000" b="1" dirty="0" smtClean="0">
                <a:solidFill>
                  <a:srgbClr val="002060"/>
                </a:solidFill>
                <a:latin typeface="Georgia" pitchFamily="18" charset="0"/>
              </a:rPr>
              <a:t>Станция</a:t>
            </a:r>
            <a:br>
              <a:rPr lang="ru-RU" sz="8000" b="1" dirty="0" smtClean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sz="8000" b="1" dirty="0" smtClean="0">
                <a:solidFill>
                  <a:srgbClr val="002060"/>
                </a:solidFill>
                <a:latin typeface="Georgia" pitchFamily="18" charset="0"/>
              </a:rPr>
              <a:t>«Моя Родина» </a:t>
            </a:r>
            <a:br>
              <a:rPr lang="ru-RU" sz="8000" b="1" dirty="0" smtClean="0">
                <a:solidFill>
                  <a:srgbClr val="002060"/>
                </a:solidFill>
                <a:latin typeface="Georgia" pitchFamily="18" charset="0"/>
              </a:rPr>
            </a:b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6" name="Picture 2" descr="C:\Documents and Settings\Кирилл\Рабочий стол\Рабочий стол\МАМА\природа, фото\0_ba00_b79855e8_XL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571744"/>
            <a:ext cx="3905503" cy="2928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  <p:pic>
        <p:nvPicPr>
          <p:cNvPr id="7" name="Picture 2" descr="D:\Ямал\ЯНАО 80 Картинки\ЯНАО 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071810"/>
            <a:ext cx="4357686" cy="3268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Колокольчик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2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500430" y="5929330"/>
            <a:ext cx="22541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folHlink"/>
                </a:solidFill>
                <a:latin typeface="Georgia" pitchFamily="18" charset="0"/>
              </a:rPr>
              <a:t>брусника</a:t>
            </a:r>
          </a:p>
        </p:txBody>
      </p:sp>
      <p:pic>
        <p:nvPicPr>
          <p:cNvPr id="4" name="Picture 4" descr="Брусни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71546"/>
            <a:ext cx="7358114" cy="45005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14678" y="5572140"/>
            <a:ext cx="27638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Georgia" pitchFamily="18" charset="0"/>
              </a:rPr>
              <a:t>КАНИБРУС</a:t>
            </a:r>
            <a:endParaRPr lang="ru-RU" sz="32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3" name="Picture 5" descr="ФОТОработы.ru - Denba76 - дары природы - клюква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60350"/>
            <a:ext cx="7620000" cy="5097476"/>
          </a:xfrm>
          <a:prstGeom prst="rect">
            <a:avLst/>
          </a:prstGeom>
          <a:noFill/>
        </p:spPr>
      </p:pic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3779838" y="6092825"/>
            <a:ext cx="18646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folHlink"/>
                </a:solidFill>
                <a:latin typeface="Georgia" pitchFamily="18" charset="0"/>
              </a:rPr>
              <a:t>клюква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1868" y="5572140"/>
            <a:ext cx="2291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Georgia" pitchFamily="18" charset="0"/>
              </a:rPr>
              <a:t>КВАКЛЮ</a:t>
            </a:r>
            <a:endParaRPr lang="ru-RU" sz="32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4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7" name="Picture 5" descr="click?url=http%3A%2F%2Fww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49275"/>
            <a:ext cx="7620000" cy="5010150"/>
          </a:xfrm>
          <a:prstGeom prst="rect">
            <a:avLst/>
          </a:prstGeom>
          <a:noFill/>
        </p:spPr>
      </p:pic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3492500" y="6092825"/>
            <a:ext cx="22092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folHlink"/>
                </a:solidFill>
                <a:latin typeface="Georgia" pitchFamily="18" charset="0"/>
              </a:rPr>
              <a:t>голубика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86116" y="5715016"/>
            <a:ext cx="27558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Georgia" pitchFamily="18" charset="0"/>
              </a:rPr>
              <a:t>ЛУГОКАБИ</a:t>
            </a:r>
            <a:endParaRPr lang="ru-RU" sz="32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1" name="Picture 5" descr="p1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549275"/>
            <a:ext cx="6704035" cy="5027643"/>
          </a:xfrm>
          <a:prstGeom prst="rect">
            <a:avLst/>
          </a:prstGeom>
          <a:noFill/>
        </p:spPr>
      </p:pic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3571868" y="5929330"/>
            <a:ext cx="20569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folHlink"/>
                </a:solidFill>
                <a:latin typeface="Georgia" pitchFamily="18" charset="0"/>
              </a:rPr>
              <a:t>черника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86116" y="5572140"/>
            <a:ext cx="2557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>
                <a:latin typeface="Georgia" pitchFamily="18" charset="0"/>
              </a:rPr>
              <a:t>ЧЕРКАНИ</a:t>
            </a:r>
            <a:endParaRPr lang="ru-RU" sz="32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Кирилл\Рабочий стол\Рабочий стол\МАМА\природа, фото\0_137e5_b3842575_L.jpeg"/>
          <p:cNvPicPr>
            <a:picLocks noChangeAspect="1" noChangeArrowheads="1"/>
          </p:cNvPicPr>
          <p:nvPr/>
        </p:nvPicPr>
        <p:blipFill>
          <a:blip r:embed="rId2"/>
          <a:srcRect l="22018" t="917" b="23241"/>
          <a:stretch>
            <a:fillRect/>
          </a:stretch>
        </p:blipFill>
        <p:spPr bwMode="auto">
          <a:xfrm>
            <a:off x="1214414" y="500042"/>
            <a:ext cx="6715172" cy="4898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428860" y="5929330"/>
            <a:ext cx="4509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9800BC"/>
                </a:solidFill>
                <a:latin typeface="Georgia" pitchFamily="18" charset="0"/>
              </a:rPr>
              <a:t>красная смородина</a:t>
            </a:r>
            <a:endParaRPr lang="ru-RU" sz="3200" b="1" dirty="0">
              <a:solidFill>
                <a:srgbClr val="9800BC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26" y="5429264"/>
            <a:ext cx="3252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Georgia" pitchFamily="18" charset="0"/>
              </a:rPr>
              <a:t>РОСМОДИНА</a:t>
            </a:r>
            <a:endParaRPr lang="ru-RU" sz="32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85728"/>
            <a:ext cx="65998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9800BC"/>
                </a:solidFill>
                <a:latin typeface="Georgia" pitchFamily="18" charset="0"/>
              </a:rPr>
              <a:t>Конкурс </a:t>
            </a:r>
          </a:p>
          <a:p>
            <a:pPr algn="ctr"/>
            <a:r>
              <a:rPr lang="ru-RU" sz="3600" b="1" dirty="0" smtClean="0">
                <a:solidFill>
                  <a:srgbClr val="9800BC"/>
                </a:solidFill>
                <a:latin typeface="Georgia" pitchFamily="18" charset="0"/>
              </a:rPr>
              <a:t>«Определи ягоду на вкус»</a:t>
            </a:r>
            <a:endParaRPr lang="ru-RU" sz="3600" b="1" dirty="0">
              <a:solidFill>
                <a:srgbClr val="9800BC"/>
              </a:solidFill>
              <a:latin typeface="Georgia" pitchFamily="18" charset="0"/>
            </a:endParaRPr>
          </a:p>
        </p:txBody>
      </p:sp>
      <p:pic>
        <p:nvPicPr>
          <p:cNvPr id="5" name="Picture 5" descr="click?url=http%3A%2F%2Fww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500174"/>
            <a:ext cx="3277403" cy="2154894"/>
          </a:xfrm>
          <a:prstGeom prst="rect">
            <a:avLst/>
          </a:prstGeom>
          <a:noFill/>
        </p:spPr>
      </p:pic>
      <p:pic>
        <p:nvPicPr>
          <p:cNvPr id="6" name="Picture 2" descr="C:\Documents and Settings\Кирилл\Рабочий стол\Рабочий стол\МАМА\природа, фото\0_137e5_b3842575_L.jpeg"/>
          <p:cNvPicPr>
            <a:picLocks noChangeAspect="1" noChangeArrowheads="1"/>
          </p:cNvPicPr>
          <p:nvPr/>
        </p:nvPicPr>
        <p:blipFill>
          <a:blip r:embed="rId4"/>
          <a:srcRect l="22018" t="917" b="23241"/>
          <a:stretch>
            <a:fillRect/>
          </a:stretch>
        </p:blipFill>
        <p:spPr bwMode="auto">
          <a:xfrm>
            <a:off x="285720" y="4214818"/>
            <a:ext cx="3286148" cy="2396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p10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4214818"/>
            <a:ext cx="3027360" cy="2270347"/>
          </a:xfrm>
          <a:prstGeom prst="rect">
            <a:avLst/>
          </a:prstGeom>
          <a:noFill/>
        </p:spPr>
      </p:pic>
      <p:pic>
        <p:nvPicPr>
          <p:cNvPr id="4" name="Picture 4" descr="Брусни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571612"/>
            <a:ext cx="3620658" cy="2214578"/>
          </a:xfrm>
          <a:prstGeom prst="rect">
            <a:avLst/>
          </a:prstGeom>
          <a:noFill/>
        </p:spPr>
      </p:pic>
      <p:pic>
        <p:nvPicPr>
          <p:cNvPr id="3" name="Picture 5" descr="click?url=http%3A%2F%2Fwww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00364" y="3143248"/>
            <a:ext cx="3214710" cy="237611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Audio_00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2859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96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0" y="4011067"/>
            <a:ext cx="9432519" cy="284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Северный человек берет от природы столько, сколько необходимо для жизни.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Не принято нарушать покой пушного зверя способом загона (облавы).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Нельзя разводить костер на случайных местах,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 а только там, где в нем есть жизненная необходимость, потребность.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Calibri" pitchFamily="34" charset="0"/>
                <a:cs typeface="Times New Roman" pitchFamily="18" charset="0"/>
              </a:rPr>
              <a:t>Нельзя засорять водоёмы и природу различным мусором.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285728"/>
            <a:ext cx="57775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</a:rPr>
              <a:t>Запреты в жизни тундры</a:t>
            </a:r>
            <a:endParaRPr lang="ru-RU" sz="32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5" name="Picture 2" descr="C:\Users\Татьяна\Desktop\pic2_28062011173105.jpg"/>
          <p:cNvPicPr>
            <a:picLocks noChangeAspect="1" noChangeArrowheads="1"/>
          </p:cNvPicPr>
          <p:nvPr/>
        </p:nvPicPr>
        <p:blipFill>
          <a:blip r:embed="rId2" cstate="print"/>
          <a:srcRect l="8333" t="5742" r="8333" b="13043"/>
          <a:stretch>
            <a:fillRect/>
          </a:stretch>
        </p:blipFill>
        <p:spPr bwMode="auto">
          <a:xfrm>
            <a:off x="571471" y="857232"/>
            <a:ext cx="3117295" cy="2143140"/>
          </a:xfrm>
          <a:prstGeom prst="rect">
            <a:avLst/>
          </a:prstGeom>
          <a:noFill/>
        </p:spPr>
      </p:pic>
      <p:pic>
        <p:nvPicPr>
          <p:cNvPr id="4098" name="Picture 2" descr="C:\Users\Татьяна\Desktop\pic2_28062011175050.jpg"/>
          <p:cNvPicPr>
            <a:picLocks noChangeAspect="1" noChangeArrowheads="1"/>
          </p:cNvPicPr>
          <p:nvPr/>
        </p:nvPicPr>
        <p:blipFill>
          <a:blip r:embed="rId3"/>
          <a:srcRect l="5425" t="7813" r="7775" b="10155"/>
          <a:stretch>
            <a:fillRect/>
          </a:stretch>
        </p:blipFill>
        <p:spPr bwMode="auto">
          <a:xfrm>
            <a:off x="4000496" y="1142984"/>
            <a:ext cx="4572032" cy="30003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Татьяна\Desktop\1308220803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789" y="1142984"/>
            <a:ext cx="6081884" cy="45005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57290" y="428604"/>
            <a:ext cx="689374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БЕРЕГИТЕ </a:t>
            </a:r>
            <a:endParaRPr kumimoji="0" lang="ru-RU" sz="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ОХРАНЯЙТЕ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ПРИРОДУ!</a:t>
            </a:r>
            <a:r>
              <a:rPr kumimoji="0" lang="ru-RU" sz="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57166"/>
            <a:ext cx="8572560" cy="3571900"/>
          </a:xfrm>
          <a:prstGeom prst="rect">
            <a:avLst/>
          </a:prstGeom>
          <a:solidFill>
            <a:srgbClr val="C00000">
              <a:alpha val="0"/>
            </a:srgbClr>
          </a:solidFill>
          <a:ln w="63500" cmpd="thickThin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Татьяна\Desktop\pic2_250720111109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14818"/>
            <a:ext cx="8397405" cy="2366274"/>
          </a:xfrm>
          <a:prstGeom prst="rect">
            <a:avLst/>
          </a:prstGeom>
          <a:noFill/>
        </p:spPr>
      </p:pic>
      <p:pic>
        <p:nvPicPr>
          <p:cNvPr id="2050" name="Picture 2" descr="C:\Users\Татьяна\Desktop\pic2_28062011174916.jpg"/>
          <p:cNvPicPr>
            <a:picLocks noChangeAspect="1" noChangeArrowheads="1"/>
          </p:cNvPicPr>
          <p:nvPr/>
        </p:nvPicPr>
        <p:blipFill>
          <a:blip r:embed="rId3" cstate="print"/>
          <a:srcRect l="6383" t="37500" r="6383" b="9999"/>
          <a:stretch>
            <a:fillRect/>
          </a:stretch>
        </p:blipFill>
        <p:spPr bwMode="auto">
          <a:xfrm>
            <a:off x="5220045" y="5500702"/>
            <a:ext cx="3138169" cy="107157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857232"/>
          <a:ext cx="7858180" cy="5130800"/>
        </p:xfrm>
        <a:graphic>
          <a:graphicData uri="http://schemas.openxmlformats.org/drawingml/2006/table">
            <a:tbl>
              <a:tblPr/>
              <a:tblGrid>
                <a:gridCol w="7858180"/>
              </a:tblGrid>
              <a:tr h="364333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20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20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20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Сегодня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Я  узнал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Я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понял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Я могу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Я буду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Я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хочу,  чтобы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96" y="2571744"/>
            <a:ext cx="8001056" cy="3786214"/>
          </a:xfrm>
          <a:prstGeom prst="rect">
            <a:avLst/>
          </a:prstGeom>
          <a:solidFill>
            <a:schemeClr val="accent1">
              <a:alpha val="0"/>
            </a:schemeClr>
          </a:solidFill>
          <a:ln w="63500" cmpd="sng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 descr="D:\Ямал\ЯНАО 80 Картинки\ЯНАО 13.jpg"/>
          <p:cNvPicPr>
            <a:picLocks noChangeAspect="1" noChangeArrowheads="1"/>
          </p:cNvPicPr>
          <p:nvPr/>
        </p:nvPicPr>
        <p:blipFill>
          <a:blip r:embed="rId2"/>
          <a:srcRect t="17708"/>
          <a:stretch>
            <a:fillRect/>
          </a:stretch>
        </p:blipFill>
        <p:spPr bwMode="auto">
          <a:xfrm>
            <a:off x="3857620" y="214290"/>
            <a:ext cx="4929222" cy="210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Рисунок1"/>
          <p:cNvPicPr>
            <a:picLocks noChangeAspect="1" noChangeArrowheads="1"/>
          </p:cNvPicPr>
          <p:nvPr/>
        </p:nvPicPr>
        <p:blipFill>
          <a:blip r:embed="rId2"/>
          <a:srcRect t="76559"/>
          <a:stretch>
            <a:fillRect/>
          </a:stretch>
        </p:blipFill>
        <p:spPr bwMode="auto">
          <a:xfrm>
            <a:off x="0" y="4607580"/>
            <a:ext cx="9144000" cy="225041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00042"/>
            <a:ext cx="9068508" cy="38918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Родина – это место, где человек родился, 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вырос, где живут его родные и близкие люди.</a:t>
            </a:r>
          </a:p>
          <a:p>
            <a:pPr algn="ctr">
              <a:lnSpc>
                <a:spcPct val="150000"/>
              </a:lnSpc>
            </a:pPr>
            <a:endParaRPr lang="ru-RU" sz="28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Родина – это место, где человеку хорошо.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§"/>
            </a:pPr>
            <a:endParaRPr lang="ru-RU" sz="28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800" b="1" dirty="0" smtClean="0">
                <a:solidFill>
                  <a:srgbClr val="002060"/>
                </a:solidFill>
                <a:latin typeface="Georgia" pitchFamily="18" charset="0"/>
              </a:rPr>
              <a:t>Родина – это место, где человек живёт.</a:t>
            </a:r>
            <a:endParaRPr lang="ru-RU" sz="28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атьяна\Desktop\чум.jpg"/>
          <p:cNvPicPr>
            <a:picLocks noChangeAspect="1" noChangeArrowheads="1"/>
          </p:cNvPicPr>
          <p:nvPr/>
        </p:nvPicPr>
        <p:blipFill>
          <a:blip r:embed="rId2"/>
          <a:srcRect l="5000" t="6393" r="5000" b="7201"/>
          <a:stretch>
            <a:fillRect/>
          </a:stretch>
        </p:blipFill>
        <p:spPr bwMode="auto">
          <a:xfrm>
            <a:off x="214281" y="571479"/>
            <a:ext cx="8572561" cy="571504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5720" y="857232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Monotype Corsiva"/>
              </a:rPr>
              <a:t>Путешествие                </a:t>
            </a:r>
          </a:p>
          <a:p>
            <a:pPr algn="ctr"/>
            <a:r>
              <a:rPr lang="ru-RU" sz="48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Monotype Corsiva"/>
              </a:rPr>
              <a:t>                       по северному краю!</a:t>
            </a:r>
            <a:endParaRPr lang="ru-RU" sz="48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Monotype Corsiva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35716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Великую землю,                                                                                                                                  Любимую землю,                                                                                                                                              Где мы родились и живём,</a:t>
            </a:r>
            <a:b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Мы Родиной светлой,</a:t>
            </a:r>
            <a:b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Мы Родиной нашей.</a:t>
            </a:r>
            <a:b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Мы Родиной милой зовём.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6146" name="Picture 2" descr="I:\Новая папка\Рабочий материал для кл. часа\Виды Яр - Сале(и школа)\школа, поселок\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143116"/>
            <a:ext cx="6572296" cy="436987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736"/>
            <a:ext cx="9144000" cy="1143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1 задание</a:t>
            </a:r>
            <a: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3600" b="1" dirty="0" smtClean="0">
                <a:latin typeface="Georgia" pitchFamily="18" charset="0"/>
              </a:rPr>
              <a:t>Выберите название округа, на территории которого мы живём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285852" y="3571876"/>
            <a:ext cx="6423553" cy="275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а) Ханты-Мансийский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cs typeface="Arial" pitchFamily="34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б) Ненецкий</a:t>
            </a:r>
            <a:endParaRPr kumimoji="0" lang="ru-RU" sz="4000" b="1" i="0" u="none" strike="noStrike" cap="none" normalizeH="0" baseline="0" dirty="0" smtClean="0">
              <a:ln>
                <a:noFill/>
              </a:ln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в) Ямало-Ненецкий </a:t>
            </a:r>
            <a:endParaRPr kumimoji="0" lang="ru-RU" sz="4000" b="1" i="0" u="none" strike="noStrike" cap="none" normalizeH="0" baseline="0" dirty="0" smtClean="0">
              <a:ln>
                <a:noFill/>
              </a:ln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Татьяна\Pictures\Оформление\оформление\анимашки\рабочий материал\власть\Yam_n_map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74060"/>
            <a:ext cx="6005455" cy="67839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904</Words>
  <Application>Microsoft Office PowerPoint</Application>
  <PresentationFormat>Экран (4:3)</PresentationFormat>
  <Paragraphs>229</Paragraphs>
  <Slides>60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Тема Office</vt:lpstr>
      <vt:lpstr>Слайд 1</vt:lpstr>
      <vt:lpstr>Слайд 2</vt:lpstr>
      <vt:lpstr>Слайд 3</vt:lpstr>
      <vt:lpstr>Слайд 4</vt:lpstr>
      <vt:lpstr> Станция «Моя Родина»  </vt:lpstr>
      <vt:lpstr>Слайд 6</vt:lpstr>
      <vt:lpstr>Слайд 7</vt:lpstr>
      <vt:lpstr> 1 задание Выберите название округа, на территории которого мы живём</vt:lpstr>
      <vt:lpstr>Слайд 9</vt:lpstr>
      <vt:lpstr>Слайд 10</vt:lpstr>
      <vt:lpstr>Слайд 11</vt:lpstr>
      <vt:lpstr>Флаг Ямало-Ненецкого автономного округа</vt:lpstr>
      <vt:lpstr>Слайд 13</vt:lpstr>
      <vt:lpstr>Слайд 14</vt:lpstr>
      <vt:lpstr>Слайд 15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ВНИМАНИЕ !  ВОПРОС</vt:lpstr>
      <vt:lpstr>Слайд 28</vt:lpstr>
      <vt:lpstr>Станция «Промыслы»</vt:lpstr>
      <vt:lpstr>Слайд 30</vt:lpstr>
      <vt:lpstr>Слайд 31</vt:lpstr>
      <vt:lpstr>Станция «Чудеса Ямала»</vt:lpstr>
      <vt:lpstr>Чудо Ямала –  Северное сияние</vt:lpstr>
      <vt:lpstr>Слайд 34</vt:lpstr>
      <vt:lpstr>Слайд 35</vt:lpstr>
      <vt:lpstr>Слайд 36</vt:lpstr>
      <vt:lpstr>Слайд 37</vt:lpstr>
      <vt:lpstr>Слайд 38</vt:lpstr>
      <vt:lpstr>Слайд 39</vt:lpstr>
      <vt:lpstr>Чудо Ямала – реки Ямала</vt:lpstr>
      <vt:lpstr>Слайд 41</vt:lpstr>
      <vt:lpstr>Чудо Ямала –  Полярная ночь и                           Полярный день</vt:lpstr>
      <vt:lpstr>Чудо Ямала –  запасы газа и нефти</vt:lpstr>
      <vt:lpstr>Чудо Ямала – люди Ямала</vt:lpstr>
      <vt:lpstr>Слайд 45</vt:lpstr>
      <vt:lpstr>Станция «Природа Ямала»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Сергей</cp:lastModifiedBy>
  <cp:revision>194</cp:revision>
  <dcterms:created xsi:type="dcterms:W3CDTF">2012-12-07T03:04:57Z</dcterms:created>
  <dcterms:modified xsi:type="dcterms:W3CDTF">2012-12-14T19:52:12Z</dcterms:modified>
</cp:coreProperties>
</file>