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y="5143500" cx="9144000"/>
  <p:notesSz cx="6858000" cy="9144000"/>
  <p:embeddedFontLst>
    <p:embeddedFont>
      <p:font typeface="Raleway"/>
      <p:regular r:id="rId39"/>
      <p:bold r:id="rId40"/>
      <p:italic r:id="rId41"/>
      <p:boldItalic r:id="rId42"/>
    </p:embeddedFont>
    <p:embeddedFont>
      <p:font typeface="Lato"/>
      <p:regular r:id="rId43"/>
      <p:bold r:id="rId44"/>
      <p:italic r:id="rId45"/>
      <p:boldItalic r:id="rId46"/>
    </p:embeddedFont>
    <p:embeddedFont>
      <p:font typeface="Montserrat"/>
      <p:regular r:id="rId47"/>
      <p:bold r:id="rId48"/>
      <p:italic r:id="rId49"/>
      <p:boldItalic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61E2878-E028-4B22-8503-47FC9C41B852}">
  <a:tblStyle styleId="{461E2878-E028-4B22-8503-47FC9C41B85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aleway-bold.fntdata"/><Relationship Id="rId42" Type="http://schemas.openxmlformats.org/officeDocument/2006/relationships/font" Target="fonts/Raleway-boldItalic.fntdata"/><Relationship Id="rId41" Type="http://schemas.openxmlformats.org/officeDocument/2006/relationships/font" Target="fonts/Raleway-italic.fntdata"/><Relationship Id="rId44" Type="http://schemas.openxmlformats.org/officeDocument/2006/relationships/font" Target="fonts/Lato-bold.fntdata"/><Relationship Id="rId43" Type="http://schemas.openxmlformats.org/officeDocument/2006/relationships/font" Target="fonts/Lato-regular.fntdata"/><Relationship Id="rId46" Type="http://schemas.openxmlformats.org/officeDocument/2006/relationships/font" Target="fonts/Lato-boldItalic.fntdata"/><Relationship Id="rId45" Type="http://schemas.openxmlformats.org/officeDocument/2006/relationships/font" Target="fonts/La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Montserrat-bold.fntdata"/><Relationship Id="rId47" Type="http://schemas.openxmlformats.org/officeDocument/2006/relationships/font" Target="fonts/Montserrat-regular.fntdata"/><Relationship Id="rId49" Type="http://schemas.openxmlformats.org/officeDocument/2006/relationships/font" Target="fonts/Montserrat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font" Target="fonts/Raleway-regular.fntdata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0" Type="http://schemas.openxmlformats.org/officeDocument/2006/relationships/font" Target="fonts/Montserrat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ba478e9d8b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ba478e9d8b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ba478e9d8b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ba478e9d8b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ba478e9d8b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ba478e9d8b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ba478e9d8b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ba478e9d8b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ba478e9d8b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ba478e9d8b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ba478e9d8b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ba478e9d8b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ba478e9d8b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ba478e9d8b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ba478e9d8b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ba478e9d8b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ba478e9d8b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ba478e9d8b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ba478e9d8b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ba478e9d8b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ba478e9d8b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ba478e9d8b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ba478e9d8b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2ba478e9d8b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ba478e9d8b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ba478e9d8b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ba478e9d8b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ba478e9d8b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ba478e9d8b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ba478e9d8b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ba478e9d8b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ba478e9d8b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ba478e9d8b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2ba478e9d8b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ba478e9d8b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ba478e9d8b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ba478e9d8b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2ba478e9d8b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ba478e9d8b_0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2ba478e9d8b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ba478e9d8b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2ba478e9d8b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ba478e9d8b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ba478e9d8b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ba478e9d8b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2ba478e9d8b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ba478e9d8b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2ba478e9d8b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ba478e9d8b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2ba478e9d8b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ba478e9d8b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ba478e9d8b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ba478e9d8b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ba478e9d8b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ba478e9d8b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ba478e9d8b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ba478e9d8b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ba478e9d8b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ba478e9d8b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ba478e9d8b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ba478e9d8b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ba478e9d8b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20" Type="http://schemas.openxmlformats.org/officeDocument/2006/relationships/slide" Target="/ppt/slides/slide20.xml"/><Relationship Id="rId22" Type="http://schemas.openxmlformats.org/officeDocument/2006/relationships/slide" Target="/ppt/slides/slide22.xml"/><Relationship Id="rId21" Type="http://schemas.openxmlformats.org/officeDocument/2006/relationships/slide" Target="/ppt/slides/slide21.xml"/><Relationship Id="rId24" Type="http://schemas.openxmlformats.org/officeDocument/2006/relationships/slide" Target="/ppt/slides/slide24.xml"/><Relationship Id="rId23" Type="http://schemas.openxmlformats.org/officeDocument/2006/relationships/slide" Target="/ppt/slides/slide23.xml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3.xml"/><Relationship Id="rId4" Type="http://schemas.openxmlformats.org/officeDocument/2006/relationships/slide" Target="/ppt/slides/slide4.xml"/><Relationship Id="rId9" Type="http://schemas.openxmlformats.org/officeDocument/2006/relationships/slide" Target="/ppt/slides/slide9.xml"/><Relationship Id="rId26" Type="http://schemas.openxmlformats.org/officeDocument/2006/relationships/slide" Target="/ppt/slides/slide26.xml"/><Relationship Id="rId25" Type="http://schemas.openxmlformats.org/officeDocument/2006/relationships/slide" Target="/ppt/slides/slide25.xml"/><Relationship Id="rId28" Type="http://schemas.openxmlformats.org/officeDocument/2006/relationships/slide" Target="/ppt/slides/slide28.xml"/><Relationship Id="rId27" Type="http://schemas.openxmlformats.org/officeDocument/2006/relationships/slide" Target="/ppt/slides/slide27.xml"/><Relationship Id="rId5" Type="http://schemas.openxmlformats.org/officeDocument/2006/relationships/slide" Target="/ppt/slides/slide5.xml"/><Relationship Id="rId6" Type="http://schemas.openxmlformats.org/officeDocument/2006/relationships/slide" Target="/ppt/slides/slide6.xml"/><Relationship Id="rId29" Type="http://schemas.openxmlformats.org/officeDocument/2006/relationships/slide" Target="/ppt/slides/slide29.xml"/><Relationship Id="rId7" Type="http://schemas.openxmlformats.org/officeDocument/2006/relationships/slide" Target="/ppt/slides/slide7.xml"/><Relationship Id="rId8" Type="http://schemas.openxmlformats.org/officeDocument/2006/relationships/slide" Target="/ppt/slides/slide8.xml"/><Relationship Id="rId31" Type="http://schemas.openxmlformats.org/officeDocument/2006/relationships/slide" Target="/ppt/slides/slide31.xml"/><Relationship Id="rId30" Type="http://schemas.openxmlformats.org/officeDocument/2006/relationships/slide" Target="/ppt/slides/slide30.xml"/><Relationship Id="rId11" Type="http://schemas.openxmlformats.org/officeDocument/2006/relationships/slide" Target="/ppt/slides/slide12.xml"/><Relationship Id="rId10" Type="http://schemas.openxmlformats.org/officeDocument/2006/relationships/slide" Target="/ppt/slides/slide10.xml"/><Relationship Id="rId32" Type="http://schemas.openxmlformats.org/officeDocument/2006/relationships/slide" Target="/ppt/slides/slide32.xml"/><Relationship Id="rId13" Type="http://schemas.openxmlformats.org/officeDocument/2006/relationships/slide" Target="/ppt/slides/slide11.xml"/><Relationship Id="rId12" Type="http://schemas.openxmlformats.org/officeDocument/2006/relationships/slide" Target="/ppt/slides/slide13.xml"/><Relationship Id="rId15" Type="http://schemas.openxmlformats.org/officeDocument/2006/relationships/slide" Target="/ppt/slides/slide15.xml"/><Relationship Id="rId14" Type="http://schemas.openxmlformats.org/officeDocument/2006/relationships/slide" Target="/ppt/slides/slide14.xml"/><Relationship Id="rId17" Type="http://schemas.openxmlformats.org/officeDocument/2006/relationships/slide" Target="/ppt/slides/slide17.xml"/><Relationship Id="rId16" Type="http://schemas.openxmlformats.org/officeDocument/2006/relationships/slide" Target="/ppt/slides/slide16.xml"/><Relationship Id="rId19" Type="http://schemas.openxmlformats.org/officeDocument/2006/relationships/slide" Target="/ppt/slides/slide19.xml"/><Relationship Id="rId18" Type="http://schemas.openxmlformats.org/officeDocument/2006/relationships/slide" Target="/ppt/slides/slide18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slide" Target="/ppt/slides/slide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311700" y="212350"/>
            <a:ext cx="8520600" cy="25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ЗАЧЁТ ПО ТЕМЕ «СИНТАКСИС. ПУНКТУАЦИЯ»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№8</a:t>
            </a:r>
            <a:endParaRPr/>
          </a:p>
        </p:txBody>
      </p:sp>
      <p:sp>
        <p:nvSpPr>
          <p:cNvPr id="133" name="Google Shape;133;p22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Расскажите об обстоятельстве, о способах его выражения и видах обстоятельств по значению. Не забудьте привести примеры.</a:t>
            </a:r>
            <a:endParaRPr/>
          </a:p>
        </p:txBody>
      </p:sp>
      <p:pic>
        <p:nvPicPr>
          <p:cNvPr id="134" name="Google Shape;134;p22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№9</a:t>
            </a:r>
            <a:endParaRPr/>
          </a:p>
        </p:txBody>
      </p:sp>
      <p:sp>
        <p:nvSpPr>
          <p:cNvPr id="140" name="Google Shape;140;p2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Простые и сложные предложения.</a:t>
            </a:r>
            <a:endParaRPr/>
          </a:p>
        </p:txBody>
      </p:sp>
      <p:pic>
        <p:nvPicPr>
          <p:cNvPr id="141" name="Google Shape;141;p23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№10</a:t>
            </a:r>
            <a:endParaRPr/>
          </a:p>
        </p:txBody>
      </p:sp>
      <p:sp>
        <p:nvSpPr>
          <p:cNvPr id="147" name="Google Shape;147;p2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Однородные члены предложения. Знаки препинания при однородных членах. Не забудьте привести примеры.</a:t>
            </a:r>
            <a:endParaRPr/>
          </a:p>
        </p:txBody>
      </p:sp>
      <p:pic>
        <p:nvPicPr>
          <p:cNvPr id="148" name="Google Shape;148;p24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№11</a:t>
            </a:r>
            <a:endParaRPr/>
          </a:p>
        </p:txBody>
      </p:sp>
      <p:sp>
        <p:nvSpPr>
          <p:cNvPr id="154" name="Google Shape;154;p2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Предложения с обращениями. Знаки препинания в предложениях с обращениями.</a:t>
            </a:r>
            <a:endParaRPr/>
          </a:p>
        </p:txBody>
      </p:sp>
      <p:pic>
        <p:nvPicPr>
          <p:cNvPr id="155" name="Google Shape;155;p25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№12</a:t>
            </a:r>
            <a:endParaRPr/>
          </a:p>
        </p:txBody>
      </p:sp>
      <p:sp>
        <p:nvSpPr>
          <p:cNvPr id="161" name="Google Shape;161;p2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Сложносочинённые предложения.</a:t>
            </a:r>
            <a:endParaRPr/>
          </a:p>
        </p:txBody>
      </p:sp>
      <p:pic>
        <p:nvPicPr>
          <p:cNvPr id="162" name="Google Shape;162;p26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№13</a:t>
            </a:r>
            <a:endParaRPr/>
          </a:p>
        </p:txBody>
      </p:sp>
      <p:sp>
        <p:nvSpPr>
          <p:cNvPr id="168" name="Google Shape;168;p27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Сложноподчинённые предложения.</a:t>
            </a:r>
            <a:endParaRPr/>
          </a:p>
        </p:txBody>
      </p:sp>
      <p:pic>
        <p:nvPicPr>
          <p:cNvPr id="169" name="Google Shape;169;p27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№14</a:t>
            </a:r>
            <a:endParaRPr/>
          </a:p>
        </p:txBody>
      </p:sp>
      <p:sp>
        <p:nvSpPr>
          <p:cNvPr id="175" name="Google Shape;175;p2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Сложные бессоюзные предложения.</a:t>
            </a:r>
            <a:endParaRPr/>
          </a:p>
        </p:txBody>
      </p:sp>
      <p:pic>
        <p:nvPicPr>
          <p:cNvPr id="176" name="Google Shape;176;p28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№15</a:t>
            </a:r>
            <a:endParaRPr/>
          </a:p>
        </p:txBody>
      </p:sp>
      <p:sp>
        <p:nvSpPr>
          <p:cNvPr id="182" name="Google Shape;182;p29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Знаки препинания в предложениях с прямой речью.</a:t>
            </a:r>
            <a:endParaRPr/>
          </a:p>
        </p:txBody>
      </p:sp>
      <p:pic>
        <p:nvPicPr>
          <p:cNvPr id="183" name="Google Shape;183;p29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№16</a:t>
            </a:r>
            <a:endParaRPr/>
          </a:p>
        </p:txBody>
      </p:sp>
      <p:sp>
        <p:nvSpPr>
          <p:cNvPr id="189" name="Google Shape;189;p30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Знаки препинания при диалоге.</a:t>
            </a:r>
            <a:endParaRPr/>
          </a:p>
        </p:txBody>
      </p:sp>
      <p:pic>
        <p:nvPicPr>
          <p:cNvPr id="190" name="Google Shape;190;p30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№17</a:t>
            </a:r>
            <a:endParaRPr/>
          </a:p>
        </p:txBody>
      </p:sp>
      <p:sp>
        <p:nvSpPr>
          <p:cNvPr id="196" name="Google Shape;196;p3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Знаки</a:t>
            </a:r>
            <a:r>
              <a:rPr lang="ru"/>
              <a:t> препинания в </a:t>
            </a:r>
            <a:r>
              <a:rPr lang="ru"/>
              <a:t>предложениях</a:t>
            </a:r>
            <a:r>
              <a:rPr lang="ru"/>
              <a:t> с однородными членами.</a:t>
            </a:r>
            <a:endParaRPr/>
          </a:p>
        </p:txBody>
      </p:sp>
      <p:pic>
        <p:nvPicPr>
          <p:cNvPr id="197" name="Google Shape;197;p31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" name="Google Shape;78;p14"/>
          <p:cNvGraphicFramePr/>
          <p:nvPr/>
        </p:nvGraphicFramePr>
        <p:xfrm>
          <a:off x="952500" y="199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{461E2878-E028-4B22-8503-47FC9C41B852}</a:tableStyleId>
              </a:tblPr>
              <a:tblGrid>
                <a:gridCol w="1206500"/>
                <a:gridCol w="1206500"/>
                <a:gridCol w="1206500"/>
                <a:gridCol w="1206500"/>
                <a:gridCol w="1206500"/>
                <a:gridCol w="1206500"/>
              </a:tblGrid>
              <a:tr h="925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3"/>
                        </a:rPr>
                        <a:t>1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4"/>
                        </a:rPr>
                        <a:t>2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5"/>
                        </a:rPr>
                        <a:t>3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6"/>
                        </a:rPr>
                        <a:t>4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7"/>
                        </a:rPr>
                        <a:t>5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8"/>
                        </a:rPr>
                        <a:t>6</a:t>
                      </a:r>
                      <a:endParaRPr b="1" sz="3000"/>
                    </a:p>
                  </a:txBody>
                  <a:tcPr marT="91425" marB="91425" marR="91425" marL="91425"/>
                </a:tc>
              </a:tr>
              <a:tr h="925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9"/>
                        </a:rPr>
                        <a:t>7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10"/>
                        </a:rPr>
                        <a:t>8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11"/>
                        </a:rPr>
                        <a:t>9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12"/>
                        </a:rPr>
                        <a:t>10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13"/>
                        </a:rPr>
                        <a:t>11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14"/>
                        </a:rPr>
                        <a:t>12</a:t>
                      </a:r>
                      <a:endParaRPr b="1" sz="3000"/>
                    </a:p>
                  </a:txBody>
                  <a:tcPr marT="91425" marB="91425" marR="91425" marL="91425"/>
                </a:tc>
              </a:tr>
              <a:tr h="925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15"/>
                        </a:rPr>
                        <a:t>13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16"/>
                        </a:rPr>
                        <a:t>14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17"/>
                        </a:rPr>
                        <a:t>15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18"/>
                        </a:rPr>
                        <a:t>16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19"/>
                        </a:rPr>
                        <a:t>17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20"/>
                        </a:rPr>
                        <a:t>18</a:t>
                      </a:r>
                      <a:endParaRPr b="1" sz="3000"/>
                    </a:p>
                  </a:txBody>
                  <a:tcPr marT="91425" marB="91425" marR="91425" marL="91425"/>
                </a:tc>
              </a:tr>
              <a:tr h="925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21"/>
                        </a:rPr>
                        <a:t>19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22"/>
                        </a:rPr>
                        <a:t>20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23"/>
                        </a:rPr>
                        <a:t>21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24"/>
                        </a:rPr>
                        <a:t>22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25"/>
                        </a:rPr>
                        <a:t>23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26"/>
                        </a:rPr>
                        <a:t>24</a:t>
                      </a:r>
                      <a:endParaRPr b="1" sz="3000"/>
                    </a:p>
                  </a:txBody>
                  <a:tcPr marT="91425" marB="91425" marR="91425" marL="91425"/>
                </a:tc>
              </a:tr>
              <a:tr h="925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27"/>
                        </a:rPr>
                        <a:t>25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28"/>
                        </a:rPr>
                        <a:t>26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29"/>
                        </a:rPr>
                        <a:t>27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30"/>
                        </a:rPr>
                        <a:t>28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31"/>
                        </a:rPr>
                        <a:t>29</a:t>
                      </a:r>
                      <a:endParaRPr b="1" sz="3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3000" u="sng">
                          <a:solidFill>
                            <a:schemeClr val="hlink"/>
                          </a:solidFill>
                          <a:hlinkClick action="ppaction://hlinksldjump" r:id="rId32"/>
                        </a:rPr>
                        <a:t>30</a:t>
                      </a:r>
                      <a:endParaRPr b="1" sz="30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№18</a:t>
            </a:r>
            <a:endParaRPr/>
          </a:p>
        </p:txBody>
      </p:sp>
      <p:sp>
        <p:nvSpPr>
          <p:cNvPr id="203" name="Google Shape;203;p32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Обращение. Знаки препинания в предложениях с обращениями.</a:t>
            </a:r>
            <a:endParaRPr/>
          </a:p>
        </p:txBody>
      </p:sp>
      <p:pic>
        <p:nvPicPr>
          <p:cNvPr id="204" name="Google Shape;204;p32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№18</a:t>
            </a:r>
            <a:endParaRPr/>
          </a:p>
        </p:txBody>
      </p:sp>
      <p:sp>
        <p:nvSpPr>
          <p:cNvPr id="210" name="Google Shape;210;p3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Диалог. Знаки препинания при диалоге.</a:t>
            </a:r>
            <a:endParaRPr/>
          </a:p>
        </p:txBody>
      </p:sp>
      <p:pic>
        <p:nvPicPr>
          <p:cNvPr id="211" name="Google Shape;211;p33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№20</a:t>
            </a:r>
            <a:endParaRPr/>
          </a:p>
        </p:txBody>
      </p:sp>
      <p:sp>
        <p:nvSpPr>
          <p:cNvPr id="217" name="Google Shape;217;p3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Виды сложных предложений. Знаки препинания в сложных предложениях.</a:t>
            </a:r>
            <a:endParaRPr/>
          </a:p>
        </p:txBody>
      </p:sp>
      <p:pic>
        <p:nvPicPr>
          <p:cNvPr id="218" name="Google Shape;218;p34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№21</a:t>
            </a:r>
            <a:endParaRPr/>
          </a:p>
        </p:txBody>
      </p:sp>
      <p:sp>
        <p:nvSpPr>
          <p:cNvPr id="224" name="Google Shape;224;p3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Что такое словосочетание? Что такое предложение? Чем отличается предложение от словосочетания?</a:t>
            </a:r>
            <a:endParaRPr/>
          </a:p>
        </p:txBody>
      </p:sp>
      <p:pic>
        <p:nvPicPr>
          <p:cNvPr id="225" name="Google Shape;225;p35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№22</a:t>
            </a:r>
            <a:endParaRPr/>
          </a:p>
        </p:txBody>
      </p:sp>
      <p:sp>
        <p:nvSpPr>
          <p:cNvPr id="231" name="Google Shape;231;p3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Обобщающее слово. Знаки препинания в предложениях с обобщающим словом при однородных членах.</a:t>
            </a:r>
            <a:endParaRPr/>
          </a:p>
        </p:txBody>
      </p:sp>
      <p:pic>
        <p:nvPicPr>
          <p:cNvPr id="232" name="Google Shape;232;p36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№23</a:t>
            </a:r>
            <a:endParaRPr/>
          </a:p>
        </p:txBody>
      </p:sp>
      <p:sp>
        <p:nvSpPr>
          <p:cNvPr id="238" name="Google Shape;238;p37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Тире между подлежащим и сказуемым.</a:t>
            </a:r>
            <a:endParaRPr/>
          </a:p>
        </p:txBody>
      </p:sp>
      <p:pic>
        <p:nvPicPr>
          <p:cNvPr id="239" name="Google Shape;239;p37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№24</a:t>
            </a:r>
            <a:endParaRPr/>
          </a:p>
        </p:txBody>
      </p:sp>
      <p:sp>
        <p:nvSpPr>
          <p:cNvPr id="245" name="Google Shape;245;p3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Расскажите </a:t>
            </a:r>
            <a:r>
              <a:rPr lang="ru"/>
              <a:t>порядок</a:t>
            </a:r>
            <a:r>
              <a:rPr lang="ru"/>
              <a:t> синтаксического разбора простого предложения.</a:t>
            </a:r>
            <a:endParaRPr/>
          </a:p>
        </p:txBody>
      </p:sp>
      <p:pic>
        <p:nvPicPr>
          <p:cNvPr id="246" name="Google Shape;246;p38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119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№25</a:t>
            </a:r>
            <a:endParaRPr/>
          </a:p>
        </p:txBody>
      </p:sp>
      <p:sp>
        <p:nvSpPr>
          <p:cNvPr id="252" name="Google Shape;252;p39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Расскажите о грамматической основе предложения.</a:t>
            </a:r>
            <a:endParaRPr/>
          </a:p>
        </p:txBody>
      </p:sp>
      <p:pic>
        <p:nvPicPr>
          <p:cNvPr id="253" name="Google Shape;253;p39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№26</a:t>
            </a:r>
            <a:endParaRPr/>
          </a:p>
        </p:txBody>
      </p:sp>
      <p:sp>
        <p:nvSpPr>
          <p:cNvPr id="259" name="Google Shape;259;p40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Расскажите о второстепенных членах предложения.</a:t>
            </a:r>
            <a:endParaRPr/>
          </a:p>
        </p:txBody>
      </p:sp>
      <p:pic>
        <p:nvPicPr>
          <p:cNvPr id="260" name="Google Shape;260;p40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№27</a:t>
            </a:r>
            <a:endParaRPr/>
          </a:p>
        </p:txBody>
      </p:sp>
      <p:sp>
        <p:nvSpPr>
          <p:cNvPr id="266" name="Google Shape;266;p4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Что такое предложение и каковы его признаки?</a:t>
            </a:r>
            <a:endParaRPr/>
          </a:p>
        </p:txBody>
      </p:sp>
      <p:pic>
        <p:nvPicPr>
          <p:cNvPr id="267" name="Google Shape;267;p41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Montserrat"/>
                <a:ea typeface="Montserrat"/>
                <a:cs typeface="Montserrat"/>
                <a:sym typeface="Montserrat"/>
              </a:rPr>
              <a:t>БИЛЕТ №1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" name="Google Shape;84;p1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Что изучают синтаксис и пунктуация? Расскажите, какие знаки препинания есть в русском языке и какие они выполняют функции?</a:t>
            </a:r>
            <a:endParaRPr/>
          </a:p>
        </p:txBody>
      </p:sp>
      <p:pic>
        <p:nvPicPr>
          <p:cNvPr id="85" name="Google Shape;85;p15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№28</a:t>
            </a:r>
            <a:endParaRPr/>
          </a:p>
        </p:txBody>
      </p:sp>
      <p:sp>
        <p:nvSpPr>
          <p:cNvPr id="273" name="Google Shape;273;p42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Что такое словосочетание? Какие сочетания слов не являются словосочетаниями?</a:t>
            </a:r>
            <a:endParaRPr/>
          </a:p>
        </p:txBody>
      </p:sp>
      <p:pic>
        <p:nvPicPr>
          <p:cNvPr id="274" name="Google Shape;274;p42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7594" y="390873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№29</a:t>
            </a:r>
            <a:endParaRPr/>
          </a:p>
        </p:txBody>
      </p:sp>
      <p:sp>
        <p:nvSpPr>
          <p:cNvPr id="280" name="Google Shape;280;p4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Что такое пунктуация? Какие знаки препинания вы знаете? Для чего они служат?</a:t>
            </a:r>
            <a:endParaRPr/>
          </a:p>
        </p:txBody>
      </p:sp>
      <p:pic>
        <p:nvPicPr>
          <p:cNvPr id="281" name="Google Shape;281;p43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№30</a:t>
            </a:r>
            <a:endParaRPr/>
          </a:p>
        </p:txBody>
      </p:sp>
      <p:sp>
        <p:nvSpPr>
          <p:cNvPr id="287" name="Google Shape;287;p44"/>
          <p:cNvSpPr txBox="1"/>
          <p:nvPr>
            <p:ph idx="1" type="body"/>
          </p:nvPr>
        </p:nvSpPr>
        <p:spPr>
          <a:xfrm>
            <a:off x="2449412" y="156432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Тире между подлежащим и сказуемым.</a:t>
            </a:r>
            <a:endParaRPr/>
          </a:p>
        </p:txBody>
      </p:sp>
      <p:pic>
        <p:nvPicPr>
          <p:cNvPr id="288" name="Google Shape;288;p44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>
            <p:ph type="title"/>
          </p:nvPr>
        </p:nvSpPr>
        <p:spPr>
          <a:xfrm>
            <a:off x="2410100" y="56020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№2</a:t>
            </a:r>
            <a:endParaRPr/>
          </a:p>
        </p:txBody>
      </p:sp>
      <p:sp>
        <p:nvSpPr>
          <p:cNvPr id="91" name="Google Shape;91;p1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Что такое словосочетание? Каково его строение? Что не является словосочетанием? Какие бывают виды словосочетаний по главному слову? Расскажите о видах связи слов в словосочетании.</a:t>
            </a:r>
            <a:endParaRPr/>
          </a:p>
        </p:txBody>
      </p:sp>
      <p:pic>
        <p:nvPicPr>
          <p:cNvPr id="92" name="Google Shape;92;p16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№3</a:t>
            </a:r>
            <a:endParaRPr/>
          </a:p>
        </p:txBody>
      </p:sp>
      <p:sp>
        <p:nvSpPr>
          <p:cNvPr id="98" name="Google Shape;98;p17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Что такое предложение? Каковы его признаки? Какие виды предложений вы знаете (по цели высказывания, по эмоциональной окраске, по количеству грамматических основ, по наличию второстепенных членов)?</a:t>
            </a:r>
            <a:endParaRPr/>
          </a:p>
        </p:txBody>
      </p:sp>
      <p:pic>
        <p:nvPicPr>
          <p:cNvPr id="99" name="Google Shape;99;p17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№4</a:t>
            </a:r>
            <a:endParaRPr/>
          </a:p>
        </p:txBody>
      </p:sp>
      <p:sp>
        <p:nvSpPr>
          <p:cNvPr id="105" name="Google Shape;105;p1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Расскажите о подлежащем и способах его выражения. Не забудьте о примерах.</a:t>
            </a:r>
            <a:endParaRPr/>
          </a:p>
        </p:txBody>
      </p:sp>
      <p:pic>
        <p:nvPicPr>
          <p:cNvPr id="106" name="Google Shape;106;p18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№5</a:t>
            </a:r>
            <a:endParaRPr/>
          </a:p>
        </p:txBody>
      </p:sp>
      <p:sp>
        <p:nvSpPr>
          <p:cNvPr id="112" name="Google Shape;112;p19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Расскажите о сказуемом и </a:t>
            </a:r>
            <a:r>
              <a:rPr lang="ru"/>
              <a:t>способах</a:t>
            </a:r>
            <a:r>
              <a:rPr lang="ru"/>
              <a:t> его выражения. Не забудьте привести примеры.</a:t>
            </a:r>
            <a:endParaRPr/>
          </a:p>
        </p:txBody>
      </p:sp>
      <p:pic>
        <p:nvPicPr>
          <p:cNvPr id="113" name="Google Shape;113;p19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№6</a:t>
            </a:r>
            <a:endParaRPr/>
          </a:p>
        </p:txBody>
      </p:sp>
      <p:sp>
        <p:nvSpPr>
          <p:cNvPr id="119" name="Google Shape;119;p20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Расскажите о дополнении и способах его выражения. Не забудьте привести примеры.</a:t>
            </a:r>
            <a:endParaRPr/>
          </a:p>
        </p:txBody>
      </p:sp>
      <p:pic>
        <p:nvPicPr>
          <p:cNvPr id="120" name="Google Shape;120;p20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Билет №7</a:t>
            </a:r>
            <a:endParaRPr/>
          </a:p>
        </p:txBody>
      </p:sp>
      <p:sp>
        <p:nvSpPr>
          <p:cNvPr id="126" name="Google Shape;126;p2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Расскажите об определении и способах его выражения. Не забудьте привести примеры.</a:t>
            </a:r>
            <a:endParaRPr/>
          </a:p>
        </p:txBody>
      </p:sp>
      <p:pic>
        <p:nvPicPr>
          <p:cNvPr id="127" name="Google Shape;127;p21">
            <a:hlinkClick action="ppaction://hlinksldjump"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144" y="3900881"/>
            <a:ext cx="967025" cy="9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