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6" r:id="rId20"/>
    <p:sldId id="274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К" initials="П" lastIdx="1" clrIdx="0">
    <p:extLst>
      <p:ext uri="{19B8F6BF-5375-455C-9EA6-DF929625EA0E}">
        <p15:presenceInfo xmlns:p15="http://schemas.microsoft.com/office/powerpoint/2012/main" xmlns="" userId="ПК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66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6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41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371F64-6420-4467-B21E-59640A1F731F}" type="doc">
      <dgm:prSet loTypeId="urn:microsoft.com/office/officeart/2005/8/layout/hierarchy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6FEC3D1-5329-4EDD-9E78-78D0D358F6F7}">
      <dgm:prSet/>
      <dgm:spPr>
        <a:solidFill>
          <a:schemeClr val="accent1">
            <a:lumMod val="50000"/>
            <a:alpha val="90000"/>
          </a:schemeClr>
        </a:solidFill>
      </dgm:spPr>
      <dgm:t>
        <a:bodyPr/>
        <a:lstStyle/>
        <a:p>
          <a:r>
            <a:rPr lang="ru-RU" i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</a:t>
          </a:r>
          <a:r>
            <a:rPr lang="ru-RU" b="0" i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асты</a:t>
          </a:r>
          <a:endParaRPr lang="en-US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BC96DA-C969-4EAE-A2A1-0BC0FDB6044D}" type="sibTrans" cxnId="{7D8F18E8-37F4-4793-AD20-A931200F67E3}">
      <dgm:prSet/>
      <dgm:spPr/>
      <dgm:t>
        <a:bodyPr/>
        <a:lstStyle/>
        <a:p>
          <a:endParaRPr lang="en-US"/>
        </a:p>
      </dgm:t>
    </dgm:pt>
    <dgm:pt modelId="{417F090D-2CF5-4008-A454-4EC9F2CDD669}" type="parTrans" cxnId="{7D8F18E8-37F4-4793-AD20-A931200F67E3}">
      <dgm:prSet/>
      <dgm:spPr/>
      <dgm:t>
        <a:bodyPr/>
        <a:lstStyle/>
        <a:p>
          <a:endParaRPr lang="en-US"/>
        </a:p>
      </dgm:t>
    </dgm:pt>
    <dgm:pt modelId="{76F9A7C3-22CB-4EE5-A85A-68B3BAD85827}">
      <dgm:prSet/>
      <dgm:spPr>
        <a:solidFill>
          <a:schemeClr val="accent1">
            <a:lumMod val="50000"/>
            <a:alpha val="90000"/>
          </a:schemeClr>
        </a:solidFill>
      </dgm:spPr>
      <dgm:t>
        <a:bodyPr/>
        <a:lstStyle/>
        <a:p>
          <a:r>
            <a:rPr lang="ru-RU" i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</a:t>
          </a:r>
          <a:r>
            <a:rPr lang="ru-RU" b="0" i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лассы</a:t>
          </a:r>
          <a:endParaRPr lang="en-US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3B7362-F54F-41D6-8DC9-BA177E33CFC4}" type="sibTrans" cxnId="{810EE65D-B933-4DB7-8D09-B7EDB74C9360}">
      <dgm:prSet/>
      <dgm:spPr/>
      <dgm:t>
        <a:bodyPr/>
        <a:lstStyle/>
        <a:p>
          <a:endParaRPr lang="en-US"/>
        </a:p>
      </dgm:t>
    </dgm:pt>
    <dgm:pt modelId="{BE6B515E-CC4D-4996-9C81-4C075D805A45}" type="parTrans" cxnId="{810EE65D-B933-4DB7-8D09-B7EDB74C9360}">
      <dgm:prSet/>
      <dgm:spPr/>
      <dgm:t>
        <a:bodyPr/>
        <a:lstStyle/>
        <a:p>
          <a:endParaRPr lang="en-US"/>
        </a:p>
      </dgm:t>
    </dgm:pt>
    <dgm:pt modelId="{82BAEFCB-F864-4FC1-85DD-3C6CF238AE27}">
      <dgm:prSet/>
      <dgm:spPr>
        <a:solidFill>
          <a:schemeClr val="accent1">
            <a:lumMod val="50000"/>
            <a:alpha val="90000"/>
          </a:schemeClr>
        </a:solidFill>
      </dgm:spPr>
      <dgm:t>
        <a:bodyPr/>
        <a:lstStyle/>
        <a:p>
          <a:r>
            <a:rPr lang="ru-RU" b="0" i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Сословия</a:t>
          </a:r>
          <a:endParaRPr lang="en-US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DAE93C3-EC27-4635-A13D-FCEF6F9DB0DF}" type="sibTrans" cxnId="{188B71B6-F2A6-4DBF-9524-F2269D24800C}">
      <dgm:prSet/>
      <dgm:spPr/>
      <dgm:t>
        <a:bodyPr/>
        <a:lstStyle/>
        <a:p>
          <a:endParaRPr lang="en-US"/>
        </a:p>
      </dgm:t>
    </dgm:pt>
    <dgm:pt modelId="{AF3A7F8B-B08D-4C04-A6CC-C5D6A4F2A1AF}" type="parTrans" cxnId="{188B71B6-F2A6-4DBF-9524-F2269D24800C}">
      <dgm:prSet/>
      <dgm:spPr/>
      <dgm:t>
        <a:bodyPr/>
        <a:lstStyle/>
        <a:p>
          <a:endParaRPr lang="en-US"/>
        </a:p>
      </dgm:t>
    </dgm:pt>
    <dgm:pt modelId="{30751B76-8E05-4869-8EDA-9B84FF6E0FF1}">
      <dgm:prSet/>
      <dgm:spPr>
        <a:solidFill>
          <a:schemeClr val="accent1">
            <a:lumMod val="50000"/>
            <a:alpha val="90000"/>
          </a:schemeClr>
        </a:solidFill>
      </dgm:spPr>
      <dgm:t>
        <a:bodyPr/>
        <a:lstStyle/>
        <a:p>
          <a:r>
            <a:rPr lang="ru-RU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Рабство</a:t>
          </a:r>
        </a:p>
      </dgm:t>
    </dgm:pt>
    <dgm:pt modelId="{2650AD17-AEA8-4078-9955-8EB48A4D5BBA}" type="parTrans" cxnId="{3B16B731-7FD8-43ED-A6A6-67B5D9333DAD}">
      <dgm:prSet/>
      <dgm:spPr/>
      <dgm:t>
        <a:bodyPr/>
        <a:lstStyle/>
        <a:p>
          <a:endParaRPr lang="ru-RU"/>
        </a:p>
      </dgm:t>
    </dgm:pt>
    <dgm:pt modelId="{4A2518F7-013F-4115-9BD0-B453A932C287}" type="sibTrans" cxnId="{3B16B731-7FD8-43ED-A6A6-67B5D9333DAD}">
      <dgm:prSet/>
      <dgm:spPr/>
      <dgm:t>
        <a:bodyPr/>
        <a:lstStyle/>
        <a:p>
          <a:endParaRPr lang="ru-RU"/>
        </a:p>
      </dgm:t>
    </dgm:pt>
    <dgm:pt modelId="{5B9C681F-5CDC-45FF-A920-F392F2AED8C6}" type="pres">
      <dgm:prSet presAssocID="{28371F64-6420-4467-B21E-59640A1F731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03CEB3B-6277-4E91-9F6A-E3BBA36E18CA}" type="pres">
      <dgm:prSet presAssocID="{66FEC3D1-5329-4EDD-9E78-78D0D358F6F7}" presName="hierRoot1" presStyleCnt="0"/>
      <dgm:spPr/>
    </dgm:pt>
    <dgm:pt modelId="{F3125868-DD86-429C-8C74-349E57D4653D}" type="pres">
      <dgm:prSet presAssocID="{66FEC3D1-5329-4EDD-9E78-78D0D358F6F7}" presName="composite" presStyleCnt="0"/>
      <dgm:spPr/>
    </dgm:pt>
    <dgm:pt modelId="{C3D1B255-70F4-493C-B56D-BA14153A9FE6}" type="pres">
      <dgm:prSet presAssocID="{66FEC3D1-5329-4EDD-9E78-78D0D358F6F7}" presName="background" presStyleLbl="node0" presStyleIdx="0" presStyleCnt="4"/>
      <dgm:spPr/>
    </dgm:pt>
    <dgm:pt modelId="{A23DF163-31CF-4339-B004-629AC2D96726}" type="pres">
      <dgm:prSet presAssocID="{66FEC3D1-5329-4EDD-9E78-78D0D358F6F7}" presName="text" presStyleLbl="fgAcc0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9FB256-7D30-4619-8A79-BCAA365A5F5B}" type="pres">
      <dgm:prSet presAssocID="{66FEC3D1-5329-4EDD-9E78-78D0D358F6F7}" presName="hierChild2" presStyleCnt="0"/>
      <dgm:spPr/>
    </dgm:pt>
    <dgm:pt modelId="{7FA6B1B1-67B1-467D-9918-FBC291E1ACE5}" type="pres">
      <dgm:prSet presAssocID="{82BAEFCB-F864-4FC1-85DD-3C6CF238AE27}" presName="hierRoot1" presStyleCnt="0"/>
      <dgm:spPr/>
    </dgm:pt>
    <dgm:pt modelId="{13748880-9763-4BEA-B6FB-33E677959377}" type="pres">
      <dgm:prSet presAssocID="{82BAEFCB-F864-4FC1-85DD-3C6CF238AE27}" presName="composite" presStyleCnt="0"/>
      <dgm:spPr/>
    </dgm:pt>
    <dgm:pt modelId="{C1753588-8D8E-468C-A622-B010E394ABC0}" type="pres">
      <dgm:prSet presAssocID="{82BAEFCB-F864-4FC1-85DD-3C6CF238AE27}" presName="background" presStyleLbl="node0" presStyleIdx="1" presStyleCnt="4"/>
      <dgm:spPr/>
    </dgm:pt>
    <dgm:pt modelId="{3A904B4C-DA27-4F8A-8EDE-A4BD071612F5}" type="pres">
      <dgm:prSet presAssocID="{82BAEFCB-F864-4FC1-85DD-3C6CF238AE27}" presName="text" presStyleLbl="fgAcc0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3D687F-E01C-42B6-B72F-8E6DC075D8AD}" type="pres">
      <dgm:prSet presAssocID="{82BAEFCB-F864-4FC1-85DD-3C6CF238AE27}" presName="hierChild2" presStyleCnt="0"/>
      <dgm:spPr/>
    </dgm:pt>
    <dgm:pt modelId="{214D55BD-6CCD-44B9-829D-62B77ABD8257}" type="pres">
      <dgm:prSet presAssocID="{76F9A7C3-22CB-4EE5-A85A-68B3BAD85827}" presName="hierRoot1" presStyleCnt="0"/>
      <dgm:spPr/>
    </dgm:pt>
    <dgm:pt modelId="{B8A7A741-859D-44A3-B4AE-010B948D19E3}" type="pres">
      <dgm:prSet presAssocID="{76F9A7C3-22CB-4EE5-A85A-68B3BAD85827}" presName="composite" presStyleCnt="0"/>
      <dgm:spPr/>
    </dgm:pt>
    <dgm:pt modelId="{34ECC98A-261D-406B-A480-7C7C366838B0}" type="pres">
      <dgm:prSet presAssocID="{76F9A7C3-22CB-4EE5-A85A-68B3BAD85827}" presName="background" presStyleLbl="node0" presStyleIdx="2" presStyleCnt="4"/>
      <dgm:spPr/>
    </dgm:pt>
    <dgm:pt modelId="{FFF47B2C-82E2-4EDA-AE25-8665E0D841E5}" type="pres">
      <dgm:prSet presAssocID="{76F9A7C3-22CB-4EE5-A85A-68B3BAD85827}" presName="text" presStyleLbl="fgAcc0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5F9205-9191-4144-945D-E9936A819645}" type="pres">
      <dgm:prSet presAssocID="{76F9A7C3-22CB-4EE5-A85A-68B3BAD85827}" presName="hierChild2" presStyleCnt="0"/>
      <dgm:spPr/>
    </dgm:pt>
    <dgm:pt modelId="{93D99166-69A7-454B-8C2C-0BDB68BA068D}" type="pres">
      <dgm:prSet presAssocID="{30751B76-8E05-4869-8EDA-9B84FF6E0FF1}" presName="hierRoot1" presStyleCnt="0"/>
      <dgm:spPr/>
    </dgm:pt>
    <dgm:pt modelId="{69F183C9-13F7-461C-B258-5D54E15C6925}" type="pres">
      <dgm:prSet presAssocID="{30751B76-8E05-4869-8EDA-9B84FF6E0FF1}" presName="composite" presStyleCnt="0"/>
      <dgm:spPr/>
    </dgm:pt>
    <dgm:pt modelId="{810AFA56-5F3B-4662-A35A-0CE99EBEF829}" type="pres">
      <dgm:prSet presAssocID="{30751B76-8E05-4869-8EDA-9B84FF6E0FF1}" presName="background" presStyleLbl="node0" presStyleIdx="3" presStyleCnt="4"/>
      <dgm:spPr/>
    </dgm:pt>
    <dgm:pt modelId="{ADCE4E80-F76C-405A-8549-C638AEBDD70B}" type="pres">
      <dgm:prSet presAssocID="{30751B76-8E05-4869-8EDA-9B84FF6E0FF1}" presName="text" presStyleLbl="fgAcc0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ACDA76-ADA8-4CF3-AD53-472B45052090}" type="pres">
      <dgm:prSet presAssocID="{30751B76-8E05-4869-8EDA-9B84FF6E0FF1}" presName="hierChild2" presStyleCnt="0"/>
      <dgm:spPr/>
    </dgm:pt>
  </dgm:ptLst>
  <dgm:cxnLst>
    <dgm:cxn modelId="{7D8F18E8-37F4-4793-AD20-A931200F67E3}" srcId="{28371F64-6420-4467-B21E-59640A1F731F}" destId="{66FEC3D1-5329-4EDD-9E78-78D0D358F6F7}" srcOrd="0" destOrd="0" parTransId="{417F090D-2CF5-4008-A454-4EC9F2CDD669}" sibTransId="{F7BC96DA-C969-4EAE-A2A1-0BC0FDB6044D}"/>
    <dgm:cxn modelId="{E0BB2851-22A0-43C5-B5DD-401469D87A8D}" type="presOf" srcId="{66FEC3D1-5329-4EDD-9E78-78D0D358F6F7}" destId="{A23DF163-31CF-4339-B004-629AC2D96726}" srcOrd="0" destOrd="0" presId="urn:microsoft.com/office/officeart/2005/8/layout/hierarchy1"/>
    <dgm:cxn modelId="{2CC7692F-6FA3-4DBE-8088-0D0529D507CE}" type="presOf" srcId="{76F9A7C3-22CB-4EE5-A85A-68B3BAD85827}" destId="{FFF47B2C-82E2-4EDA-AE25-8665E0D841E5}" srcOrd="0" destOrd="0" presId="urn:microsoft.com/office/officeart/2005/8/layout/hierarchy1"/>
    <dgm:cxn modelId="{9CA64E41-4C3D-4599-B8F6-E29CD87AB519}" type="presOf" srcId="{30751B76-8E05-4869-8EDA-9B84FF6E0FF1}" destId="{ADCE4E80-F76C-405A-8549-C638AEBDD70B}" srcOrd="0" destOrd="0" presId="urn:microsoft.com/office/officeart/2005/8/layout/hierarchy1"/>
    <dgm:cxn modelId="{188B71B6-F2A6-4DBF-9524-F2269D24800C}" srcId="{28371F64-6420-4467-B21E-59640A1F731F}" destId="{82BAEFCB-F864-4FC1-85DD-3C6CF238AE27}" srcOrd="1" destOrd="0" parTransId="{AF3A7F8B-B08D-4C04-A6CC-C5D6A4F2A1AF}" sibTransId="{FDAE93C3-EC27-4635-A13D-FCEF6F9DB0DF}"/>
    <dgm:cxn modelId="{FC98D81C-D3E7-4562-B833-C023E1435CFD}" type="presOf" srcId="{82BAEFCB-F864-4FC1-85DD-3C6CF238AE27}" destId="{3A904B4C-DA27-4F8A-8EDE-A4BD071612F5}" srcOrd="0" destOrd="0" presId="urn:microsoft.com/office/officeart/2005/8/layout/hierarchy1"/>
    <dgm:cxn modelId="{3B16B731-7FD8-43ED-A6A6-67B5D9333DAD}" srcId="{28371F64-6420-4467-B21E-59640A1F731F}" destId="{30751B76-8E05-4869-8EDA-9B84FF6E0FF1}" srcOrd="3" destOrd="0" parTransId="{2650AD17-AEA8-4078-9955-8EB48A4D5BBA}" sibTransId="{4A2518F7-013F-4115-9BD0-B453A932C287}"/>
    <dgm:cxn modelId="{FF3AF005-0692-4972-B82F-1C91C0102E62}" type="presOf" srcId="{28371F64-6420-4467-B21E-59640A1F731F}" destId="{5B9C681F-5CDC-45FF-A920-F392F2AED8C6}" srcOrd="0" destOrd="0" presId="urn:microsoft.com/office/officeart/2005/8/layout/hierarchy1"/>
    <dgm:cxn modelId="{810EE65D-B933-4DB7-8D09-B7EDB74C9360}" srcId="{28371F64-6420-4467-B21E-59640A1F731F}" destId="{76F9A7C3-22CB-4EE5-A85A-68B3BAD85827}" srcOrd="2" destOrd="0" parTransId="{BE6B515E-CC4D-4996-9C81-4C075D805A45}" sibTransId="{1F3B7362-F54F-41D6-8DC9-BA177E33CFC4}"/>
    <dgm:cxn modelId="{932CD5B7-63AA-47D4-9D22-A559C0C4A128}" type="presParOf" srcId="{5B9C681F-5CDC-45FF-A920-F392F2AED8C6}" destId="{F03CEB3B-6277-4E91-9F6A-E3BBA36E18CA}" srcOrd="0" destOrd="0" presId="urn:microsoft.com/office/officeart/2005/8/layout/hierarchy1"/>
    <dgm:cxn modelId="{71EEC178-E858-46DC-9867-2495CF1CF3EA}" type="presParOf" srcId="{F03CEB3B-6277-4E91-9F6A-E3BBA36E18CA}" destId="{F3125868-DD86-429C-8C74-349E57D4653D}" srcOrd="0" destOrd="0" presId="urn:microsoft.com/office/officeart/2005/8/layout/hierarchy1"/>
    <dgm:cxn modelId="{C079CC0A-1F62-4BE1-835E-4E815999B8DB}" type="presParOf" srcId="{F3125868-DD86-429C-8C74-349E57D4653D}" destId="{C3D1B255-70F4-493C-B56D-BA14153A9FE6}" srcOrd="0" destOrd="0" presId="urn:microsoft.com/office/officeart/2005/8/layout/hierarchy1"/>
    <dgm:cxn modelId="{939FE1A6-93C9-4949-BBC6-EFBBC8E89854}" type="presParOf" srcId="{F3125868-DD86-429C-8C74-349E57D4653D}" destId="{A23DF163-31CF-4339-B004-629AC2D96726}" srcOrd="1" destOrd="0" presId="urn:microsoft.com/office/officeart/2005/8/layout/hierarchy1"/>
    <dgm:cxn modelId="{A8AE6932-248A-4749-80CA-D91122247793}" type="presParOf" srcId="{F03CEB3B-6277-4E91-9F6A-E3BBA36E18CA}" destId="{A09FB256-7D30-4619-8A79-BCAA365A5F5B}" srcOrd="1" destOrd="0" presId="urn:microsoft.com/office/officeart/2005/8/layout/hierarchy1"/>
    <dgm:cxn modelId="{397DC6C5-35F8-4685-BEFA-9B1A7CBE16F6}" type="presParOf" srcId="{5B9C681F-5CDC-45FF-A920-F392F2AED8C6}" destId="{7FA6B1B1-67B1-467D-9918-FBC291E1ACE5}" srcOrd="1" destOrd="0" presId="urn:microsoft.com/office/officeart/2005/8/layout/hierarchy1"/>
    <dgm:cxn modelId="{2EA3B454-C5BE-4B3C-8E91-6A4E525E6E63}" type="presParOf" srcId="{7FA6B1B1-67B1-467D-9918-FBC291E1ACE5}" destId="{13748880-9763-4BEA-B6FB-33E677959377}" srcOrd="0" destOrd="0" presId="urn:microsoft.com/office/officeart/2005/8/layout/hierarchy1"/>
    <dgm:cxn modelId="{3DA8EE15-32C9-43A8-83AB-8107AB3F9E38}" type="presParOf" srcId="{13748880-9763-4BEA-B6FB-33E677959377}" destId="{C1753588-8D8E-468C-A622-B010E394ABC0}" srcOrd="0" destOrd="0" presId="urn:microsoft.com/office/officeart/2005/8/layout/hierarchy1"/>
    <dgm:cxn modelId="{B52C9CFB-4D0D-4267-9493-4B33F718CDDE}" type="presParOf" srcId="{13748880-9763-4BEA-B6FB-33E677959377}" destId="{3A904B4C-DA27-4F8A-8EDE-A4BD071612F5}" srcOrd="1" destOrd="0" presId="urn:microsoft.com/office/officeart/2005/8/layout/hierarchy1"/>
    <dgm:cxn modelId="{839F0EE3-9873-4D6E-83C8-D45951EC4419}" type="presParOf" srcId="{7FA6B1B1-67B1-467D-9918-FBC291E1ACE5}" destId="{BE3D687F-E01C-42B6-B72F-8E6DC075D8AD}" srcOrd="1" destOrd="0" presId="urn:microsoft.com/office/officeart/2005/8/layout/hierarchy1"/>
    <dgm:cxn modelId="{3707E00B-F3E4-4E3A-BAC2-052A2181D6C5}" type="presParOf" srcId="{5B9C681F-5CDC-45FF-A920-F392F2AED8C6}" destId="{214D55BD-6CCD-44B9-829D-62B77ABD8257}" srcOrd="2" destOrd="0" presId="urn:microsoft.com/office/officeart/2005/8/layout/hierarchy1"/>
    <dgm:cxn modelId="{C60D3922-0AC5-4659-97D6-28CD5BCEB16A}" type="presParOf" srcId="{214D55BD-6CCD-44B9-829D-62B77ABD8257}" destId="{B8A7A741-859D-44A3-B4AE-010B948D19E3}" srcOrd="0" destOrd="0" presId="urn:microsoft.com/office/officeart/2005/8/layout/hierarchy1"/>
    <dgm:cxn modelId="{E0999060-36A3-4C50-85B1-3D75565F44E2}" type="presParOf" srcId="{B8A7A741-859D-44A3-B4AE-010B948D19E3}" destId="{34ECC98A-261D-406B-A480-7C7C366838B0}" srcOrd="0" destOrd="0" presId="urn:microsoft.com/office/officeart/2005/8/layout/hierarchy1"/>
    <dgm:cxn modelId="{197EAA97-3573-4153-AC23-EEC1D659C1C2}" type="presParOf" srcId="{B8A7A741-859D-44A3-B4AE-010B948D19E3}" destId="{FFF47B2C-82E2-4EDA-AE25-8665E0D841E5}" srcOrd="1" destOrd="0" presId="urn:microsoft.com/office/officeart/2005/8/layout/hierarchy1"/>
    <dgm:cxn modelId="{ACBF0387-09AE-486C-AE90-F31CBEE304AC}" type="presParOf" srcId="{214D55BD-6CCD-44B9-829D-62B77ABD8257}" destId="{035F9205-9191-4144-945D-E9936A819645}" srcOrd="1" destOrd="0" presId="urn:microsoft.com/office/officeart/2005/8/layout/hierarchy1"/>
    <dgm:cxn modelId="{D82A38BF-D13B-4F29-AD23-CD80E116EC4A}" type="presParOf" srcId="{5B9C681F-5CDC-45FF-A920-F392F2AED8C6}" destId="{93D99166-69A7-454B-8C2C-0BDB68BA068D}" srcOrd="3" destOrd="0" presId="urn:microsoft.com/office/officeart/2005/8/layout/hierarchy1"/>
    <dgm:cxn modelId="{2131EE2B-74CD-4994-8AE7-C3E65C6BEEBA}" type="presParOf" srcId="{93D99166-69A7-454B-8C2C-0BDB68BA068D}" destId="{69F183C9-13F7-461C-B258-5D54E15C6925}" srcOrd="0" destOrd="0" presId="urn:microsoft.com/office/officeart/2005/8/layout/hierarchy1"/>
    <dgm:cxn modelId="{BFF6EE8A-E353-4BA6-ABEB-284EF64B169A}" type="presParOf" srcId="{69F183C9-13F7-461C-B258-5D54E15C6925}" destId="{810AFA56-5F3B-4662-A35A-0CE99EBEF829}" srcOrd="0" destOrd="0" presId="urn:microsoft.com/office/officeart/2005/8/layout/hierarchy1"/>
    <dgm:cxn modelId="{591C1BFD-207A-4622-866C-DB3D3DAE3463}" type="presParOf" srcId="{69F183C9-13F7-461C-B258-5D54E15C6925}" destId="{ADCE4E80-F76C-405A-8549-C638AEBDD70B}" srcOrd="1" destOrd="0" presId="urn:microsoft.com/office/officeart/2005/8/layout/hierarchy1"/>
    <dgm:cxn modelId="{8EB28587-4EAE-4F38-9689-198C0C38D3F8}" type="presParOf" srcId="{93D99166-69A7-454B-8C2C-0BDB68BA068D}" destId="{04ACDA76-ADA8-4CF3-AD53-472B4505209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D1B255-70F4-493C-B56D-BA14153A9FE6}">
      <dsp:nvSpPr>
        <dsp:cNvPr id="0" name=""/>
        <dsp:cNvSpPr/>
      </dsp:nvSpPr>
      <dsp:spPr>
        <a:xfrm>
          <a:off x="2968" y="1397365"/>
          <a:ext cx="2119288" cy="13457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23DF163-31CF-4339-B004-629AC2D96726}">
      <dsp:nvSpPr>
        <dsp:cNvPr id="0" name=""/>
        <dsp:cNvSpPr/>
      </dsp:nvSpPr>
      <dsp:spPr>
        <a:xfrm>
          <a:off x="238444" y="1621068"/>
          <a:ext cx="2119288" cy="1345748"/>
        </a:xfrm>
        <a:prstGeom prst="roundRect">
          <a:avLst>
            <a:gd name="adj" fmla="val 10000"/>
          </a:avLst>
        </a:prstGeom>
        <a:solidFill>
          <a:schemeClr val="accent1">
            <a:lumMod val="50000"/>
            <a:alpha val="9000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i="1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</a:t>
          </a:r>
          <a:r>
            <a:rPr lang="ru-RU" sz="3500" b="0" i="1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асты</a:t>
          </a:r>
          <a:endParaRPr lang="en-US" sz="35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8444" y="1621068"/>
        <a:ext cx="2119288" cy="1345748"/>
      </dsp:txXfrm>
    </dsp:sp>
    <dsp:sp modelId="{C1753588-8D8E-468C-A622-B010E394ABC0}">
      <dsp:nvSpPr>
        <dsp:cNvPr id="0" name=""/>
        <dsp:cNvSpPr/>
      </dsp:nvSpPr>
      <dsp:spPr>
        <a:xfrm>
          <a:off x="2593209" y="1397365"/>
          <a:ext cx="2119288" cy="13457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A904B4C-DA27-4F8A-8EDE-A4BD071612F5}">
      <dsp:nvSpPr>
        <dsp:cNvPr id="0" name=""/>
        <dsp:cNvSpPr/>
      </dsp:nvSpPr>
      <dsp:spPr>
        <a:xfrm>
          <a:off x="2828685" y="1621068"/>
          <a:ext cx="2119288" cy="1345748"/>
        </a:xfrm>
        <a:prstGeom prst="roundRect">
          <a:avLst>
            <a:gd name="adj" fmla="val 10000"/>
          </a:avLst>
        </a:prstGeom>
        <a:solidFill>
          <a:schemeClr val="accent1">
            <a:lumMod val="50000"/>
            <a:alpha val="9000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0" i="1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Сословия</a:t>
          </a:r>
          <a:endParaRPr lang="en-US" sz="35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28685" y="1621068"/>
        <a:ext cx="2119288" cy="1345748"/>
      </dsp:txXfrm>
    </dsp:sp>
    <dsp:sp modelId="{34ECC98A-261D-406B-A480-7C7C366838B0}">
      <dsp:nvSpPr>
        <dsp:cNvPr id="0" name=""/>
        <dsp:cNvSpPr/>
      </dsp:nvSpPr>
      <dsp:spPr>
        <a:xfrm>
          <a:off x="5183450" y="1397365"/>
          <a:ext cx="2119288" cy="13457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FF47B2C-82E2-4EDA-AE25-8665E0D841E5}">
      <dsp:nvSpPr>
        <dsp:cNvPr id="0" name=""/>
        <dsp:cNvSpPr/>
      </dsp:nvSpPr>
      <dsp:spPr>
        <a:xfrm>
          <a:off x="5418927" y="1621068"/>
          <a:ext cx="2119288" cy="1345748"/>
        </a:xfrm>
        <a:prstGeom prst="roundRect">
          <a:avLst>
            <a:gd name="adj" fmla="val 10000"/>
          </a:avLst>
        </a:prstGeom>
        <a:solidFill>
          <a:schemeClr val="accent1">
            <a:lumMod val="50000"/>
            <a:alpha val="9000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i="1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</a:t>
          </a:r>
          <a:r>
            <a:rPr lang="ru-RU" sz="3500" b="0" i="1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лассы</a:t>
          </a:r>
          <a:endParaRPr lang="en-US" sz="35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18927" y="1621068"/>
        <a:ext cx="2119288" cy="1345748"/>
      </dsp:txXfrm>
    </dsp:sp>
    <dsp:sp modelId="{810AFA56-5F3B-4662-A35A-0CE99EBEF829}">
      <dsp:nvSpPr>
        <dsp:cNvPr id="0" name=""/>
        <dsp:cNvSpPr/>
      </dsp:nvSpPr>
      <dsp:spPr>
        <a:xfrm>
          <a:off x="7773692" y="1397365"/>
          <a:ext cx="2119288" cy="13457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63500" dist="38100" dir="5400000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DCE4E80-F76C-405A-8549-C638AEBDD70B}">
      <dsp:nvSpPr>
        <dsp:cNvPr id="0" name=""/>
        <dsp:cNvSpPr/>
      </dsp:nvSpPr>
      <dsp:spPr>
        <a:xfrm>
          <a:off x="8009168" y="1621068"/>
          <a:ext cx="2119288" cy="1345748"/>
        </a:xfrm>
        <a:prstGeom prst="roundRect">
          <a:avLst>
            <a:gd name="adj" fmla="val 10000"/>
          </a:avLst>
        </a:prstGeom>
        <a:solidFill>
          <a:schemeClr val="accent1">
            <a:lumMod val="50000"/>
            <a:alpha val="9000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i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Рабство</a:t>
          </a:r>
        </a:p>
      </dsp:txBody>
      <dsp:txXfrm>
        <a:off x="8009168" y="1621068"/>
        <a:ext cx="2119288" cy="13457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EEB932BF-5119-46F2-8C67-36E347970E1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88203C89-DAF2-458C-8C49-4324B1C45B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72278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32BF-5119-46F2-8C67-36E347970E1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3C89-DAF2-458C-8C49-4324B1C45B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0730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32BF-5119-46F2-8C67-36E347970E1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3C89-DAF2-458C-8C49-4324B1C45B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292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32BF-5119-46F2-8C67-36E347970E1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3C89-DAF2-458C-8C49-4324B1C45B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7598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32BF-5119-46F2-8C67-36E347970E1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3C89-DAF2-458C-8C49-4324B1C45B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8237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32BF-5119-46F2-8C67-36E347970E1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3C89-DAF2-458C-8C49-4324B1C45B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21456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32BF-5119-46F2-8C67-36E347970E1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3C89-DAF2-458C-8C49-4324B1C45B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2295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32BF-5119-46F2-8C67-36E347970E1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3C89-DAF2-458C-8C49-4324B1C45B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06437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32BF-5119-46F2-8C67-36E347970E1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3C89-DAF2-458C-8C49-4324B1C45B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1746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32BF-5119-46F2-8C67-36E347970E1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3C89-DAF2-458C-8C49-4324B1C45B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5493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32BF-5119-46F2-8C67-36E347970E1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3C89-DAF2-458C-8C49-4324B1C45B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6091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32BF-5119-46F2-8C67-36E347970E1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3C89-DAF2-458C-8C49-4324B1C45B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4398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32BF-5119-46F2-8C67-36E347970E1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3C89-DAF2-458C-8C49-4324B1C45B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1485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32BF-5119-46F2-8C67-36E347970E1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3C89-DAF2-458C-8C49-4324B1C45B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3566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32BF-5119-46F2-8C67-36E347970E1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3C89-DAF2-458C-8C49-4324B1C45B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9138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32BF-5119-46F2-8C67-36E347970E1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3C89-DAF2-458C-8C49-4324B1C45B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901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32BF-5119-46F2-8C67-36E347970E1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3C89-DAF2-458C-8C49-4324B1C45B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1243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EB932BF-5119-46F2-8C67-36E347970E1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8203C89-DAF2-458C-8C49-4324B1C45B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26561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  <p:sldLayoutId id="2147483842" r:id="rId13"/>
    <p:sldLayoutId id="2147483843" r:id="rId14"/>
    <p:sldLayoutId id="2147483844" r:id="rId15"/>
    <p:sldLayoutId id="2147483845" r:id="rId16"/>
    <p:sldLayoutId id="214748384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8C30D4E9-090F-FBA8-1E8E-0CD9C66CE3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r="11111"/>
          <a:stretch/>
        </p:blipFill>
        <p:spPr>
          <a:xfrm>
            <a:off x="20" y="975"/>
            <a:ext cx="6095980" cy="6858000"/>
          </a:xfrm>
          <a:prstGeom prst="rect">
            <a:avLst/>
          </a:prstGeom>
        </p:spPr>
      </p:pic>
      <p:pic>
        <p:nvPicPr>
          <p:cNvPr id="10" name="Picture 11">
            <a:extLst>
              <a:ext uri="{FF2B5EF4-FFF2-40B4-BE49-F238E27FC236}">
                <a16:creationId xmlns:a16="http://schemas.microsoft.com/office/drawing/2014/main" xmlns="" id="{F7057E50-1D91-4453-BBA0-DD604B5CDAE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834AB71-E267-4254-9C8B-F94D948C7B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0296" y="1302327"/>
            <a:ext cx="5358049" cy="272357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</a:t>
            </a:r>
            <a:br>
              <a:rPr lang="ru-RU" sz="4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стратификация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BB36659-E9AF-4F13-9C66-B71E37D04B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69927" y="5527948"/>
            <a:ext cx="3222073" cy="887895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FF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выполнена:</a:t>
            </a:r>
          </a:p>
          <a:p>
            <a:r>
              <a:rPr lang="ru-RU" dirty="0" smtClean="0">
                <a:solidFill>
                  <a:srgbClr val="FF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учебной дисциплины «обществознание»</a:t>
            </a:r>
          </a:p>
          <a:p>
            <a:r>
              <a:rPr lang="ru-RU" dirty="0" smtClean="0">
                <a:solidFill>
                  <a:srgbClr val="FF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Л.К . Епимахова</a:t>
            </a:r>
            <a:endParaRPr lang="ru-RU" dirty="0">
              <a:solidFill>
                <a:srgbClr val="FF66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6513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ADF05FB-1038-4B05-96A7-7348F837C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 три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стратификационных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уровня: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BA6E496-1F24-4BAA-B312-B9EB367C75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dirty="0">
                <a:solidFill>
                  <a:srgbClr val="FF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высший — верхние слои находятся в более привилегированном положении, обладают ресурсами или возможностями получить вознаграждение, они значительно малочисленнее нижних;</a:t>
            </a:r>
          </a:p>
          <a:p>
            <a:pPr algn="just"/>
            <a:r>
              <a:rPr lang="ru-RU" sz="2800" dirty="0">
                <a:solidFill>
                  <a:srgbClr val="FF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— бизнесмены, руководители, бюрократия и специалисты;</a:t>
            </a:r>
          </a:p>
          <a:p>
            <a:pPr algn="just"/>
            <a:r>
              <a:rPr lang="ru-RU" sz="2800" dirty="0">
                <a:solidFill>
                  <a:srgbClr val="FF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низший — те, кто находится за чертой бедности, люмпены, маргиналы</a:t>
            </a:r>
          </a:p>
        </p:txBody>
      </p:sp>
    </p:spTree>
    <p:extLst>
      <p:ext uri="{BB962C8B-B14F-4D97-AF65-F5344CB8AC3E}">
        <p14:creationId xmlns:p14="http://schemas.microsoft.com/office/powerpoint/2010/main" xmlns="" val="3237669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7099BA8-82AC-4E8B-B96B-6BD359C4F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290946"/>
            <a:ext cx="10131425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социальной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стратификации: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44E265A-426A-4ED8-9D5D-98D8CAEC2D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842655"/>
            <a:ext cx="10131425" cy="39485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FF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Принято выделять несколько причин возникновения социальной стратификации. Каждая причина относится к разным периодам развития человеческого общества. При этом в процессе усложнения общества причины тоже приобретали более комплексный характер.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FF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причины социальной стратификации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>
                <a:solidFill>
                  <a:srgbClr val="FF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Гендерное разделение</a:t>
            </a:r>
            <a:r>
              <a:rPr lang="en-US" sz="2400" dirty="0">
                <a:solidFill>
                  <a:srgbClr val="FF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>
                <a:solidFill>
                  <a:srgbClr val="FF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Различия в способностях, биологический фактор</a:t>
            </a:r>
            <a:r>
              <a:rPr lang="en-US" sz="2400" dirty="0">
                <a:solidFill>
                  <a:srgbClr val="FF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>
                <a:solidFill>
                  <a:srgbClr val="FF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Неравный доступ к ресурсам</a:t>
            </a:r>
            <a:r>
              <a:rPr lang="en-US" sz="2400" dirty="0">
                <a:solidFill>
                  <a:srgbClr val="FF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>
                <a:solidFill>
                  <a:srgbClr val="FF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экономических привилегий, политических прав, социальных льгот</a:t>
            </a:r>
            <a:r>
              <a:rPr lang="en-US" sz="2400" dirty="0">
                <a:solidFill>
                  <a:srgbClr val="FF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>
                <a:solidFill>
                  <a:srgbClr val="FF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Существование системы ценностей, в соответствии с которой определяется важность видов деятельности</a:t>
            </a:r>
            <a:r>
              <a:rPr lang="en-US" sz="2400" dirty="0">
                <a:solidFill>
                  <a:srgbClr val="FF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FF99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4510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B5D278-0486-4A6B-8008-C41345627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тенденции в стратификации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3559D68-2867-410A-BCC1-C4CEFF507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551709"/>
            <a:ext cx="10131425" cy="42394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тенденции в стратификации включают ряд изменений в социальной структуре общества. Некоторые из них включают увеличение экономического неравенства, расширение цифрового разделения, борьбу за равноправие полов и рас, а также рост влияния образования и профессионального статуса на социальный статус. Эти тенденции отражают изменяющиеся социальные и экономические реалии современного мира и могут иметь долгосрочные последствия для общества.</a:t>
            </a:r>
            <a:endParaRPr lang="ru-RU" sz="2800" dirty="0">
              <a:solidFill>
                <a:srgbClr val="FF99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8950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174AC9-507A-45E7-99CF-0B6CF70E8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социальной стратификации в современном мире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60775EC-9AAA-4AE0-9AFF-32C1E9B1B9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898073"/>
            <a:ext cx="10131425" cy="38931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в социальной стратификации в современном обществе включают в себя экономическое неравенство, доступ к образованию и здравоохранению, дискриминацию по различным критериям (таким как раса, пол и этническая принадлежность), отсутствие социальной мобильности, а также проблемы, связанные с бедностью и социальным неравенством. Эти проблемы могут приводить к углублению разделения общества и неравенству возможностей для различных групп людей.</a:t>
            </a:r>
            <a:endParaRPr lang="ru-RU" sz="2800" dirty="0">
              <a:solidFill>
                <a:srgbClr val="FF99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9436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0B4D48-25C9-4985-9793-514A3F01B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5458" y="304800"/>
            <a:ext cx="6593075" cy="1946787"/>
          </a:xfrm>
        </p:spPr>
        <p:txBody>
          <a:bodyPr>
            <a:normAutofit/>
          </a:bodyPr>
          <a:lstStyle/>
          <a:p>
            <a:pPr algn="ctr"/>
            <a:r>
              <a:rPr lang="ru-RU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мобильность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Один в толпе">
            <a:extLst>
              <a:ext uri="{FF2B5EF4-FFF2-40B4-BE49-F238E27FC236}">
                <a16:creationId xmlns:a16="http://schemas.microsoft.com/office/drawing/2014/main" xmlns="" id="{9DE0F167-2DEB-D468-4F7A-652B4930242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28745" r="20555"/>
          <a:stretch/>
        </p:blipFill>
        <p:spPr>
          <a:xfrm>
            <a:off x="20" y="975"/>
            <a:ext cx="4635988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14006D0-BB01-4D08-A47B-EB95D19F4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5458" y="304800"/>
            <a:ext cx="6593075" cy="6858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это способность индивида или группы изменять свой социальный статус в обществе. Она может проявляться в вертикальном движении вверх или вниз по социальной лестнице, в зависимости от таких факторов, как образование, профессиональные достижения, богатство или социальные связи. Социальная мобильность играет важную роль в оценке степени социальной справедливости и возможностей в обществе.</a:t>
            </a:r>
          </a:p>
        </p:txBody>
      </p:sp>
    </p:spTree>
    <p:extLst>
      <p:ext uri="{BB962C8B-B14F-4D97-AF65-F5344CB8AC3E}">
        <p14:creationId xmlns:p14="http://schemas.microsoft.com/office/powerpoint/2010/main" xmlns="" val="126027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0F6B027-4399-4323-BA70-126C7C991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и виды социальной мобильности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AFDDC9F-CAB3-4701-9654-B3A00871B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065867"/>
            <a:ext cx="5410199" cy="3032606"/>
          </a:xfrm>
        </p:spPr>
        <p:txBody>
          <a:bodyPr>
            <a:normAutofit lnSpcReduction="10000"/>
          </a:bodyPr>
          <a:lstStyle/>
          <a:p>
            <a:pPr marL="0" indent="0" algn="ctr" fontAlgn="base">
              <a:buNone/>
            </a:pPr>
            <a:r>
              <a:rPr lang="ru-RU" sz="2400" b="1" i="1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</a:p>
          <a:p>
            <a:pPr algn="just" fontAlgn="base"/>
            <a:r>
              <a:rPr lang="ru-RU" b="1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</a:t>
            </a:r>
            <a:r>
              <a:rPr lang="ru-RU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перемещения вниз, вверх или по горизонтали происходят у каждого человека независимо от других.</a:t>
            </a:r>
          </a:p>
          <a:p>
            <a:pPr algn="just" fontAlgn="base"/>
            <a:r>
              <a:rPr lang="ru-RU" b="1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</a:t>
            </a:r>
            <a:r>
              <a:rPr lang="ru-RU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перемещения происходят коллективно. На групповую мобильность оказывают воздействие социальные революции, иностранные интервенции, межгосударственные и гражданские войны, военные перевороты, смена политических режимов, создание империй и т. д.</a:t>
            </a:r>
          </a:p>
          <a:p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xmlns="" id="{CDA5239A-2EFC-4CFB-B72B-DAADD2F8769C}"/>
              </a:ext>
            </a:extLst>
          </p:cNvPr>
          <p:cNvCxnSpPr>
            <a:cxnSpLocks/>
          </p:cNvCxnSpPr>
          <p:nvPr/>
        </p:nvCxnSpPr>
        <p:spPr>
          <a:xfrm>
            <a:off x="6081207" y="2355273"/>
            <a:ext cx="14793" cy="2551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214A2B5-A27D-4D70-8039-10CBF6097AB9}"/>
              </a:ext>
            </a:extLst>
          </p:cNvPr>
          <p:cNvSpPr txBox="1"/>
          <p:nvPr/>
        </p:nvSpPr>
        <p:spPr>
          <a:xfrm>
            <a:off x="6081207" y="1951672"/>
            <a:ext cx="472122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b="1" i="1" dirty="0">
                <a:solidFill>
                  <a:srgbClr val="FF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</a:t>
            </a:r>
          </a:p>
          <a:p>
            <a:pPr marL="285750" indent="-285750" algn="just" fontAlgn="base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Горизонтальная</a:t>
            </a:r>
            <a:r>
              <a:rPr lang="ru-RU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перемещение без изменения статуса.</a:t>
            </a:r>
          </a:p>
          <a:p>
            <a:pPr marL="285750" indent="-285750" algn="just" fontAlgn="base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Вертикальная</a:t>
            </a:r>
            <a:r>
              <a:rPr lang="ru-RU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перемещение с изменением статуса.</a:t>
            </a:r>
          </a:p>
          <a:p>
            <a:pPr marL="285750" indent="-285750" algn="just" fontAlgn="base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Виды вертикальной мобильности:</a:t>
            </a:r>
            <a:endParaRPr lang="ru-RU" b="0" i="0" dirty="0">
              <a:solidFill>
                <a:srgbClr val="FF99C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fontAlgn="base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Восходящая</a:t>
            </a:r>
            <a:r>
              <a:rPr lang="ru-RU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перемещение с повышением социального статуса.</a:t>
            </a:r>
          </a:p>
          <a:p>
            <a:pPr marL="285750" indent="-285750" algn="just" fontAlgn="base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Нисходящая</a:t>
            </a:r>
            <a:r>
              <a:rPr lang="ru-RU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перемещение с понижением социального статуса.</a:t>
            </a:r>
          </a:p>
        </p:txBody>
      </p:sp>
    </p:spTree>
    <p:extLst>
      <p:ext uri="{BB962C8B-B14F-4D97-AF65-F5344CB8AC3E}">
        <p14:creationId xmlns:p14="http://schemas.microsoft.com/office/powerpoint/2010/main" xmlns="" val="300760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2CD952-2C78-4884-B95E-0A5DA5A1E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Каналы социальной мобильности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A0F52BF-4807-4EBF-9EC6-C0E16934FD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662545"/>
            <a:ext cx="10131425" cy="4128655"/>
          </a:xfrm>
        </p:spPr>
        <p:txBody>
          <a:bodyPr>
            <a:normAutofit fontScale="85000" lnSpcReduction="20000"/>
          </a:bodyPr>
          <a:lstStyle/>
          <a:p>
            <a:pPr marL="0" indent="0" algn="l" fontAlgn="base">
              <a:buNone/>
            </a:pPr>
            <a:r>
              <a:rPr lang="ru-RU" sz="2600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это пути, по которым происходит перемещение людей из одних социальных групп в другие. К ним относятся: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sz="2600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статус семьи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sz="2600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образования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sz="2600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и умственные способности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sz="2600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внешние данные человека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sz="2600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воспитания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sz="2600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смена места жительства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sz="2600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армейская служба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ru-RU" sz="2600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вступление в брак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45510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F72181E-4F78-4EB2-A8FA-A4C941398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909" y="808055"/>
            <a:ext cx="3979205" cy="14533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E40E942-CE2C-4D72-A841-EFD66FD4E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178" y="1787236"/>
            <a:ext cx="4002936" cy="41121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протяжении истории человечества менялись не только системы общественного устройства, но и происходила эволюция типов социальной стратификации. Всего их четыре: рабство, касты, сословия и классы. Все они имели свои особенности по сравнению с предыдущими и последующими способами деления общества на группы.</a:t>
            </a:r>
            <a:endParaRPr lang="ru-RU" dirty="0">
              <a:solidFill>
                <a:srgbClr val="FF99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Изображение выглядит как графическая вставка, рисунок, иллюстрация, мультфильм&#10;&#10;Автоматически созданное описание">
            <a:extLst>
              <a:ext uri="{FF2B5EF4-FFF2-40B4-BE49-F238E27FC236}">
                <a16:creationId xmlns:a16="http://schemas.microsoft.com/office/drawing/2014/main" xmlns="" id="{0E1B583B-6B7B-46E9-8FA4-9A360CF5DC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89752" y="1465870"/>
            <a:ext cx="6095593" cy="3764028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80757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108716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В.А. Важенин учебное пособие СПО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для самопроверки: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Охарактеризуйте исторические типы стратификации</a:t>
            </a:r>
          </a:p>
          <a:p>
            <a:r>
              <a:rPr lang="ru-RU" sz="3200" dirty="0" smtClean="0"/>
              <a:t>Выделите пять основных критериев социальной стратификации</a:t>
            </a:r>
          </a:p>
          <a:p>
            <a:r>
              <a:rPr lang="ru-RU" sz="3200" dirty="0" smtClean="0"/>
              <a:t>Назовите современные тенденции в развитии социальной стратификации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AF7BD84-5B91-40D1-BCA4-2554106A0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91" y="609600"/>
            <a:ext cx="6718852" cy="1345095"/>
          </a:xfr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Стратификация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xmlns="" id="{2038E019-3EF1-AB11-D742-F5F9F5FFE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91" y="1163782"/>
            <a:ext cx="6718852" cy="54225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это процесс разделения общества на слои или категории на основе таких критериев, как социальный статус, богатство, власть и престиж. Этот процесс приводит к формированию иерархии или "лестницы" социальных позиций, где некоторые группы людей имеют более высокий статус и привилегии, чем другие. Социальная стратификация может быть результатом различных факторов, включая экономическое неравенство, образование, профессиональный статус, расовую или этническую принадлежность, а также наследственные и культурные факторы.</a:t>
            </a:r>
            <a:endParaRPr lang="en-US" sz="2400" dirty="0">
              <a:solidFill>
                <a:srgbClr val="FF99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8F011EB5-DDDC-4288-975C-96B0F8C4FF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570" r="18654" b="1"/>
          <a:stretch/>
        </p:blipFill>
        <p:spPr>
          <a:xfrm>
            <a:off x="7590936" y="990600"/>
            <a:ext cx="3445714" cy="4800599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005076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F44E898-A6FD-40D8-9676-B401D8D0A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287" y="2700866"/>
            <a:ext cx="10131425" cy="145626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52329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5FCBB1B-8C93-4550-8EE0-035B3E988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>
            <a:normAutofit/>
          </a:bodyPr>
          <a:lstStyle/>
          <a:p>
            <a:r>
              <a:rPr lang="ru-RU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истории представлены четыре основных типа стратификации: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xmlns="" id="{22B3C3F8-EB48-C3F3-BDF0-E3014D646A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56404548"/>
              </p:ext>
            </p:extLst>
          </p:nvPr>
        </p:nvGraphicFramePr>
        <p:xfrm>
          <a:off x="685800" y="1884218"/>
          <a:ext cx="10131425" cy="4364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936944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4A28E29-9243-460F-99D7-53B0BBCD1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5806" y="643463"/>
            <a:ext cx="3706762" cy="833645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касты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F09F499B-BC51-5E5A-258E-DA903AE452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156" b="15156"/>
          <a:stretch/>
        </p:blipFill>
        <p:spPr>
          <a:xfrm>
            <a:off x="20" y="975"/>
            <a:ext cx="7552924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7E0FCAB-20F7-47DF-B1A2-E4803E6630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5806" y="1258957"/>
            <a:ext cx="4019624" cy="536713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1900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это социальные группы или классы, которые существуют в некоторых обществах, особенно в Индии. Кастовая система в Индии основана на идеи о разделении общества на группы, которые определяются по рождению и наследуются от предков. Касты включают в себя различные профессиональные, социальные и экономические группы, и каждая каста имеет свои особенности, правила и обязанности. Внутри касты существуют строгие правила </a:t>
            </a:r>
            <a:r>
              <a:rPr lang="ru-RU" sz="1900" b="0" i="0" dirty="0">
                <a:solidFill>
                  <a:srgbClr val="FF99CC"/>
                </a:solidFill>
                <a:effectLst/>
                <a:latin typeface="-apple-system"/>
              </a:rPr>
              <a:t>о браке, общении и даже о том, какие работы можно выполнять. Кастовая система в Индии имеет долгую историю и оказывает значительное влияние на социальную структуру и поведение людей в этой стране</a:t>
            </a:r>
            <a:r>
              <a:rPr lang="ru-RU" sz="1800" b="0" i="0" dirty="0">
                <a:solidFill>
                  <a:srgbClr val="FF99CC"/>
                </a:solidFill>
                <a:effectLst/>
                <a:latin typeface="-apple-system"/>
              </a:rPr>
              <a:t>.</a:t>
            </a:r>
            <a:endParaRPr lang="ru-RU" dirty="0">
              <a:solidFill>
                <a:srgbClr val="FF99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856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762E801-AEC8-45C1-B6B5-DA9D42EA8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0" y="609600"/>
            <a:ext cx="5147730" cy="164198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Сословия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8F0D10A-F052-51BE-844E-C925AD886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77" b="1377"/>
          <a:stretch/>
        </p:blipFill>
        <p:spPr>
          <a:xfrm>
            <a:off x="20" y="975"/>
            <a:ext cx="609598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37EA25A-7BAA-4C1E-BA4E-1664BAA5F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0" y="1"/>
            <a:ext cx="5147730" cy="655982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90000"/>
              </a:lnSpc>
              <a:buNone/>
            </a:pPr>
            <a:r>
              <a:rPr lang="ru-RU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это форма социальной организации, характерная для некоторых обществ, где население разделяется на определенные группы или классы с различными правами, привилегиями и обязанностями. Каждое сословие обычно имеет свою специфическую роль и функцию в обществе, определяемую социальными, экономическими и политическими факторами. Сословия могут быть наследуемыми или приобретенными, и мобильность между ними может быть ограничена или свободной в зависимости от конкретной культурной и исторической ситуации.</a:t>
            </a:r>
            <a:endParaRPr lang="ru-RU" dirty="0">
              <a:solidFill>
                <a:srgbClr val="FF99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2735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BA2F5D-9DF2-4730-BDF8-13C9C4ADE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674" y="639097"/>
            <a:ext cx="7883236" cy="161249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Классы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7F02BC5-37B1-5CD1-70A1-9518FC18F8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045" b="7045"/>
          <a:stretch/>
        </p:blipFill>
        <p:spPr>
          <a:xfrm>
            <a:off x="0" y="0"/>
            <a:ext cx="5598924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8E71BE7-C8CA-423C-B009-CD69B2F3E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4103" y="-855406"/>
            <a:ext cx="5884608" cy="822602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900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социальные группы, которые обычно определяются на основе экономических критериев, таких как богатство, доходы и владение средствами производства. В истории классы часто играли важную роль в формировании общественных отношений, экономических структур и политических систем. Классы могут включать в себя рабочий класс, буржуазию, аристократию, крестьянство и другие социальные группы, которые имеют разные интересы и статусы в обществе.</a:t>
            </a:r>
            <a:endParaRPr lang="ru-RU" sz="1900" dirty="0">
              <a:solidFill>
                <a:srgbClr val="FF99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3849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C61002B-1EBB-4B45-AB14-04AAB3ECD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0" y="609600"/>
            <a:ext cx="5147730" cy="1641987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Рабство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A19E1E8-6DB7-D52A-43E9-F6C1011BEF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486" r="20486"/>
          <a:stretch/>
        </p:blipFill>
        <p:spPr>
          <a:xfrm>
            <a:off x="20" y="975"/>
            <a:ext cx="609598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F762322-CECD-4FE4-8D6E-76FAFDAD5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0" y="983672"/>
            <a:ext cx="5147730" cy="50707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90000"/>
              </a:lnSpc>
              <a:buNone/>
            </a:pPr>
            <a:r>
              <a:rPr lang="ru-RU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это система, в которой люди лишаются свободы и становятся собственностью других людей. Рабы обычно вынуждены работать без вознаграждения и лишены основных прав и свобод. Они являются собственностью своих владельцев и могут быть куплены, проданы или переданы по наследству. Рабство было распространено в различных формах и в разных обществах на протяжении истории. Однако в настоящее время рабство является незаконным и противоречит международным нормам и правам человека. Международные организации и правительства работают над его искоренением и преследованием тех, кто занимается работорговлей или эксплуатацией людей.</a:t>
            </a:r>
            <a:endParaRPr lang="ru-RU" dirty="0">
              <a:solidFill>
                <a:srgbClr val="FF99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30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40A415-CFBE-4265-BB85-8DDC1FA90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сословия, характерные для Европы XVIII-XIX вв.: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0ADBB9D-CF01-46EA-BB5D-488D16F63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87" y="2544417"/>
            <a:ext cx="11608904" cy="3703983"/>
          </a:xfrm>
        </p:spPr>
        <p:txBody>
          <a:bodyPr>
            <a:no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дворянство — привилегированное сословие из числа крупных землевладельцев и выслужившихся чиновников. Показателем дворянства обычно является титул: князь, герцог, граф, маркиз, виконт, барон и т.д.;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духовенство — служители культа и церкви за исключением жрецов. В православии выделяют черное духовенство (монашествующее) и белое (</a:t>
            </a:r>
            <a:r>
              <a:rPr lang="ru-RU" sz="2400" b="0" i="0" dirty="0" err="1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немонашествующее</a:t>
            </a:r>
            <a:r>
              <a:rPr lang="ru-RU" sz="2400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купечество — торговое сословие, включавшее владельцев частных предприятий;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крестьянство — сословие земледельцев, занятых сельскохозяйственным трудом как основной профессией;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FF99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мещанство — городское сословие, состоящее из ремесленников, мелких торговцев и низших служащих.</a:t>
            </a:r>
          </a:p>
          <a:p>
            <a:endParaRPr lang="ru-RU" sz="2400" dirty="0">
              <a:solidFill>
                <a:srgbClr val="FF99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123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081CE2E-17C2-42F6-B6AC-7B3955B0C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287" y="450273"/>
            <a:ext cx="10131425" cy="171103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Пять основных критериев социальной стратификации: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F826CE8-4584-40CB-B075-E37CD133B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066800"/>
            <a:ext cx="10131425" cy="5791199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rgbClr val="FF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 — количество финансовых поступлений за определенный период (месяц, год).</a:t>
            </a:r>
          </a:p>
          <a:p>
            <a:pPr algn="just"/>
            <a:r>
              <a:rPr lang="ru-RU" sz="2400" dirty="0">
                <a:solidFill>
                  <a:srgbClr val="FF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Богатство — накопленные доходы.</a:t>
            </a:r>
          </a:p>
          <a:p>
            <a:pPr algn="just"/>
            <a:r>
              <a:rPr lang="ru-RU" sz="2400" dirty="0">
                <a:solidFill>
                  <a:srgbClr val="FF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Власть — способность и возможность осуществлять свою волю, оказывать влияние на деятельность других людей с помощью авторитета, права, насилия и других методов.</a:t>
            </a:r>
          </a:p>
          <a:p>
            <a:pPr algn="just"/>
            <a:r>
              <a:rPr lang="ru-RU" sz="2400" dirty="0">
                <a:solidFill>
                  <a:srgbClr val="FF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— знания, умения и навыки, которые освоены в процессе обучения.</a:t>
            </a:r>
          </a:p>
          <a:p>
            <a:pPr algn="just"/>
            <a:r>
              <a:rPr lang="ru-RU" sz="2400" dirty="0">
                <a:solidFill>
                  <a:srgbClr val="FF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Престиж — общественная оценка привлекательности, значимости профессии, должности, увлечений.</a:t>
            </a:r>
          </a:p>
        </p:txBody>
      </p:sp>
    </p:spTree>
    <p:extLst>
      <p:ext uri="{BB962C8B-B14F-4D97-AF65-F5344CB8AC3E}">
        <p14:creationId xmlns:p14="http://schemas.microsoft.com/office/powerpoint/2010/main" xmlns="" val="3489727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ная">
  <a:themeElements>
    <a:clrScheme name="Небесная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Небес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171</TotalTime>
  <Words>1081</Words>
  <Application>Microsoft Office PowerPoint</Application>
  <PresentationFormat>Произвольный</PresentationFormat>
  <Paragraphs>78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Небесная</vt:lpstr>
      <vt:lpstr> Социальная стратификация</vt:lpstr>
      <vt:lpstr>Социальная Стратификация</vt:lpstr>
      <vt:lpstr>В истории представлены четыре основных типа стратификации:</vt:lpstr>
      <vt:lpstr>касты</vt:lpstr>
      <vt:lpstr>Сословия</vt:lpstr>
      <vt:lpstr>Классы</vt:lpstr>
      <vt:lpstr>Рабство</vt:lpstr>
      <vt:lpstr>основные сословия, характерные для Европы XVIII-XIX вв.:</vt:lpstr>
      <vt:lpstr>Пять основных критериев социальной стратификации:</vt:lpstr>
      <vt:lpstr>Выделяют три  стратификационных уровня:</vt:lpstr>
      <vt:lpstr>Причины социальной стратификации:</vt:lpstr>
      <vt:lpstr>Современные тенденции в стратификации</vt:lpstr>
      <vt:lpstr>Проблемы социальной стратификации в современном мире</vt:lpstr>
      <vt:lpstr>Социальная мобильность</vt:lpstr>
      <vt:lpstr>Уровни и виды социальной мобильности</vt:lpstr>
      <vt:lpstr>Каналы социальной мобильности</vt:lpstr>
      <vt:lpstr>Вывод:</vt:lpstr>
      <vt:lpstr>Источники информации:</vt:lpstr>
      <vt:lpstr>Задание для самопроверки: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теме: Историческая стратификация</dc:title>
  <dc:creator>ПК</dc:creator>
  <cp:lastModifiedBy>User</cp:lastModifiedBy>
  <cp:revision>20</cp:revision>
  <dcterms:created xsi:type="dcterms:W3CDTF">2024-03-13T11:43:32Z</dcterms:created>
  <dcterms:modified xsi:type="dcterms:W3CDTF">2024-03-24T17:10:31Z</dcterms:modified>
</cp:coreProperties>
</file>