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72" r:id="rId6"/>
    <p:sldId id="261" r:id="rId7"/>
    <p:sldId id="262" r:id="rId8"/>
    <p:sldId id="266" r:id="rId9"/>
    <p:sldId id="268" r:id="rId10"/>
    <p:sldId id="267" r:id="rId11"/>
    <p:sldId id="273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804" y="-2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37D44-8B38-489C-B64B-64BA594C072A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C4937-629C-4781-AB96-0928F887E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14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1DB3-6299-4D96-8889-CA30F1C9852B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254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E1DB3-6299-4D96-8889-CA30F1C9852B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254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"/>
            <a:ext cx="9144000" cy="51422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57651" y="326573"/>
            <a:ext cx="4702628" cy="2939142"/>
          </a:xfrm>
        </p:spPr>
        <p:txBody>
          <a:bodyPr anchor="ctr">
            <a:normAutofit/>
          </a:bodyPr>
          <a:lstStyle>
            <a:lvl1pPr algn="ctr">
              <a:defRPr sz="4200"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57651" y="3429001"/>
            <a:ext cx="4702628" cy="1236512"/>
          </a:xfrm>
        </p:spPr>
        <p:txBody>
          <a:bodyPr anchor="ctr"/>
          <a:lstStyle>
            <a:lvl1pPr marL="0" indent="0" algn="r">
              <a:buNone/>
              <a:defRPr sz="1900"/>
            </a:lvl1pPr>
            <a:lvl2pPr marL="356490" indent="0" algn="ctr">
              <a:buNone/>
              <a:defRPr sz="1600"/>
            </a:lvl2pPr>
            <a:lvl3pPr marL="712975" indent="0" algn="ctr">
              <a:buNone/>
              <a:defRPr sz="1400"/>
            </a:lvl3pPr>
            <a:lvl4pPr marL="1069463" indent="0" algn="ctr">
              <a:buNone/>
              <a:defRPr sz="1200"/>
            </a:lvl4pPr>
            <a:lvl5pPr marL="1425951" indent="0" algn="ctr">
              <a:buNone/>
              <a:defRPr sz="1200"/>
            </a:lvl5pPr>
            <a:lvl6pPr marL="1782440" indent="0" algn="ctr">
              <a:buNone/>
              <a:defRPr sz="1200"/>
            </a:lvl6pPr>
            <a:lvl7pPr marL="2138928" indent="0" algn="ctr">
              <a:buNone/>
              <a:defRPr sz="1200"/>
            </a:lvl7pPr>
            <a:lvl8pPr marL="2495413" indent="0" algn="ctr">
              <a:buNone/>
              <a:defRPr sz="1200"/>
            </a:lvl8pPr>
            <a:lvl9pPr marL="2851902" indent="0" algn="ctr">
              <a:buNone/>
              <a:defRPr sz="12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28950" y="4767273"/>
            <a:ext cx="3086100" cy="273844"/>
          </a:xfrm>
          <a:prstGeom prst="rect">
            <a:avLst/>
          </a:prstGeom>
        </p:spPr>
        <p:txBody>
          <a:bodyPr lIns="71297" tIns="35650" rIns="71297" bIns="35650"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 defTabSz="712975"/>
            <a:r>
              <a:rPr lang="ru-RU" smtClean="0">
                <a:solidFill>
                  <a:prstClr val="white"/>
                </a:solidFill>
              </a:rPr>
              <a:t>Челябинск, 2021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333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731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727" y="1061363"/>
            <a:ext cx="8335735" cy="2612571"/>
          </a:xfrm>
        </p:spPr>
        <p:txBody>
          <a:bodyPr anchor="ctr"/>
          <a:lstStyle>
            <a:lvl1pPr>
              <a:defRPr sz="47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2727" y="3788234"/>
            <a:ext cx="8335735" cy="779009"/>
          </a:xfrm>
        </p:spPr>
        <p:txBody>
          <a:bodyPr anchor="ctr"/>
          <a:lstStyle>
            <a:lvl1pPr marL="0" indent="0" algn="r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3564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129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694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4259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824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1389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954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85190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28950" y="4767273"/>
            <a:ext cx="3086100" cy="273844"/>
          </a:xfrm>
          <a:prstGeom prst="rect">
            <a:avLst/>
          </a:prstGeom>
        </p:spPr>
        <p:txBody>
          <a:bodyPr lIns="71297" tIns="35650" rIns="71297" bIns="3565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defTabSz="712975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7752" y="195942"/>
            <a:ext cx="7290707" cy="775608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3722" y="1106090"/>
            <a:ext cx="4131128" cy="3526632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106090"/>
            <a:ext cx="4139292" cy="3526632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668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594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92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1" y="187781"/>
            <a:ext cx="7282542" cy="784451"/>
          </a:xfrm>
        </p:spPr>
        <p:txBody>
          <a:bodyPr anchor="ctr"/>
          <a:lstStyle>
            <a:lvl1pPr>
              <a:defRPr sz="2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475" y="1151166"/>
            <a:ext cx="4629150" cy="350247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59829" y="1151166"/>
            <a:ext cx="3608614" cy="3502478"/>
          </a:xfrm>
        </p:spPr>
        <p:txBody>
          <a:bodyPr/>
          <a:lstStyle>
            <a:lvl1pPr marL="0" indent="0">
              <a:buNone/>
              <a:defRPr sz="1200"/>
            </a:lvl1pPr>
            <a:lvl2pPr marL="356490" indent="0">
              <a:buNone/>
              <a:defRPr sz="1100"/>
            </a:lvl2pPr>
            <a:lvl3pPr marL="712975" indent="0">
              <a:buNone/>
              <a:defRPr sz="900"/>
            </a:lvl3pPr>
            <a:lvl4pPr marL="1069463" indent="0">
              <a:buNone/>
              <a:defRPr sz="800"/>
            </a:lvl4pPr>
            <a:lvl5pPr marL="1425951" indent="0">
              <a:buNone/>
              <a:defRPr sz="800"/>
            </a:lvl5pPr>
            <a:lvl6pPr marL="1782440" indent="0">
              <a:buNone/>
              <a:defRPr sz="800"/>
            </a:lvl6pPr>
            <a:lvl7pPr marL="2138928" indent="0">
              <a:buNone/>
              <a:defRPr sz="800"/>
            </a:lvl7pPr>
            <a:lvl8pPr marL="2495413" indent="0">
              <a:buNone/>
              <a:defRPr sz="800"/>
            </a:lvl8pPr>
            <a:lvl9pPr marL="2851902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1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"/>
            <a:ext cx="9144000" cy="5142215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4057651" y="326575"/>
            <a:ext cx="4702628" cy="4269920"/>
          </a:xfrm>
        </p:spPr>
        <p:txBody>
          <a:bodyPr anchor="ctr">
            <a:normAutofit/>
          </a:bodyPr>
          <a:lstStyle>
            <a:lvl1pPr algn="ctr">
              <a:defRPr sz="4200" b="1"/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682825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7752" y="130631"/>
            <a:ext cx="7290707" cy="837009"/>
          </a:xfrm>
          <a:prstGeom prst="rect">
            <a:avLst/>
          </a:prstGeom>
        </p:spPr>
        <p:txBody>
          <a:bodyPr vert="horz" lIns="71297" tIns="35650" rIns="71297" bIns="3565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5570" y="1102178"/>
            <a:ext cx="8392885" cy="3530544"/>
          </a:xfrm>
          <a:prstGeom prst="rect">
            <a:avLst/>
          </a:prstGeom>
        </p:spPr>
        <p:txBody>
          <a:bodyPr vert="horz" lIns="71297" tIns="35650" rIns="71297" bIns="3565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73"/>
            <a:ext cx="2310492" cy="273844"/>
          </a:xfrm>
          <a:prstGeom prst="rect">
            <a:avLst/>
          </a:prstGeom>
        </p:spPr>
        <p:txBody>
          <a:bodyPr vert="horz" lIns="71297" tIns="35650" rIns="71297" bIns="3565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defTabSz="712975"/>
            <a:fld id="{9703D75F-3C8C-4373-9499-703616C11FAA}" type="slidenum">
              <a:rPr lang="ru-RU" smtClean="0">
                <a:solidFill>
                  <a:prstClr val="white"/>
                </a:solidFill>
              </a:rPr>
              <a:pPr defTabSz="712975"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9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712975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29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4734" indent="-178245" algn="l" defTabSz="7129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1219" indent="-178245" algn="l" defTabSz="7129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7706" indent="-178245" algn="l" defTabSz="7129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195" indent="-178245" algn="l" defTabSz="7129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60684" indent="-178245" algn="l" defTabSz="7129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317173" indent="-178245" algn="l" defTabSz="7129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673657" indent="-178245" algn="l" defTabSz="7129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030145" indent="-178245" algn="l" defTabSz="7129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29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490" algn="l" defTabSz="7129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975" algn="l" defTabSz="7129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9463" algn="l" defTabSz="7129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951" algn="l" defTabSz="7129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2440" algn="l" defTabSz="7129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8928" algn="l" defTabSz="7129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95413" algn="l" defTabSz="7129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51902" algn="l" defTabSz="7129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Типы мировоззрения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60" y="3429001"/>
            <a:ext cx="5484443" cy="1236512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Подготовила: Силова В.Д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Преподаватель: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Максютова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З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.Г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9"/>
          <p:cNvSpPr txBox="1">
            <a:spLocks/>
          </p:cNvSpPr>
          <p:nvPr/>
        </p:nvSpPr>
        <p:spPr>
          <a:xfrm>
            <a:off x="1143000" y="4817435"/>
            <a:ext cx="6858000" cy="274515"/>
          </a:xfrm>
          <a:prstGeom prst="rect">
            <a:avLst/>
          </a:prstGeom>
        </p:spPr>
        <p:txBody>
          <a:bodyPr vert="horz" lIns="71294" tIns="35648" rIns="71294" bIns="35648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>
                <a:solidFill>
                  <a:prstClr val="white"/>
                </a:solidFill>
                <a:cs typeface="Times New Roman" panose="02020603050405020304" pitchFamily="18" charset="0"/>
              </a:rPr>
              <a:t>Новый Уренгой, </a:t>
            </a:r>
            <a:r>
              <a:rPr lang="ru-RU" sz="1200" dirty="0" smtClean="0">
                <a:solidFill>
                  <a:prstClr val="white"/>
                </a:solidFill>
                <a:cs typeface="Times New Roman" panose="02020603050405020304" pitchFamily="18" charset="0"/>
              </a:rPr>
              <a:t>2023</a:t>
            </a:r>
            <a:endParaRPr lang="ru-RU" sz="1200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1727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10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31590"/>
            <a:ext cx="42484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Теоретический </a:t>
            </a:r>
            <a:r>
              <a:rPr lang="ru-RU" dirty="0">
                <a:latin typeface="Arial" pitchFamily="34" charset="0"/>
                <a:cs typeface="Arial" pitchFamily="34" charset="0"/>
              </a:rPr>
              <a:t>характер – именно рациональная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обоснованность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Субстанционализм: монизм, дуализм, плюрализм (объясняет происхождения мира не генетически, а через поиск единого устойчивого начала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Универсализм – рассмотрение мира, выходящего за границы чьего- либо опыта. Выработка своих методов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познания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Критичность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Опирается на науку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9092" y="126565"/>
            <a:ext cx="7277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Философское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мировоззрение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1" b="11888"/>
          <a:stretch/>
        </p:blipFill>
        <p:spPr bwMode="auto">
          <a:xfrm>
            <a:off x="5148064" y="979704"/>
            <a:ext cx="3240360" cy="3648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47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Типы мировоззрения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60" y="3429001"/>
            <a:ext cx="5484443" cy="1236512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Подготовила: Силова В.Д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Преподаватель: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Максютова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З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.Г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9"/>
          <p:cNvSpPr txBox="1">
            <a:spLocks/>
          </p:cNvSpPr>
          <p:nvPr/>
        </p:nvSpPr>
        <p:spPr>
          <a:xfrm>
            <a:off x="1143000" y="4817435"/>
            <a:ext cx="6858000" cy="274515"/>
          </a:xfrm>
          <a:prstGeom prst="rect">
            <a:avLst/>
          </a:prstGeom>
        </p:spPr>
        <p:txBody>
          <a:bodyPr vert="horz" lIns="71294" tIns="35648" rIns="71294" bIns="35648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>
                <a:solidFill>
                  <a:prstClr val="white"/>
                </a:solidFill>
                <a:cs typeface="Times New Roman" panose="02020603050405020304" pitchFamily="18" charset="0"/>
              </a:rPr>
              <a:t>Новый Уренгой, </a:t>
            </a:r>
            <a:r>
              <a:rPr lang="ru-RU" sz="1200" dirty="0" smtClean="0">
                <a:solidFill>
                  <a:prstClr val="white"/>
                </a:solidFill>
                <a:cs typeface="Times New Roman" panose="02020603050405020304" pitchFamily="18" charset="0"/>
              </a:rPr>
              <a:t>2023</a:t>
            </a:r>
            <a:endParaRPr lang="ru-RU" sz="1200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9958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12347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Что такое мировоззрение?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059582"/>
            <a:ext cx="42484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Arial" pitchFamily="34" charset="0"/>
                <a:cs typeface="Arial" pitchFamily="34" charset="0"/>
              </a:rPr>
              <a:t>Мировоззрение человека — сложный механизм, который состоит из представлений об окружающем мире и системы моральных ценностей конкретной личности. Эта структура психики объединяет мнения, поступки и этические нормы, которые допустимы для конкретного человека.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82442"/>
            <a:ext cx="3832152" cy="383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8948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12347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Основные черты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87573"/>
            <a:ext cx="8784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Мировоззрение обладает основными чертами, такими как: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Системность (статичность)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Процессуальность (постоянное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нахождение в динамике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46642"/>
            <a:ext cx="2520280" cy="241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14"/>
          <a:stretch/>
        </p:blipFill>
        <p:spPr bwMode="auto">
          <a:xfrm>
            <a:off x="1619672" y="2161580"/>
            <a:ext cx="2519172" cy="241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3938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12347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Факторы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039837"/>
            <a:ext cx="37444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Так же существуют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3 основных фактора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которые влияют на формирование мировоззрения: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Социальное окружение, в котором находится человек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Условия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социума, в которые помещена личность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Государственный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строй.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68587"/>
            <a:ext cx="470452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7853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5</a:t>
            </a:fld>
            <a:endParaRPr lang="ru-RU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20578"/>
            <a:ext cx="8924912" cy="35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2218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Структура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964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6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12347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Arial" pitchFamily="34" charset="0"/>
                <a:cs typeface="Arial" pitchFamily="34" charset="0"/>
              </a:rPr>
              <a:t>2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пути формирования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5701" y="114170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Стихийный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2599" y="113158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Осознанный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35568"/>
            <a:ext cx="3996594" cy="2667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35260"/>
            <a:ext cx="4001399" cy="266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7094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7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23476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Типы мировоззрения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31590"/>
            <a:ext cx="25560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>
                <a:latin typeface="Arial" pitchFamily="34" charset="0"/>
                <a:cs typeface="Arial" pitchFamily="34" charset="0"/>
              </a:rPr>
              <a:t>мифологическое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96666" y="1126849"/>
            <a:ext cx="19666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религиозное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1131590"/>
            <a:ext cx="22301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>
                <a:latin typeface="Arial" pitchFamily="34" charset="0"/>
                <a:cs typeface="Arial" pitchFamily="34" charset="0"/>
              </a:rPr>
              <a:t>ф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илософское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94600"/>
            <a:ext cx="2808312" cy="280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04479"/>
            <a:ext cx="311074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0" y="1695203"/>
            <a:ext cx="295232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746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114" y="1323805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Основные </a:t>
            </a:r>
            <a:r>
              <a:rPr lang="ru-RU" dirty="0">
                <a:latin typeface="Arial" pitchFamily="34" charset="0"/>
                <a:cs typeface="Arial" pitchFamily="34" charset="0"/>
              </a:rPr>
              <a:t>черты мифологического мировоззрения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Arial" pitchFamily="34" charset="0"/>
                <a:cs typeface="Arial" pitchFamily="34" charset="0"/>
              </a:rPr>
              <a:t>Антропоморфизм – перенос свойств человека на окружающий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мир.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Образно-символическая </a:t>
            </a:r>
            <a:r>
              <a:rPr lang="ru-RU" dirty="0">
                <a:latin typeface="Arial" pitchFamily="34" charset="0"/>
                <a:cs typeface="Arial" pitchFamily="34" charset="0"/>
              </a:rPr>
              <a:t>форма постижения и объяснения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мира.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Представления </a:t>
            </a:r>
            <a:r>
              <a:rPr lang="ru-RU" dirty="0">
                <a:latin typeface="Arial" pitchFamily="34" charset="0"/>
                <a:cs typeface="Arial" pitchFamily="34" charset="0"/>
              </a:rPr>
              <a:t>о целостности мира, слитности и нераздельности человека и природы.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123476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Мифологическое мировоззрение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75780"/>
            <a:ext cx="3312368" cy="3312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9821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D75F-3C8C-4373-9499-703616C11FAA}" type="slidenum">
              <a:rPr lang="ru-RU" smtClean="0">
                <a:solidFill>
                  <a:prstClr val="white"/>
                </a:solidFill>
              </a:rPr>
              <a:pPr/>
              <a:t>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5422" y="1275606"/>
            <a:ext cx="4032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dirty="0">
                <a:latin typeface="Arial" pitchFamily="34" charset="0"/>
                <a:cs typeface="Arial" pitchFamily="34" charset="0"/>
              </a:rPr>
              <a:t>основе религиозного сознания лежит признание реального существования двух видов бытия: сверхъестественного 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естественного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Наличие религиозной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веры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Наличие культовой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системы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Религиозное мировоззрение проявляется на обыденном и теоретическом уровне.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12347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Религиозное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мировоззрение.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140" y="1238744"/>
            <a:ext cx="475252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2962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264</Words>
  <Application>Microsoft Office PowerPoint</Application>
  <PresentationFormat>Экран (16:9)</PresentationFormat>
  <Paragraphs>54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Типы мировоззрения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мировоззрения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silov</dc:creator>
  <cp:lastModifiedBy>silov</cp:lastModifiedBy>
  <cp:revision>26</cp:revision>
  <dcterms:created xsi:type="dcterms:W3CDTF">2023-05-10T13:58:43Z</dcterms:created>
  <dcterms:modified xsi:type="dcterms:W3CDTF">2023-09-12T05:46:41Z</dcterms:modified>
</cp:coreProperties>
</file>