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  <p:sldMasterId id="2147483778" r:id="rId11"/>
    <p:sldMasterId id="2147483791" r:id="rId12"/>
    <p:sldMasterId id="2147483804" r:id="rId13"/>
    <p:sldMasterId id="2147483817" r:id="rId14"/>
    <p:sldMasterId id="2147483830" r:id="rId15"/>
    <p:sldMasterId id="2147483843" r:id="rId16"/>
  </p:sldMasterIdLst>
  <p:sldIdLst>
    <p:sldId id="256" r:id="rId17"/>
    <p:sldId id="264" r:id="rId18"/>
    <p:sldId id="266" r:id="rId19"/>
    <p:sldId id="257" r:id="rId20"/>
    <p:sldId id="258" r:id="rId21"/>
    <p:sldId id="259" r:id="rId22"/>
    <p:sldId id="261" r:id="rId23"/>
    <p:sldId id="262" r:id="rId24"/>
    <p:sldId id="263" r:id="rId25"/>
    <p:sldId id="265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-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5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2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6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0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7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8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2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3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4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5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9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7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1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5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2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3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6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7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8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29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30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4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4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4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2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6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5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0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3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7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68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73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74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75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8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8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95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9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9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499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3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6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0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0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1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4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5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6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7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18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27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2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3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3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3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3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38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2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6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9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3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4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7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8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9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60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61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70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7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7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7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1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5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89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2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6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7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00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01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02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03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04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12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1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1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1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3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7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2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1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4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8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9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2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3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4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5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6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54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5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5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5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6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6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65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6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6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69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3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6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0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1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4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5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6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7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8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70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6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11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12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13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5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6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7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76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2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6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7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8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99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7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40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41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42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Relationship Id="rId14" Type="http://schemas.openxmlformats.org/officeDocument/2006/relationships/image" Target="../media/image1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276B449A-1F1A-4B0B-8EE6-8672AD18BF92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387" name="CustomShape 1"/>
          <p:cNvSpPr/>
          <p:nvPr/>
        </p:nvSpPr>
        <p:spPr>
          <a:xfrm>
            <a:off x="849240" y="905040"/>
            <a:ext cx="457200" cy="585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en-US" sz="7200" b="0" strike="noStrike" spc="-1">
                <a:solidFill>
                  <a:srgbClr val="000000"/>
                </a:solidFill>
                <a:latin typeface="Garamond"/>
              </a:rPr>
              <a:t>“</a:t>
            </a:r>
          </a:p>
        </p:txBody>
      </p:sp>
      <p:sp>
        <p:nvSpPr>
          <p:cNvPr id="388" name="CustomShape 2"/>
          <p:cNvSpPr/>
          <p:nvPr/>
        </p:nvSpPr>
        <p:spPr>
          <a:xfrm>
            <a:off x="7634160" y="2827440"/>
            <a:ext cx="457200" cy="585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r"/>
            <a:r>
              <a:rPr lang="en-US" sz="7200" b="0" strike="noStrike" spc="-1">
                <a:solidFill>
                  <a:srgbClr val="000000"/>
                </a:solidFill>
                <a:latin typeface="Garamond"/>
              </a:rPr>
              <a:t>”</a:t>
            </a:r>
          </a:p>
        </p:txBody>
      </p:sp>
      <p:sp>
        <p:nvSpPr>
          <p:cNvPr id="389" name="Line 3"/>
          <p:cNvSpPr/>
          <p:nvPr/>
        </p:nvSpPr>
        <p:spPr>
          <a:xfrm>
            <a:off x="1278000" y="414036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PlaceHolder 4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391" name="PlaceHolder 5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392" name="PlaceHolder 6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93" name="PlaceHolder 7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94" name="PlaceHolder 8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7FF17148-D205-4112-90CE-AEA3DE5FE03C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32" name="CustomShape 1"/>
          <p:cNvSpPr/>
          <p:nvPr/>
        </p:nvSpPr>
        <p:spPr>
          <a:xfrm>
            <a:off x="878040" y="896760"/>
            <a:ext cx="457200" cy="584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r>
              <a:rPr lang="en-US" sz="8000" b="0" strike="noStrike" spc="-1">
                <a:solidFill>
                  <a:srgbClr val="000000"/>
                </a:solidFill>
                <a:latin typeface="Garamond"/>
              </a:rPr>
              <a:t>“</a:t>
            </a:r>
          </a:p>
        </p:txBody>
      </p:sp>
      <p:sp>
        <p:nvSpPr>
          <p:cNvPr id="433" name="CustomShape 2"/>
          <p:cNvSpPr/>
          <p:nvPr/>
        </p:nvSpPr>
        <p:spPr>
          <a:xfrm>
            <a:off x="7650000" y="2608200"/>
            <a:ext cx="457200" cy="584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r"/>
            <a:r>
              <a:rPr lang="en-US" sz="8000" b="0" strike="noStrike" spc="-1">
                <a:solidFill>
                  <a:srgbClr val="000000"/>
                </a:solidFill>
                <a:latin typeface="Garamond"/>
              </a:rPr>
              <a:t>”</a:t>
            </a:r>
          </a:p>
        </p:txBody>
      </p:sp>
      <p:sp>
        <p:nvSpPr>
          <p:cNvPr id="434" name="Line 3"/>
          <p:cNvSpPr/>
          <p:nvPr/>
        </p:nvSpPr>
        <p:spPr>
          <a:xfrm>
            <a:off x="1278000" y="342900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PlaceHolder 4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436" name="PlaceHolder 5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437" name="PlaceHolder 6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38" name="PlaceHolder 7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39" name="PlaceHolder 8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27204EC8-1396-4BAD-8FA5-18228EEB1379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77" name="Line 1"/>
          <p:cNvSpPr/>
          <p:nvPr/>
        </p:nvSpPr>
        <p:spPr>
          <a:xfrm>
            <a:off x="1278000" y="3429000"/>
            <a:ext cx="660708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8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480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81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82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D171C179-B4FA-4ADB-A669-F5AE1B54CE47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520" name="Line 1"/>
          <p:cNvSpPr/>
          <p:nvPr/>
        </p:nvSpPr>
        <p:spPr>
          <a:xfrm>
            <a:off x="1278000" y="2354400"/>
            <a:ext cx="660708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1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522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523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24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25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3AD8F403-6E1A-4FFE-A73F-74674882D102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2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563" name="Line 1"/>
          <p:cNvSpPr/>
          <p:nvPr/>
        </p:nvSpPr>
        <p:spPr>
          <a:xfrm>
            <a:off x="6245280" y="906480"/>
            <a:ext cx="0" cy="496872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4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565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566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67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68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F6838BE2-094C-4EC4-B344-A6F52CC31902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606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607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608" name="PlaceHolder 3"/>
          <p:cNvSpPr>
            <a:spLocks noGrp="1"/>
          </p:cNvSpPr>
          <p:nvPr>
            <p:ph type="dt"/>
          </p:nvPr>
        </p:nvSpPr>
        <p:spPr>
          <a:xfrm>
            <a:off x="837720" y="6244920"/>
            <a:ext cx="1901880" cy="4762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09" name="PlaceHolder 4"/>
          <p:cNvSpPr>
            <a:spLocks noGrp="1"/>
          </p:cNvSpPr>
          <p:nvPr>
            <p:ph type="ftr"/>
          </p:nvPr>
        </p:nvSpPr>
        <p:spPr>
          <a:xfrm>
            <a:off x="3428640" y="6244920"/>
            <a:ext cx="2895480" cy="4762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10" name="PlaceHolder 5"/>
          <p:cNvSpPr>
            <a:spLocks noGrp="1"/>
          </p:cNvSpPr>
          <p:nvPr>
            <p:ph type="sldNum"/>
          </p:nvPr>
        </p:nvSpPr>
        <p:spPr>
          <a:xfrm>
            <a:off x="6936840" y="6244920"/>
            <a:ext cx="1901880" cy="4762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4005AD7D-0605-4B00-84DF-912F9CD3D618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648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649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650" name="PlaceHolder 3"/>
          <p:cNvSpPr>
            <a:spLocks noGrp="1"/>
          </p:cNvSpPr>
          <p:nvPr>
            <p:ph type="dt"/>
          </p:nvPr>
        </p:nvSpPr>
        <p:spPr>
          <a:xfrm>
            <a:off x="837720" y="6244920"/>
            <a:ext cx="1901880" cy="4762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51" name="PlaceHolder 4"/>
          <p:cNvSpPr>
            <a:spLocks noGrp="1"/>
          </p:cNvSpPr>
          <p:nvPr>
            <p:ph type="ftr"/>
          </p:nvPr>
        </p:nvSpPr>
        <p:spPr>
          <a:xfrm>
            <a:off x="3428640" y="6244920"/>
            <a:ext cx="2895480" cy="4762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52" name="PlaceHolder 5"/>
          <p:cNvSpPr>
            <a:spLocks noGrp="1"/>
          </p:cNvSpPr>
          <p:nvPr>
            <p:ph type="sldNum"/>
          </p:nvPr>
        </p:nvSpPr>
        <p:spPr>
          <a:xfrm>
            <a:off x="6936840" y="6244920"/>
            <a:ext cx="1901880" cy="4762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3E7247F4-78AA-4185-8958-21D10AEAB19F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7" descr="SD-PanelTitle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3" name="Line 1"/>
          <p:cNvSpPr/>
          <p:nvPr/>
        </p:nvSpPr>
        <p:spPr>
          <a:xfrm>
            <a:off x="2019240" y="3471840"/>
            <a:ext cx="511344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>
            <a:off x="6065640" y="5054760"/>
            <a:ext cx="67284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ftr"/>
          </p:nvPr>
        </p:nvSpPr>
        <p:spPr>
          <a:xfrm>
            <a:off x="1922040" y="5054760"/>
            <a:ext cx="406404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sldNum"/>
          </p:nvPr>
        </p:nvSpPr>
        <p:spPr>
          <a:xfrm>
            <a:off x="6816240" y="5054760"/>
            <a:ext cx="4143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C96CF9D3-ECA1-4E54-84C2-4636C223EBA1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86" name="Line 1"/>
          <p:cNvSpPr/>
          <p:nvPr/>
        </p:nvSpPr>
        <p:spPr>
          <a:xfrm>
            <a:off x="1278000" y="235440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89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51CED06F-0133-4AB8-9CDE-3B78DF386BE7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29" name="Line 1"/>
          <p:cNvSpPr/>
          <p:nvPr/>
        </p:nvSpPr>
        <p:spPr>
          <a:xfrm>
            <a:off x="1278000" y="359892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132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34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00D1DD66-12F6-4F17-B85B-2ACBC8E5803B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72" name="Line 1"/>
          <p:cNvSpPr/>
          <p:nvPr/>
        </p:nvSpPr>
        <p:spPr>
          <a:xfrm>
            <a:off x="1278000" y="235584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175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76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77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BA150A32-7CF3-4FFE-BF6C-98BD2F8104D8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15" name="Line 1"/>
          <p:cNvSpPr/>
          <p:nvPr/>
        </p:nvSpPr>
        <p:spPr>
          <a:xfrm>
            <a:off x="1278000" y="235440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218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219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220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8F052A4F-F275-4E20-9D67-9340E82F3391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58" name="Line 1"/>
          <p:cNvSpPr/>
          <p:nvPr/>
        </p:nvSpPr>
        <p:spPr>
          <a:xfrm>
            <a:off x="1278000" y="2354400"/>
            <a:ext cx="65959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261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262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263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1921DDF3-675C-48C4-85D8-078189E342CD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301" name="Line 1"/>
          <p:cNvSpPr/>
          <p:nvPr/>
        </p:nvSpPr>
        <p:spPr>
          <a:xfrm>
            <a:off x="1278000" y="2913120"/>
            <a:ext cx="233352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304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05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06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7F8BF6A1-415E-4E6F-AC87-B9E0D8B09098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Picture 6" descr="SD-PanelContent-GrommetsCombined.png"/>
          <p:cNvPicPr/>
          <p:nvPr/>
        </p:nvPicPr>
        <p:blipFill>
          <a:blip r:embed="rId1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344" name="Line 1"/>
          <p:cNvSpPr/>
          <p:nvPr/>
        </p:nvSpPr>
        <p:spPr>
          <a:xfrm>
            <a:off x="1278000" y="4140360"/>
            <a:ext cx="6607080" cy="0"/>
          </a:xfrm>
          <a:prstGeom prst="line">
            <a:avLst/>
          </a:prstGeom>
          <a:ln w="15840">
            <a:solidFill>
              <a:srgbClr val="AB946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5" name="PlaceHolder 2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346" name="PlaceHolder 3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347" name="PlaceHolder 4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48" name="PlaceHolder 5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49" name="PlaceHolder 6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95E82377-9A52-4E9D-80E6-E2759224F7C8}" type="slidenum">
              <a:rPr lang="ru-RU" sz="1000" b="0" strike="noStrike" spc="-1">
                <a:latin typeface="Times New Roman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TextShape 1"/>
          <p:cNvSpPr txBox="1"/>
          <p:nvPr/>
        </p:nvSpPr>
        <p:spPr>
          <a:xfrm>
            <a:off x="1922400" y="1811160"/>
            <a:ext cx="5308560" cy="15163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/>
            <a:r>
              <a:rPr lang="en-US" sz="4800" b="0" strike="noStrike" spc="-1">
                <a:solidFill>
                  <a:srgbClr val="262626"/>
                </a:solidFill>
                <a:latin typeface="Garamond"/>
              </a:rPr>
              <a:t>The devoted friend</a:t>
            </a:r>
          </a:p>
        </p:txBody>
      </p:sp>
      <p:sp>
        <p:nvSpPr>
          <p:cNvPr id="690" name="TextShape 2"/>
          <p:cNvSpPr txBox="1"/>
          <p:nvPr/>
        </p:nvSpPr>
        <p:spPr>
          <a:xfrm>
            <a:off x="1922400" y="3598560"/>
            <a:ext cx="5308560" cy="1376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r>
              <a:rPr lang="en-US" sz="2400" b="0" strike="noStrike" spc="-1">
                <a:solidFill>
                  <a:srgbClr val="000000"/>
                </a:solidFill>
                <a:latin typeface="Garamond"/>
              </a:rPr>
              <a:t>Oscar Wilde</a:t>
            </a: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636" y="635724"/>
            <a:ext cx="3939434" cy="558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32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234" y="558533"/>
            <a:ext cx="7370173" cy="585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42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80" y="1236618"/>
            <a:ext cx="7402843" cy="451648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049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85" y="734670"/>
            <a:ext cx="8286750" cy="520065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812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TextShape 1"/>
          <p:cNvSpPr txBox="1"/>
          <p:nvPr/>
        </p:nvSpPr>
        <p:spPr>
          <a:xfrm>
            <a:off x="634680" y="606240"/>
            <a:ext cx="5089320" cy="5630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>
            <a:normAutofit fontScale="98500" lnSpcReduction="10000"/>
          </a:bodyPr>
          <a:lstStyle/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Nationality: Irish </a:t>
            </a:r>
            <a:r>
              <a:rPr lang="en-US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, born in Dublin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Father: Sir William Wilde (eye doctor)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Mother: Jane Francesca Elgee (poet and journalist)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Siblings: brother William, sister Isola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Spouse: Constance Lloyd 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Children: two sons - Cyril and Vyvyan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Educated: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Trinity College (Dublin)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Magdalen College (Oxford)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Occupation: Playwright, novelist, poet, editor, critic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Period: </a:t>
            </a:r>
            <a:r>
              <a:rPr lang="ru-RU" sz="1400" b="1" u="sng" strike="noStrike" spc="-1">
                <a:solidFill>
                  <a:srgbClr val="000000"/>
                </a:solidFill>
                <a:uFillTx/>
                <a:latin typeface="Cambria"/>
                <a:ea typeface="Cambria"/>
              </a:rPr>
              <a:t>Victorian era </a:t>
            </a: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(1837–1901)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Literary movement: Aestheticism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Famous Works: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The Picture of Dorian Gray (novel)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The Importance of Being Earnest (play)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The Ballad of Reading Gaol (poem)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Died: November 30, 1900 (aged 46) in Paris, France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spcAft>
                <a:spcPts val="598"/>
              </a:spcAft>
            </a:pPr>
            <a:r>
              <a:rPr lang="ru-RU" sz="1400" b="1" strike="noStrike" spc="-1">
                <a:solidFill>
                  <a:srgbClr val="000000"/>
                </a:solidFill>
                <a:latin typeface="Cambria"/>
                <a:ea typeface="Cambria"/>
              </a:rPr>
              <a:t>Resting place: Le Pére Lachaise Cemetery, Paris, France</a:t>
            </a:r>
            <a:endParaRPr lang="en-US" sz="1400" b="0" strike="noStrike" spc="-1">
              <a:solidFill>
                <a:srgbClr val="262626"/>
              </a:solidFill>
              <a:latin typeface="Garamond"/>
            </a:endParaRPr>
          </a:p>
        </p:txBody>
      </p:sp>
      <p:pic>
        <p:nvPicPr>
          <p:cNvPr id="692" name="Picture 6"/>
          <p:cNvPicPr/>
          <p:nvPr/>
        </p:nvPicPr>
        <p:blipFill>
          <a:blip r:embed="rId2"/>
          <a:stretch/>
        </p:blipFill>
        <p:spPr>
          <a:xfrm>
            <a:off x="5796000" y="606600"/>
            <a:ext cx="2774880" cy="4178160"/>
          </a:xfrm>
          <a:prstGeom prst="rect">
            <a:avLst/>
          </a:prstGeom>
          <a:ln>
            <a:noFill/>
          </a:ln>
        </p:spPr>
      </p:pic>
      <p:sp>
        <p:nvSpPr>
          <p:cNvPr id="693" name="CustomShape 2"/>
          <p:cNvSpPr/>
          <p:nvPr/>
        </p:nvSpPr>
        <p:spPr>
          <a:xfrm>
            <a:off x="5797080" y="4941720"/>
            <a:ext cx="2702880" cy="916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Cambria"/>
                <a:ea typeface="Cambria"/>
              </a:rPr>
              <a:t>Oscar Fingal O'Flahertie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Cambria"/>
                <a:ea typeface="Cambria"/>
              </a:rPr>
              <a:t> Wills Wilde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  <a:p>
            <a:pPr algn="ct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mbria"/>
                <a:ea typeface="Cambria"/>
              </a:rPr>
              <a:t>1854-1900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2" dur="500"/>
                                        <p:tgtEl>
                                          <p:spTgt spid="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7" dur="500"/>
                                        <p:tgtEl>
                                          <p:spTgt spid="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2" dur="500"/>
                                        <p:tgtEl>
                                          <p:spTgt spid="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7" dur="500"/>
                                        <p:tgtEl>
                                          <p:spTgt spid="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2" dur="500"/>
                                        <p:tgtEl>
                                          <p:spTgt spid="6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7" dur="500"/>
                                        <p:tgtEl>
                                          <p:spTgt spid="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62" dur="500"/>
                                        <p:tgtEl>
                                          <p:spTgt spid="6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67" dur="500"/>
                                        <p:tgtEl>
                                          <p:spTgt spid="6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2" dur="500"/>
                                        <p:tgtEl>
                                          <p:spTgt spid="6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7" dur="500"/>
                                        <p:tgtEl>
                                          <p:spTgt spid="6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82" dur="500"/>
                                        <p:tgtEl>
                                          <p:spTgt spid="6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87" dur="500"/>
                                        <p:tgtEl>
                                          <p:spTgt spid="69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92" dur="500"/>
                                        <p:tgtEl>
                                          <p:spTgt spid="69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97" dur="500"/>
                                        <p:tgtEl>
                                          <p:spTgt spid="69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4" name="Picture 9"/>
          <p:cNvPicPr/>
          <p:nvPr/>
        </p:nvPicPr>
        <p:blipFill>
          <a:blip r:embed="rId2"/>
          <a:stretch/>
        </p:blipFill>
        <p:spPr>
          <a:xfrm>
            <a:off x="4224240" y="1023840"/>
            <a:ext cx="1724040" cy="2735280"/>
          </a:xfrm>
          <a:prstGeom prst="rect">
            <a:avLst/>
          </a:prstGeom>
          <a:ln>
            <a:noFill/>
          </a:ln>
        </p:spPr>
      </p:pic>
      <p:pic>
        <p:nvPicPr>
          <p:cNvPr id="695" name="Picture 10"/>
          <p:cNvPicPr/>
          <p:nvPr/>
        </p:nvPicPr>
        <p:blipFill>
          <a:blip r:embed="rId3"/>
          <a:stretch/>
        </p:blipFill>
        <p:spPr>
          <a:xfrm>
            <a:off x="6840360" y="1047600"/>
            <a:ext cx="1830600" cy="2880000"/>
          </a:xfrm>
          <a:prstGeom prst="rect">
            <a:avLst/>
          </a:prstGeom>
          <a:ln>
            <a:noFill/>
          </a:ln>
        </p:spPr>
      </p:pic>
      <p:sp>
        <p:nvSpPr>
          <p:cNvPr id="696" name="TextShape 1"/>
          <p:cNvSpPr txBox="1"/>
          <p:nvPr/>
        </p:nvSpPr>
        <p:spPr>
          <a:xfrm>
            <a:off x="928440" y="7414920"/>
            <a:ext cx="4157640" cy="1268280"/>
          </a:xfrm>
          <a:prstGeom prst="rect">
            <a:avLst/>
          </a:prstGeom>
          <a:noFill/>
          <a:ln>
            <a:noFill/>
          </a:ln>
        </p:spPr>
      </p:sp>
      <p:sp>
        <p:nvSpPr>
          <p:cNvPr id="697" name="TextShape 2"/>
          <p:cNvSpPr txBox="1"/>
          <p:nvPr/>
        </p:nvSpPr>
        <p:spPr>
          <a:xfrm>
            <a:off x="-354240" y="4138200"/>
            <a:ext cx="3927240" cy="20192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</a:pPr>
            <a:r>
              <a:rPr lang="en-US" sz="3200" b="0" strike="noStrike" spc="-1">
                <a:solidFill>
                  <a:srgbClr val="262626"/>
                </a:solidFill>
                <a:latin typeface="Cambria"/>
                <a:ea typeface="Cambria"/>
              </a:rPr>
              <a:t>Wilde’s 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</a:pPr>
            <a:r>
              <a:rPr lang="en-US" sz="3200" b="0" strike="noStrike" spc="-1">
                <a:solidFill>
                  <a:srgbClr val="262626"/>
                </a:solidFill>
                <a:latin typeface="Cambria"/>
                <a:ea typeface="Cambria"/>
              </a:rPr>
              <a:t>works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</p:txBody>
      </p:sp>
      <p:pic>
        <p:nvPicPr>
          <p:cNvPr id="698" name="Picture 11"/>
          <p:cNvPicPr/>
          <p:nvPr/>
        </p:nvPicPr>
        <p:blipFill>
          <a:blip r:embed="rId4"/>
          <a:stretch/>
        </p:blipFill>
        <p:spPr>
          <a:xfrm>
            <a:off x="782640" y="1044720"/>
            <a:ext cx="1996920" cy="2485800"/>
          </a:xfrm>
          <a:prstGeom prst="rect">
            <a:avLst/>
          </a:prstGeom>
          <a:ln>
            <a:noFill/>
          </a:ln>
        </p:spPr>
      </p:pic>
      <p:pic>
        <p:nvPicPr>
          <p:cNvPr id="699" name="Picture 12"/>
          <p:cNvPicPr/>
          <p:nvPr/>
        </p:nvPicPr>
        <p:blipFill>
          <a:blip r:embed="rId5"/>
          <a:stretch/>
        </p:blipFill>
        <p:spPr>
          <a:xfrm>
            <a:off x="2629080" y="3408480"/>
            <a:ext cx="2016000" cy="2867040"/>
          </a:xfrm>
          <a:prstGeom prst="rect">
            <a:avLst/>
          </a:prstGeom>
          <a:ln>
            <a:noFill/>
          </a:ln>
        </p:spPr>
      </p:pic>
      <p:sp>
        <p:nvSpPr>
          <p:cNvPr id="700" name="CustomShape 3"/>
          <p:cNvSpPr/>
          <p:nvPr/>
        </p:nvSpPr>
        <p:spPr>
          <a:xfrm>
            <a:off x="1124280" y="582480"/>
            <a:ext cx="465984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mbria"/>
                <a:ea typeface="Cambria"/>
              </a:rPr>
              <a:t>Have you read any of these books?</a:t>
            </a:r>
            <a:endParaRPr lang="en-US" sz="2400" b="0" strike="noStrike" spc="-1">
              <a:solidFill>
                <a:srgbClr val="000000"/>
              </a:solidFill>
              <a:latin typeface="Garamond"/>
            </a:endParaRPr>
          </a:p>
        </p:txBody>
      </p:sp>
      <p:pic>
        <p:nvPicPr>
          <p:cNvPr id="701" name="Shape 103"/>
          <p:cNvPicPr/>
          <p:nvPr/>
        </p:nvPicPr>
        <p:blipFill>
          <a:blip r:embed="rId6"/>
          <a:stretch/>
        </p:blipFill>
        <p:spPr>
          <a:xfrm>
            <a:off x="5848200" y="3759120"/>
            <a:ext cx="1716120" cy="2516400"/>
          </a:xfrm>
          <a:prstGeom prst="rect">
            <a:avLst/>
          </a:prstGeom>
          <a:ln>
            <a:noFill/>
          </a:ln>
          <a:effectLst>
            <a:outerShdw dist="17819" dir="2700000">
              <a:srgbClr val="DADADA"/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Picture 2"/>
          <p:cNvPicPr/>
          <p:nvPr/>
        </p:nvPicPr>
        <p:blipFill>
          <a:blip r:embed="rId2"/>
          <a:srcRect t="11248" b="12502"/>
          <a:stretch/>
        </p:blipFill>
        <p:spPr>
          <a:xfrm>
            <a:off x="1042920" y="674640"/>
            <a:ext cx="7132680" cy="50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TextShape 1"/>
          <p:cNvSpPr txBox="1"/>
          <p:nvPr/>
        </p:nvSpPr>
        <p:spPr>
          <a:xfrm>
            <a:off x="1042560" y="836640"/>
            <a:ext cx="6799320" cy="13032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FF0000"/>
                </a:solidFill>
                <a:latin typeface="Cambria"/>
                <a:ea typeface="Cambria"/>
              </a:rPr>
              <a:t>Learn the words</a:t>
            </a:r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06" name="TextShape 2"/>
          <p:cNvSpPr txBox="1"/>
          <p:nvPr/>
        </p:nvSpPr>
        <p:spPr>
          <a:xfrm>
            <a:off x="912960" y="2349000"/>
            <a:ext cx="3929040" cy="4611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plucking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ashamed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unselfishness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spoil 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envious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temptation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drowsy 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en-US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sternly 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</a:pPr>
            <a:r>
              <a:t/>
            </a:r>
            <a:br/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07" name="TextShape 3"/>
          <p:cNvSpPr txBox="1"/>
          <p:nvPr/>
        </p:nvSpPr>
        <p:spPr>
          <a:xfrm>
            <a:off x="4870440" y="2373480"/>
            <a:ext cx="3929040" cy="4611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срывающий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пристыженный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бескорыстие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испортить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завистливый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соблазн 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сонный 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r>
              <a:rPr lang="ru-RU" sz="2600" b="0" strike="noStrike" spc="-1">
                <a:solidFill>
                  <a:srgbClr val="262626"/>
                </a:solidFill>
                <a:latin typeface="Cambria"/>
                <a:ea typeface="Cambria"/>
              </a:rPr>
              <a:t>строго</a:t>
            </a: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80000"/>
              </a:lnSpc>
              <a:spcBef>
                <a:spcPts val="649"/>
              </a:spcBef>
              <a:spcAft>
                <a:spcPts val="598"/>
              </a:spcAft>
              <a:buClr>
                <a:srgbClr val="AB946B"/>
              </a:buClr>
              <a:buSzPct val="115000"/>
              <a:buFont typeface="Arial"/>
              <a:buChar char="•"/>
            </a:pPr>
            <a:endParaRPr lang="en-US" sz="26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CustomShape 1"/>
          <p:cNvSpPr/>
          <p:nvPr/>
        </p:nvSpPr>
        <p:spPr>
          <a:xfrm>
            <a:off x="754200" y="660240"/>
            <a:ext cx="2232000" cy="1051200"/>
          </a:xfrm>
          <a:prstGeom prst="wedgeRoundRectCallout">
            <a:avLst>
              <a:gd name="adj1" fmla="val 2365"/>
              <a:gd name="adj2" fmla="val 62282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Andrea never forgets to say “please”  and “thank you” 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09" name="CustomShape 2"/>
          <p:cNvSpPr/>
          <p:nvPr/>
        </p:nvSpPr>
        <p:spPr>
          <a:xfrm>
            <a:off x="755640" y="1890720"/>
            <a:ext cx="2087640" cy="1112760"/>
          </a:xfrm>
          <a:prstGeom prst="wedgeRoundRectCallout">
            <a:avLst>
              <a:gd name="adj1" fmla="val 8689"/>
              <a:gd name="adj2" fmla="val 63222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Erin thinks she is so beautiful and constantly looks at herself in the mirror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0" name="CustomShape 3"/>
          <p:cNvSpPr/>
          <p:nvPr/>
        </p:nvSpPr>
        <p:spPr>
          <a:xfrm>
            <a:off x="755640" y="3151080"/>
            <a:ext cx="2087640" cy="719280"/>
          </a:xfrm>
          <a:prstGeom prst="wedgeRoundRectCallout">
            <a:avLst>
              <a:gd name="adj1" fmla="val -18388"/>
              <a:gd name="adj2" fmla="val 80236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Bob wants whatever his friends have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1" name="CustomShape 4"/>
          <p:cNvSpPr/>
          <p:nvPr/>
        </p:nvSpPr>
        <p:spPr>
          <a:xfrm>
            <a:off x="6372360" y="600120"/>
            <a:ext cx="2232000" cy="1068480"/>
          </a:xfrm>
          <a:prstGeom prst="wedgeRoundRectCallout">
            <a:avLst>
              <a:gd name="adj1" fmla="val -41893"/>
              <a:gd name="adj2" fmla="val 72587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If somebody is upset or sad, Kyle always shows them a lot of understanding</a:t>
            </a:r>
            <a:r>
              <a:rPr lang="en-US" sz="1400" b="0" strike="noStrike" spc="-1">
                <a:solidFill>
                  <a:srgbClr val="333300"/>
                </a:solidFill>
                <a:latin typeface="Garamond"/>
              </a:rPr>
              <a:t>.</a:t>
            </a:r>
            <a:endParaRPr lang="en-US" sz="14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2" name="CustomShape 5"/>
          <p:cNvSpPr/>
          <p:nvPr/>
        </p:nvSpPr>
        <p:spPr>
          <a:xfrm>
            <a:off x="6480000" y="1996920"/>
            <a:ext cx="2016360" cy="576360"/>
          </a:xfrm>
          <a:prstGeom prst="wedgeRoundRectCallout">
            <a:avLst>
              <a:gd name="adj1" fmla="val -11259"/>
              <a:gd name="adj2" fmla="val 116740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Alan is so caring and generous.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3" name="CustomShape 6"/>
          <p:cNvSpPr/>
          <p:nvPr/>
        </p:nvSpPr>
        <p:spPr>
          <a:xfrm>
            <a:off x="6372360" y="3032280"/>
            <a:ext cx="2089080" cy="720720"/>
          </a:xfrm>
          <a:prstGeom prst="wedgeRoundRectCallout">
            <a:avLst>
              <a:gd name="adj1" fmla="val -45287"/>
              <a:gd name="adj2" fmla="val 55611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Jacob only cares about himself and not other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4" name="CustomShape 7"/>
          <p:cNvSpPr/>
          <p:nvPr/>
        </p:nvSpPr>
        <p:spPr>
          <a:xfrm>
            <a:off x="3059280" y="790560"/>
            <a:ext cx="1368360" cy="792000"/>
          </a:xfrm>
          <a:custGeom>
            <a:avLst/>
            <a:gdLst/>
            <a:ahLst/>
            <a:cxnLst/>
            <a:rect l="0" t="0" r="r" b="b"/>
            <a:pathLst>
              <a:path w="3803" h="2202">
                <a:moveTo>
                  <a:pt x="3802" y="550"/>
                </a:moveTo>
                <a:lnTo>
                  <a:pt x="950" y="550"/>
                </a:lnTo>
                <a:lnTo>
                  <a:pt x="950" y="0"/>
                </a:lnTo>
                <a:lnTo>
                  <a:pt x="0" y="1100"/>
                </a:lnTo>
                <a:lnTo>
                  <a:pt x="950" y="2201"/>
                </a:lnTo>
                <a:lnTo>
                  <a:pt x="950" y="1650"/>
                </a:lnTo>
                <a:lnTo>
                  <a:pt x="3802" y="1650"/>
                </a:lnTo>
                <a:lnTo>
                  <a:pt x="3802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polite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5" name="CustomShape 8"/>
          <p:cNvSpPr/>
          <p:nvPr/>
        </p:nvSpPr>
        <p:spPr>
          <a:xfrm>
            <a:off x="3059280" y="1936800"/>
            <a:ext cx="1295280" cy="863640"/>
          </a:xfrm>
          <a:custGeom>
            <a:avLst/>
            <a:gdLst/>
            <a:ahLst/>
            <a:cxnLst/>
            <a:rect l="0" t="0" r="r" b="b"/>
            <a:pathLst>
              <a:path w="3600" h="2401">
                <a:moveTo>
                  <a:pt x="3599" y="600"/>
                </a:moveTo>
                <a:lnTo>
                  <a:pt x="899" y="600"/>
                </a:lnTo>
                <a:lnTo>
                  <a:pt x="899" y="0"/>
                </a:lnTo>
                <a:lnTo>
                  <a:pt x="0" y="1200"/>
                </a:lnTo>
                <a:lnTo>
                  <a:pt x="899" y="2400"/>
                </a:lnTo>
                <a:lnTo>
                  <a:pt x="899" y="1800"/>
                </a:lnTo>
                <a:lnTo>
                  <a:pt x="3599" y="1800"/>
                </a:lnTo>
                <a:lnTo>
                  <a:pt x="3599" y="60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silly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6" name="CustomShape 9"/>
          <p:cNvSpPr/>
          <p:nvPr/>
        </p:nvSpPr>
        <p:spPr>
          <a:xfrm>
            <a:off x="3090960" y="3060720"/>
            <a:ext cx="1368360" cy="792000"/>
          </a:xfrm>
          <a:custGeom>
            <a:avLst/>
            <a:gdLst/>
            <a:ahLst/>
            <a:cxnLst/>
            <a:rect l="0" t="0" r="r" b="b"/>
            <a:pathLst>
              <a:path w="3803" h="2202">
                <a:moveTo>
                  <a:pt x="3802" y="550"/>
                </a:moveTo>
                <a:lnTo>
                  <a:pt x="950" y="550"/>
                </a:lnTo>
                <a:lnTo>
                  <a:pt x="950" y="0"/>
                </a:lnTo>
                <a:lnTo>
                  <a:pt x="0" y="1100"/>
                </a:lnTo>
                <a:lnTo>
                  <a:pt x="950" y="2201"/>
                </a:lnTo>
                <a:lnTo>
                  <a:pt x="950" y="1650"/>
                </a:lnTo>
                <a:lnTo>
                  <a:pt x="3802" y="1650"/>
                </a:lnTo>
                <a:lnTo>
                  <a:pt x="3802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envious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7" name="CustomShape 10"/>
          <p:cNvSpPr/>
          <p:nvPr/>
        </p:nvSpPr>
        <p:spPr>
          <a:xfrm>
            <a:off x="4716360" y="790560"/>
            <a:ext cx="1656000" cy="792000"/>
          </a:xfrm>
          <a:custGeom>
            <a:avLst/>
            <a:gdLst/>
            <a:ahLst/>
            <a:cxnLst/>
            <a:rect l="0" t="0" r="r" b="b"/>
            <a:pathLst>
              <a:path w="4602" h="2202">
                <a:moveTo>
                  <a:pt x="0" y="550"/>
                </a:moveTo>
                <a:lnTo>
                  <a:pt x="3250" y="550"/>
                </a:lnTo>
                <a:lnTo>
                  <a:pt x="3250" y="0"/>
                </a:lnTo>
                <a:lnTo>
                  <a:pt x="4601" y="1100"/>
                </a:lnTo>
                <a:lnTo>
                  <a:pt x="3250" y="2201"/>
                </a:lnTo>
                <a:lnTo>
                  <a:pt x="3250" y="1650"/>
                </a:lnTo>
                <a:lnTo>
                  <a:pt x="0" y="1650"/>
                </a:lnTo>
                <a:lnTo>
                  <a:pt x="0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compassionate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8" name="CustomShape 11"/>
          <p:cNvSpPr/>
          <p:nvPr/>
        </p:nvSpPr>
        <p:spPr>
          <a:xfrm>
            <a:off x="4859280" y="1971720"/>
            <a:ext cx="1513080" cy="792000"/>
          </a:xfrm>
          <a:custGeom>
            <a:avLst/>
            <a:gdLst/>
            <a:ahLst/>
            <a:cxnLst/>
            <a:rect l="0" t="0" r="r" b="b"/>
            <a:pathLst>
              <a:path w="4205" h="2202">
                <a:moveTo>
                  <a:pt x="0" y="550"/>
                </a:moveTo>
                <a:lnTo>
                  <a:pt x="3153" y="550"/>
                </a:lnTo>
                <a:lnTo>
                  <a:pt x="3153" y="0"/>
                </a:lnTo>
                <a:lnTo>
                  <a:pt x="4204" y="1100"/>
                </a:lnTo>
                <a:lnTo>
                  <a:pt x="3153" y="2201"/>
                </a:lnTo>
                <a:lnTo>
                  <a:pt x="3153" y="1650"/>
                </a:lnTo>
                <a:lnTo>
                  <a:pt x="0" y="1650"/>
                </a:lnTo>
                <a:lnTo>
                  <a:pt x="0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kind-hearted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19" name="CustomShape 12"/>
          <p:cNvSpPr/>
          <p:nvPr/>
        </p:nvSpPr>
        <p:spPr>
          <a:xfrm>
            <a:off x="4861080" y="3060720"/>
            <a:ext cx="1368360" cy="792000"/>
          </a:xfrm>
          <a:custGeom>
            <a:avLst/>
            <a:gdLst/>
            <a:ahLst/>
            <a:cxnLst/>
            <a:rect l="0" t="0" r="r" b="b"/>
            <a:pathLst>
              <a:path w="3803" h="2202">
                <a:moveTo>
                  <a:pt x="0" y="550"/>
                </a:moveTo>
                <a:lnTo>
                  <a:pt x="2851" y="550"/>
                </a:lnTo>
                <a:lnTo>
                  <a:pt x="2851" y="0"/>
                </a:lnTo>
                <a:lnTo>
                  <a:pt x="3802" y="1100"/>
                </a:lnTo>
                <a:lnTo>
                  <a:pt x="2851" y="2201"/>
                </a:lnTo>
                <a:lnTo>
                  <a:pt x="2851" y="1650"/>
                </a:lnTo>
                <a:lnTo>
                  <a:pt x="0" y="1650"/>
                </a:lnTo>
                <a:lnTo>
                  <a:pt x="0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selfish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0" name="CustomShape 13"/>
          <p:cNvSpPr/>
          <p:nvPr/>
        </p:nvSpPr>
        <p:spPr>
          <a:xfrm>
            <a:off x="755640" y="4125960"/>
            <a:ext cx="1943280" cy="936720"/>
          </a:xfrm>
          <a:prstGeom prst="wedgeRoundRectCallout">
            <a:avLst>
              <a:gd name="adj1" fmla="val -41995"/>
              <a:gd name="adj2" fmla="val 62921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Professor Daven can answer any grammar</a:t>
            </a:r>
            <a:r>
              <a:rPr lang="en-US" sz="16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question!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1" name="CustomShape 14"/>
          <p:cNvSpPr/>
          <p:nvPr/>
        </p:nvSpPr>
        <p:spPr>
          <a:xfrm>
            <a:off x="755640" y="5210280"/>
            <a:ext cx="1943280" cy="936360"/>
          </a:xfrm>
          <a:prstGeom prst="wedgeRoundRectCallout">
            <a:avLst>
              <a:gd name="adj1" fmla="val -6291"/>
              <a:gd name="adj2" fmla="val 57796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Valerie doesn’t  think things through sometimes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2" name="CustomShape 15"/>
          <p:cNvSpPr/>
          <p:nvPr/>
        </p:nvSpPr>
        <p:spPr>
          <a:xfrm>
            <a:off x="6372360" y="3943440"/>
            <a:ext cx="1944720" cy="863640"/>
          </a:xfrm>
          <a:prstGeom prst="wedgeRoundRectCallout">
            <a:avLst>
              <a:gd name="adj1" fmla="val -51796"/>
              <a:gd name="adj2" fmla="val 70000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He’s so unhappy as he has nobody to speak to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3" name="CustomShape 16"/>
          <p:cNvSpPr/>
          <p:nvPr/>
        </p:nvSpPr>
        <p:spPr>
          <a:xfrm>
            <a:off x="6372360" y="5062680"/>
            <a:ext cx="1944720" cy="936360"/>
          </a:xfrm>
          <a:prstGeom prst="wedgeRoundRectCallout">
            <a:avLst>
              <a:gd name="adj1" fmla="val -4532"/>
              <a:gd name="adj2" fmla="val 80333"/>
              <a:gd name="adj3" fmla="val 16667"/>
            </a:avLst>
          </a:prstGeom>
          <a:solidFill>
            <a:srgbClr val="FFFF99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/>
            <a:r>
              <a:rPr lang="en-US" sz="1600" b="0" strike="noStrike" spc="-1">
                <a:solidFill>
                  <a:srgbClr val="333300"/>
                </a:solidFill>
                <a:latin typeface="Garamond"/>
              </a:rPr>
              <a:t>Hillary has a great personality and she’s very attractive too</a:t>
            </a:r>
            <a:endParaRPr lang="en-US" sz="16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4" name="CustomShape 17"/>
          <p:cNvSpPr/>
          <p:nvPr/>
        </p:nvSpPr>
        <p:spPr>
          <a:xfrm>
            <a:off x="2997360" y="4065480"/>
            <a:ext cx="1434960" cy="936720"/>
          </a:xfrm>
          <a:custGeom>
            <a:avLst/>
            <a:gdLst/>
            <a:ahLst/>
            <a:cxnLst/>
            <a:rect l="0" t="0" r="r" b="b"/>
            <a:pathLst>
              <a:path w="3987" h="2604">
                <a:moveTo>
                  <a:pt x="3986" y="650"/>
                </a:moveTo>
                <a:lnTo>
                  <a:pt x="950" y="650"/>
                </a:lnTo>
                <a:lnTo>
                  <a:pt x="950" y="0"/>
                </a:lnTo>
                <a:lnTo>
                  <a:pt x="0" y="1301"/>
                </a:lnTo>
                <a:lnTo>
                  <a:pt x="950" y="2603"/>
                </a:lnTo>
                <a:lnTo>
                  <a:pt x="950" y="1952"/>
                </a:lnTo>
                <a:lnTo>
                  <a:pt x="3986" y="1952"/>
                </a:lnTo>
                <a:lnTo>
                  <a:pt x="3986" y="6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clever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5" name="CustomShape 18"/>
          <p:cNvSpPr/>
          <p:nvPr/>
        </p:nvSpPr>
        <p:spPr>
          <a:xfrm>
            <a:off x="2997360" y="5207040"/>
            <a:ext cx="1439640" cy="792000"/>
          </a:xfrm>
          <a:custGeom>
            <a:avLst/>
            <a:gdLst/>
            <a:ahLst/>
            <a:cxnLst/>
            <a:rect l="0" t="0" r="r" b="b"/>
            <a:pathLst>
              <a:path w="4001" h="2202">
                <a:moveTo>
                  <a:pt x="4000" y="550"/>
                </a:moveTo>
                <a:lnTo>
                  <a:pt x="1000" y="550"/>
                </a:lnTo>
                <a:lnTo>
                  <a:pt x="1000" y="0"/>
                </a:lnTo>
                <a:lnTo>
                  <a:pt x="0" y="1100"/>
                </a:lnTo>
                <a:lnTo>
                  <a:pt x="1000" y="2201"/>
                </a:lnTo>
                <a:lnTo>
                  <a:pt x="1000" y="1650"/>
                </a:lnTo>
                <a:lnTo>
                  <a:pt x="4000" y="1650"/>
                </a:lnTo>
                <a:lnTo>
                  <a:pt x="4000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vain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6" name="CustomShape 19"/>
          <p:cNvSpPr/>
          <p:nvPr/>
        </p:nvSpPr>
        <p:spPr>
          <a:xfrm>
            <a:off x="4716360" y="3943440"/>
            <a:ext cx="1440000" cy="863640"/>
          </a:xfrm>
          <a:custGeom>
            <a:avLst/>
            <a:gdLst/>
            <a:ahLst/>
            <a:cxnLst/>
            <a:rect l="0" t="0" r="r" b="b"/>
            <a:pathLst>
              <a:path w="4001" h="2401">
                <a:moveTo>
                  <a:pt x="0" y="600"/>
                </a:moveTo>
                <a:lnTo>
                  <a:pt x="3000" y="600"/>
                </a:lnTo>
                <a:lnTo>
                  <a:pt x="3000" y="0"/>
                </a:lnTo>
                <a:lnTo>
                  <a:pt x="4000" y="1200"/>
                </a:lnTo>
                <a:lnTo>
                  <a:pt x="3000" y="2400"/>
                </a:lnTo>
                <a:lnTo>
                  <a:pt x="3000" y="1800"/>
                </a:lnTo>
                <a:lnTo>
                  <a:pt x="0" y="1800"/>
                </a:lnTo>
                <a:lnTo>
                  <a:pt x="0" y="60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lonely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27" name="CustomShape 20"/>
          <p:cNvSpPr/>
          <p:nvPr/>
        </p:nvSpPr>
        <p:spPr>
          <a:xfrm>
            <a:off x="4716360" y="5126040"/>
            <a:ext cx="1513080" cy="792000"/>
          </a:xfrm>
          <a:custGeom>
            <a:avLst/>
            <a:gdLst/>
            <a:ahLst/>
            <a:cxnLst/>
            <a:rect l="0" t="0" r="r" b="b"/>
            <a:pathLst>
              <a:path w="4205" h="2202">
                <a:moveTo>
                  <a:pt x="0" y="550"/>
                </a:moveTo>
                <a:lnTo>
                  <a:pt x="3153" y="550"/>
                </a:lnTo>
                <a:lnTo>
                  <a:pt x="3153" y="0"/>
                </a:lnTo>
                <a:lnTo>
                  <a:pt x="4204" y="1100"/>
                </a:lnTo>
                <a:lnTo>
                  <a:pt x="3153" y="2201"/>
                </a:lnTo>
                <a:lnTo>
                  <a:pt x="3153" y="1650"/>
                </a:lnTo>
                <a:lnTo>
                  <a:pt x="0" y="1650"/>
                </a:lnTo>
                <a:lnTo>
                  <a:pt x="0" y="550"/>
                </a:lnTo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/>
            <a:r>
              <a:rPr lang="en-US" sz="1800" b="0" strike="noStrike" spc="-1">
                <a:solidFill>
                  <a:srgbClr val="FF0066"/>
                </a:solidFill>
                <a:latin typeface="Garamond"/>
              </a:rPr>
              <a:t>charming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TextShape 1"/>
          <p:cNvSpPr txBox="1"/>
          <p:nvPr/>
        </p:nvSpPr>
        <p:spPr>
          <a:xfrm>
            <a:off x="1176480" y="915480"/>
            <a:ext cx="6798960" cy="13035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729" name="CustomShape 2"/>
          <p:cNvSpPr/>
          <p:nvPr/>
        </p:nvSpPr>
        <p:spPr>
          <a:xfrm>
            <a:off x="1116000" y="808200"/>
            <a:ext cx="7219800" cy="5445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DAFEA4"/>
              </a:gs>
              <a:gs pos="100000">
                <a:srgbClr val="F4FEE6"/>
              </a:gs>
            </a:gsLst>
            <a:lin ang="16200000"/>
          </a:gradFill>
          <a:ln w="38160">
            <a:solidFill>
              <a:srgbClr val="175131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1. Oscar Wild was born in Northern Ireland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2. Oscar Wild wrote novels.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3. Little Hans had a great many friends.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4. It wasn’t surprising for </a:t>
            </a:r>
            <a:r>
              <a:rPr lang="en-US" sz="2400" b="0" strike="noStrike" spc="-1" dirty="0" err="1">
                <a:solidFill>
                  <a:srgbClr val="175131"/>
                </a:solidFill>
                <a:latin typeface="Cambria"/>
                <a:ea typeface="Cambria"/>
              </a:rPr>
              <a:t>neighbours</a:t>
            </a: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 that the Miller never gave Hans anything in return.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5. In autumn Hans was extremely lonely as the Miller never came to see him.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6. The Miller’s son was eager to help Little Hans.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7. The Miller was proud of his son.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8. According to the Miller’s words “envy is the </a:t>
            </a:r>
            <a:r>
              <a:rPr lang="en-US" sz="2400" b="0" strike="noStrike" spc="-1" dirty="0" smtClean="0">
                <a:solidFill>
                  <a:srgbClr val="175131"/>
                </a:solidFill>
                <a:latin typeface="Cambria"/>
                <a:ea typeface="Cambria"/>
              </a:rPr>
              <a:t> </a:t>
            </a: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most terrible thing”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9. The Miller’s son was crying into his tea because he was so sorry for Hans. 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175131"/>
                </a:solidFill>
                <a:latin typeface="Cambria"/>
                <a:ea typeface="Cambria"/>
              </a:rPr>
              <a:t>10. The Water - rat narrated the story. </a:t>
            </a: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  <a:p>
            <a:pPr>
              <a:lnSpc>
                <a:spcPct val="100000"/>
              </a:lnSpc>
              <a:buClr>
                <a:srgbClr val="175131"/>
              </a:buClr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0" name="CustomShape 3"/>
          <p:cNvSpPr/>
          <p:nvPr/>
        </p:nvSpPr>
        <p:spPr>
          <a:xfrm>
            <a:off x="7020000" y="879480"/>
            <a:ext cx="4143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1" name="CustomShape 4"/>
          <p:cNvSpPr/>
          <p:nvPr/>
        </p:nvSpPr>
        <p:spPr>
          <a:xfrm>
            <a:off x="6203880" y="1617840"/>
            <a:ext cx="4017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T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2" name="CustomShape 5"/>
          <p:cNvSpPr/>
          <p:nvPr/>
        </p:nvSpPr>
        <p:spPr>
          <a:xfrm>
            <a:off x="4726080" y="1247760"/>
            <a:ext cx="4125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3" name="CustomShape 6"/>
          <p:cNvSpPr/>
          <p:nvPr/>
        </p:nvSpPr>
        <p:spPr>
          <a:xfrm>
            <a:off x="5583240" y="3821040"/>
            <a:ext cx="4143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4" name="CustomShape 7"/>
          <p:cNvSpPr/>
          <p:nvPr/>
        </p:nvSpPr>
        <p:spPr>
          <a:xfrm flipH="1">
            <a:off x="6207840" y="5624640"/>
            <a:ext cx="4129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5" name="CustomShape 8"/>
          <p:cNvSpPr/>
          <p:nvPr/>
        </p:nvSpPr>
        <p:spPr>
          <a:xfrm>
            <a:off x="4032360" y="5240160"/>
            <a:ext cx="79200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6" name="CustomShape 9"/>
          <p:cNvSpPr/>
          <p:nvPr/>
        </p:nvSpPr>
        <p:spPr>
          <a:xfrm>
            <a:off x="7327800" y="3427560"/>
            <a:ext cx="4017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T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7" name="CustomShape 10"/>
          <p:cNvSpPr/>
          <p:nvPr/>
        </p:nvSpPr>
        <p:spPr>
          <a:xfrm>
            <a:off x="3203640" y="4508640"/>
            <a:ext cx="4014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T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8" name="CustomShape 11"/>
          <p:cNvSpPr/>
          <p:nvPr/>
        </p:nvSpPr>
        <p:spPr>
          <a:xfrm>
            <a:off x="4211640" y="2781360"/>
            <a:ext cx="2160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39" name="CustomShape 12"/>
          <p:cNvSpPr/>
          <p:nvPr/>
        </p:nvSpPr>
        <p:spPr>
          <a:xfrm>
            <a:off x="5940360" y="2297160"/>
            <a:ext cx="4129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Garamond"/>
              </a:rPr>
              <a:t> </a:t>
            </a:r>
            <a:r>
              <a:rPr lang="en-US" sz="1800" b="1" strike="noStrike" spc="-1">
                <a:solidFill>
                  <a:srgbClr val="FF0000"/>
                </a:solidFill>
                <a:latin typeface="Garamond"/>
              </a:rPr>
              <a:t>F</a:t>
            </a:r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40" name="CustomShape 13"/>
          <p:cNvSpPr/>
          <p:nvPr/>
        </p:nvSpPr>
        <p:spPr>
          <a:xfrm>
            <a:off x="2975040" y="326880"/>
            <a:ext cx="384120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strike="noStrike" spc="-1">
                <a:solidFill>
                  <a:srgbClr val="FF0000"/>
                </a:solidFill>
                <a:latin typeface="Cambria"/>
                <a:ea typeface="Cambria"/>
              </a:rPr>
              <a:t>Comprehension questions</a:t>
            </a:r>
            <a:endParaRPr lang="en-US" sz="2400" b="0" strike="noStrike" spc="-1">
              <a:solidFill>
                <a:srgbClr val="000000"/>
              </a:solidFill>
              <a:latin typeface="Garamon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427</Words>
  <Application>Microsoft Office PowerPoint</Application>
  <PresentationFormat>Экран (4:3)</PresentationFormat>
  <Paragraphs>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16</vt:i4>
      </vt:variant>
      <vt:variant>
        <vt:lpstr>Заголовки слайдов</vt:lpstr>
      </vt:variant>
      <vt:variant>
        <vt:i4>11</vt:i4>
      </vt:variant>
    </vt:vector>
  </HeadingPairs>
  <TitlesOfParts>
    <vt:vector size="33" baseType="lpstr">
      <vt:lpstr>Arial</vt:lpstr>
      <vt:lpstr>Cambria</vt:lpstr>
      <vt:lpstr>DejaVu Sans</vt:lpstr>
      <vt:lpstr>Garamond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1</dc:creator>
  <dc:description/>
  <cp:lastModifiedBy>Александр</cp:lastModifiedBy>
  <cp:revision>27</cp:revision>
  <dcterms:created xsi:type="dcterms:W3CDTF">2012-10-08T18:33:47Z</dcterms:created>
  <dcterms:modified xsi:type="dcterms:W3CDTF">2024-03-24T17:15:16Z</dcterms:modified>
  <dc:language>en-US</dc:language>
</cp:coreProperties>
</file>