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8"/>
  </p:notesMasterIdLst>
  <p:sldIdLst>
    <p:sldId id="280" r:id="rId4"/>
    <p:sldId id="256" r:id="rId5"/>
    <p:sldId id="259" r:id="rId6"/>
    <p:sldId id="260" r:id="rId7"/>
    <p:sldId id="261" r:id="rId8"/>
    <p:sldId id="262" r:id="rId9"/>
    <p:sldId id="257" r:id="rId10"/>
    <p:sldId id="274" r:id="rId11"/>
    <p:sldId id="276" r:id="rId12"/>
    <p:sldId id="281" r:id="rId13"/>
    <p:sldId id="275" r:id="rId14"/>
    <p:sldId id="278" r:id="rId15"/>
    <p:sldId id="279" r:id="rId16"/>
    <p:sldId id="27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61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34BC7-083A-4E50-A878-D02AB6D276D8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E7996C-A386-48DB-94E2-326800008F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33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a1249ffcf0_1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Google Shape;451;ga1249ffcf0_1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a1249ffcf0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a1249ffcf0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049F-15F7-455A-847C-12F79F7F2D28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13C8F-0308-450F-80A1-8360F3491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253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049F-15F7-455A-847C-12F79F7F2D28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13C8F-0308-450F-80A1-8360F3491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351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049F-15F7-455A-847C-12F79F7F2D28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13C8F-0308-450F-80A1-8360F3491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946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23A1C-8EBC-46BB-A025-2EF105F2FA88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E2CE4-6611-4BC5-84EB-C1CFA3CF0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2442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23A1C-8EBC-46BB-A025-2EF105F2FA88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E2CE4-6611-4BC5-84EB-C1CFA3CF0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2015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23A1C-8EBC-46BB-A025-2EF105F2FA88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E2CE4-6611-4BC5-84EB-C1CFA3CF0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83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23A1C-8EBC-46BB-A025-2EF105F2FA88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E2CE4-6611-4BC5-84EB-C1CFA3CF0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3200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23A1C-8EBC-46BB-A025-2EF105F2FA88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E2CE4-6611-4BC5-84EB-C1CFA3CF0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704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23A1C-8EBC-46BB-A025-2EF105F2FA88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E2CE4-6611-4BC5-84EB-C1CFA3CF0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14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23A1C-8EBC-46BB-A025-2EF105F2FA88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E2CE4-6611-4BC5-84EB-C1CFA3CF0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5814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23A1C-8EBC-46BB-A025-2EF105F2FA88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E2CE4-6611-4BC5-84EB-C1CFA3CF0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02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049F-15F7-455A-847C-12F79F7F2D28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13C8F-0308-450F-80A1-8360F3491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24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23A1C-8EBC-46BB-A025-2EF105F2FA88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E2CE4-6611-4BC5-84EB-C1CFA3CF0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1838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23A1C-8EBC-46BB-A025-2EF105F2FA88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E2CE4-6611-4BC5-84EB-C1CFA3CF0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1749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23A1C-8EBC-46BB-A025-2EF105F2FA88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E2CE4-6611-4BC5-84EB-C1CFA3CF0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9874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338E6-B980-42DB-987B-F643CD21FAE0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54E4-9183-40EC-95AF-D17DF0010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181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338E6-B980-42DB-987B-F643CD21FAE0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54E4-9183-40EC-95AF-D17DF0010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1174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338E6-B980-42DB-987B-F643CD21FAE0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54E4-9183-40EC-95AF-D17DF0010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4921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338E6-B980-42DB-987B-F643CD21FAE0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54E4-9183-40EC-95AF-D17DF0010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7965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338E6-B980-42DB-987B-F643CD21FAE0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54E4-9183-40EC-95AF-D17DF0010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166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338E6-B980-42DB-987B-F643CD21FAE0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54E4-9183-40EC-95AF-D17DF0010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0776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338E6-B980-42DB-987B-F643CD21FAE0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54E4-9183-40EC-95AF-D17DF0010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988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049F-15F7-455A-847C-12F79F7F2D28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13C8F-0308-450F-80A1-8360F3491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89791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338E6-B980-42DB-987B-F643CD21FAE0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54E4-9183-40EC-95AF-D17DF0010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7614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338E6-B980-42DB-987B-F643CD21FAE0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54E4-9183-40EC-95AF-D17DF0010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9327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338E6-B980-42DB-987B-F643CD21FAE0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54E4-9183-40EC-95AF-D17DF0010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7085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338E6-B980-42DB-987B-F643CD21FAE0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54E4-9183-40EC-95AF-D17DF0010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51515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 ">
  <p:cSld name="Title and six columns ">
    <p:bg>
      <p:bgPr>
        <a:solidFill>
          <a:schemeClr val="lt1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3"/>
          <p:cNvSpPr txBox="1">
            <a:spLocks noGrp="1"/>
          </p:cNvSpPr>
          <p:nvPr>
            <p:ph type="title"/>
          </p:nvPr>
        </p:nvSpPr>
        <p:spPr>
          <a:xfrm>
            <a:off x="1043779" y="2339167"/>
            <a:ext cx="1897500" cy="53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34" name="Google Shape;134;p23"/>
          <p:cNvSpPr txBox="1">
            <a:spLocks noGrp="1"/>
          </p:cNvSpPr>
          <p:nvPr>
            <p:ph type="subTitle" idx="1"/>
          </p:nvPr>
        </p:nvSpPr>
        <p:spPr>
          <a:xfrm>
            <a:off x="1059229" y="2752111"/>
            <a:ext cx="18666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35" name="Google Shape;135;p23"/>
          <p:cNvSpPr txBox="1">
            <a:spLocks noGrp="1"/>
          </p:cNvSpPr>
          <p:nvPr>
            <p:ph type="title" idx="2"/>
          </p:nvPr>
        </p:nvSpPr>
        <p:spPr>
          <a:xfrm>
            <a:off x="1043779" y="4272868"/>
            <a:ext cx="1897500" cy="53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36" name="Google Shape;136;p23"/>
          <p:cNvSpPr txBox="1">
            <a:spLocks noGrp="1"/>
          </p:cNvSpPr>
          <p:nvPr>
            <p:ph type="subTitle" idx="3"/>
          </p:nvPr>
        </p:nvSpPr>
        <p:spPr>
          <a:xfrm>
            <a:off x="1059229" y="4717656"/>
            <a:ext cx="18666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23"/>
          <p:cNvSpPr txBox="1">
            <a:spLocks noGrp="1"/>
          </p:cNvSpPr>
          <p:nvPr>
            <p:ph type="title" idx="4"/>
          </p:nvPr>
        </p:nvSpPr>
        <p:spPr>
          <a:xfrm>
            <a:off x="3631360" y="2339167"/>
            <a:ext cx="1881900" cy="53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38" name="Google Shape;138;p23"/>
          <p:cNvSpPr txBox="1">
            <a:spLocks noGrp="1"/>
          </p:cNvSpPr>
          <p:nvPr>
            <p:ph type="subTitle" idx="5"/>
          </p:nvPr>
        </p:nvSpPr>
        <p:spPr>
          <a:xfrm>
            <a:off x="3639010" y="2752101"/>
            <a:ext cx="18666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39" name="Google Shape;139;p23"/>
          <p:cNvSpPr txBox="1">
            <a:spLocks noGrp="1"/>
          </p:cNvSpPr>
          <p:nvPr>
            <p:ph type="title" idx="6"/>
          </p:nvPr>
        </p:nvSpPr>
        <p:spPr>
          <a:xfrm>
            <a:off x="3631360" y="4272868"/>
            <a:ext cx="1881900" cy="53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0" name="Google Shape;140;p23"/>
          <p:cNvSpPr txBox="1">
            <a:spLocks noGrp="1"/>
          </p:cNvSpPr>
          <p:nvPr>
            <p:ph type="subTitle" idx="7"/>
          </p:nvPr>
        </p:nvSpPr>
        <p:spPr>
          <a:xfrm>
            <a:off x="3639010" y="4717656"/>
            <a:ext cx="18666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1" name="Google Shape;141;p23"/>
          <p:cNvSpPr txBox="1">
            <a:spLocks noGrp="1"/>
          </p:cNvSpPr>
          <p:nvPr>
            <p:ph type="title" idx="8"/>
          </p:nvPr>
        </p:nvSpPr>
        <p:spPr>
          <a:xfrm>
            <a:off x="6215127" y="2339167"/>
            <a:ext cx="1875600" cy="53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2" name="Google Shape;142;p23"/>
          <p:cNvSpPr txBox="1">
            <a:spLocks noGrp="1"/>
          </p:cNvSpPr>
          <p:nvPr>
            <p:ph type="subTitle" idx="9"/>
          </p:nvPr>
        </p:nvSpPr>
        <p:spPr>
          <a:xfrm>
            <a:off x="6219627" y="2752101"/>
            <a:ext cx="18666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3" name="Google Shape;143;p23"/>
          <p:cNvSpPr txBox="1">
            <a:spLocks noGrp="1"/>
          </p:cNvSpPr>
          <p:nvPr>
            <p:ph type="title" idx="13"/>
          </p:nvPr>
        </p:nvSpPr>
        <p:spPr>
          <a:xfrm>
            <a:off x="6215127" y="4272868"/>
            <a:ext cx="1875600" cy="53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4" name="Google Shape;144;p23"/>
          <p:cNvSpPr txBox="1">
            <a:spLocks noGrp="1"/>
          </p:cNvSpPr>
          <p:nvPr>
            <p:ph type="subTitle" idx="14"/>
          </p:nvPr>
        </p:nvSpPr>
        <p:spPr>
          <a:xfrm>
            <a:off x="6219627" y="4717656"/>
            <a:ext cx="18666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5" name="Google Shape;145;p23"/>
          <p:cNvSpPr txBox="1">
            <a:spLocks noGrp="1"/>
          </p:cNvSpPr>
          <p:nvPr>
            <p:ph type="title" idx="15"/>
          </p:nvPr>
        </p:nvSpPr>
        <p:spPr>
          <a:xfrm>
            <a:off x="1974300" y="707633"/>
            <a:ext cx="51954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3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946554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Title and text 2">
    <p:bg>
      <p:bgPr>
        <a:solidFill>
          <a:schemeClr val="lt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>
            <a:spLocks noGrp="1"/>
          </p:cNvSpPr>
          <p:nvPr>
            <p:ph type="body" idx="1"/>
          </p:nvPr>
        </p:nvSpPr>
        <p:spPr>
          <a:xfrm>
            <a:off x="713235" y="2464033"/>
            <a:ext cx="2547000" cy="106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title"/>
          </p:nvPr>
        </p:nvSpPr>
        <p:spPr>
          <a:xfrm>
            <a:off x="713225" y="707633"/>
            <a:ext cx="5768100" cy="7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3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15"/>
          <p:cNvSpPr/>
          <p:nvPr/>
        </p:nvSpPr>
        <p:spPr>
          <a:xfrm>
            <a:off x="4382025" y="1012433"/>
            <a:ext cx="4065900" cy="62336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</p:spTree>
    <p:extLst>
      <p:ext uri="{BB962C8B-B14F-4D97-AF65-F5344CB8AC3E}">
        <p14:creationId xmlns:p14="http://schemas.microsoft.com/office/powerpoint/2010/main" val="4067079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049F-15F7-455A-847C-12F79F7F2D28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13C8F-0308-450F-80A1-8360F3491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18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049F-15F7-455A-847C-12F79F7F2D28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13C8F-0308-450F-80A1-8360F3491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405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049F-15F7-455A-847C-12F79F7F2D28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13C8F-0308-450F-80A1-8360F3491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092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049F-15F7-455A-847C-12F79F7F2D28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13C8F-0308-450F-80A1-8360F3491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615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049F-15F7-455A-847C-12F79F7F2D28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13C8F-0308-450F-80A1-8360F3491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500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049F-15F7-455A-847C-12F79F7F2D28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13C8F-0308-450F-80A1-8360F3491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8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1049F-15F7-455A-847C-12F79F7F2D28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13C8F-0308-450F-80A1-8360F34910E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1"/>
          <a:stretch/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011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23A1C-8EBC-46BB-A025-2EF105F2FA88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E2CE4-6611-4BC5-84EB-C1CFA3CF0EA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235"/>
          <a:stretch/>
        </p:blipFill>
        <p:spPr>
          <a:xfrm flipH="1">
            <a:off x="3200399" y="0"/>
            <a:ext cx="5943598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88"/>
          <a:stretch/>
        </p:blipFill>
        <p:spPr>
          <a:xfrm flipH="1">
            <a:off x="-16137" y="0"/>
            <a:ext cx="32165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953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338E6-B980-42DB-987B-F643CD21FAE0}" type="datetimeFigureOut">
              <a:rPr lang="en-US" smtClean="0"/>
              <a:t>3/24/2024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254E4-9183-40EC-95AF-D17DF0010E5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88" r="13647"/>
          <a:stretch/>
        </p:blipFill>
        <p:spPr>
          <a:xfrm rot="16200000" flipH="1">
            <a:off x="3352801" y="1066802"/>
            <a:ext cx="2438400" cy="91440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235"/>
          <a:stretch/>
        </p:blipFill>
        <p:spPr>
          <a:xfrm rot="16200000" flipH="1">
            <a:off x="2361303" y="-2363097"/>
            <a:ext cx="4419602" cy="9145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501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yberleninka.ru/article/n/razvitie-emotsionalnogo-intellekta-buduschih-uchiteley-kak-instrument-povysheniya-kachestva-vysshego-pedagogicheskogo-obrazovaniya" TargetMode="External"/><Relationship Id="rId2" Type="http://schemas.openxmlformats.org/officeDocument/2006/relationships/hyperlink" Target="https://cyberleninka.ru/article/n/razvitie-emotsionalnogo-intellekta-u-studentov-v-protsesse-obucheniya-v-pedagogicheskom-vuze" TargetMode="External"/><Relationship Id="rId1" Type="http://schemas.openxmlformats.org/officeDocument/2006/relationships/slideLayout" Target="../slideLayouts/slideLayout3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AC2BC8-CD4B-16F5-B2AD-8E920A2E9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автономное образовательное учреждение профессионального образования города Севастополя</a:t>
            </a:r>
            <a:br>
              <a:rPr lang="ru-RU" sz="1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«Институт развития образования»</a:t>
            </a:r>
            <a:br>
              <a:rPr lang="ru-RU" sz="1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(ГАОУ ПО ИРО)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086502-1A72-7BAB-5F6C-477CB91F27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Межрегиональная научно-практическая конференция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личности в современном образовании: проблемы, инновации, перспективы, посвященной Году педагога и наставника»</a:t>
            </a:r>
          </a:p>
          <a:p>
            <a:pPr marL="0" indent="0" algn="ctr">
              <a:buNone/>
            </a:pP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Севастополь, 2023</a:t>
            </a:r>
          </a:p>
        </p:txBody>
      </p:sp>
    </p:spTree>
    <p:extLst>
      <p:ext uri="{BB962C8B-B14F-4D97-AF65-F5344CB8AC3E}">
        <p14:creationId xmlns:p14="http://schemas.microsoft.com/office/powerpoint/2010/main" val="33110828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FE1A8B-10C8-E49B-FB57-1AB28BBF4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Модель эмоционального интеллекта включает в себя 5 важных компонентов:</a:t>
            </a:r>
            <a:br>
              <a:rPr lang="ru-RU" sz="2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DFEC93-7A2F-270C-E363-4DA8B97F260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0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самосознание и самоконтроль;</a:t>
            </a:r>
            <a:endParaRPr lang="ru-RU" sz="2000" b="1" i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0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эмпатия; </a:t>
            </a:r>
            <a:endParaRPr lang="ru-RU" sz="2000" b="1" i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0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цели и видение; </a:t>
            </a:r>
            <a:endParaRPr lang="ru-RU" sz="2000" b="1" i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0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социальность; </a:t>
            </a:r>
            <a:endParaRPr lang="ru-RU" sz="2000" b="1" i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0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личное влияние.</a:t>
            </a:r>
            <a:endParaRPr lang="ru-RU" sz="2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 descr="Женская рука, касающаяся пшеницы в поле">
            <a:extLst>
              <a:ext uri="{FF2B5EF4-FFF2-40B4-BE49-F238E27FC236}">
                <a16:creationId xmlns:a16="http://schemas.microsoft.com/office/drawing/2014/main" id="{EF8126A9-BE9B-FCD8-7BDA-A29D7625913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7978" y="3837781"/>
            <a:ext cx="4038600" cy="2939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97839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152AA8-CD81-1809-C0C1-711CB5E03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E08B6CC-9689-86DB-1FCD-A566E1F865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87AA07C-2CB5-9A8B-2868-650B944229E3}"/>
              </a:ext>
            </a:extLst>
          </p:cNvPr>
          <p:cNvSpPr>
            <a:spLocks noGrp="1"/>
          </p:cNvSpPr>
          <p:nvPr>
            <p:ph type="title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EDC7F9CB-1B8A-CB9F-CB64-B1A44B261A9D}"/>
              </a:ext>
            </a:extLst>
          </p:cNvPr>
          <p:cNvSpPr>
            <a:spLocks noGrp="1"/>
          </p:cNvSpPr>
          <p:nvPr>
            <p:ph type="subTitle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D3E8CA44-5585-3DE0-26B9-63E9060C3A25}"/>
              </a:ext>
            </a:extLst>
          </p:cNvPr>
          <p:cNvSpPr>
            <a:spLocks noGrp="1"/>
          </p:cNvSpPr>
          <p:nvPr>
            <p:ph type="title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одзаголовок 6">
            <a:extLst>
              <a:ext uri="{FF2B5EF4-FFF2-40B4-BE49-F238E27FC236}">
                <a16:creationId xmlns:a16="http://schemas.microsoft.com/office/drawing/2014/main" id="{ACFFAA0D-D659-2721-B82F-BACFC6B65ACB}"/>
              </a:ext>
            </a:extLst>
          </p:cNvPr>
          <p:cNvSpPr>
            <a:spLocks noGrp="1"/>
          </p:cNvSpPr>
          <p:nvPr>
            <p:ph type="subTitle" idx="5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640C7435-CC12-677D-CFB1-8C3B0AF2DAB6}"/>
              </a:ext>
            </a:extLst>
          </p:cNvPr>
          <p:cNvSpPr>
            <a:spLocks noGrp="1"/>
          </p:cNvSpPr>
          <p:nvPr>
            <p:ph type="title" idx="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Подзаголовок 8">
            <a:extLst>
              <a:ext uri="{FF2B5EF4-FFF2-40B4-BE49-F238E27FC236}">
                <a16:creationId xmlns:a16="http://schemas.microsoft.com/office/drawing/2014/main" id="{E4B04A56-DBAB-977C-E2B2-5372F03099AB}"/>
              </a:ext>
            </a:extLst>
          </p:cNvPr>
          <p:cNvSpPr>
            <a:spLocks noGrp="1"/>
          </p:cNvSpPr>
          <p:nvPr>
            <p:ph type="subTitle" idx="7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Подзаголовок 10">
            <a:extLst>
              <a:ext uri="{FF2B5EF4-FFF2-40B4-BE49-F238E27FC236}">
                <a16:creationId xmlns:a16="http://schemas.microsoft.com/office/drawing/2014/main" id="{B43382F5-7EE1-824A-A20D-5185B32C4F0E}"/>
              </a:ext>
            </a:extLst>
          </p:cNvPr>
          <p:cNvSpPr>
            <a:spLocks noGrp="1"/>
          </p:cNvSpPr>
          <p:nvPr>
            <p:ph type="subTitle" idx="9"/>
          </p:nvPr>
        </p:nvSpPr>
        <p:spPr>
          <a:xfrm>
            <a:off x="6199870" y="1648478"/>
            <a:ext cx="2924374" cy="704800"/>
          </a:xfrm>
        </p:spPr>
        <p:txBody>
          <a:bodyPr/>
          <a:lstStyle/>
          <a:p>
            <a:pPr marL="514350" indent="-514350" algn="l">
              <a:buAutoNum type="arabicPeriod"/>
            </a:pP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Наблюдение.</a:t>
            </a:r>
          </a:p>
          <a:p>
            <a:pPr marL="514350" indent="-514350" algn="l">
              <a:buAutoNum type="arabicPeriod"/>
            </a:pP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Остановка.</a:t>
            </a:r>
          </a:p>
          <a:p>
            <a:pPr marL="514350" indent="-514350" algn="l">
              <a:buAutoNum type="arabicPeriod"/>
            </a:pP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Новая реакция.</a:t>
            </a:r>
          </a:p>
          <a:p>
            <a:pPr marL="514350" indent="-514350" algn="l">
              <a:buAutoNum type="arabicPeriod"/>
            </a:pP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Похвала для себя.</a:t>
            </a:r>
          </a:p>
          <a:p>
            <a:pPr marL="514350" indent="-514350" algn="l">
              <a:buAutoNum type="arabicPeriod"/>
            </a:pP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Повторение – мать учения!</a:t>
            </a:r>
          </a:p>
          <a:p>
            <a:pPr marL="514350" indent="-514350" algn="l">
              <a:buAutoNum type="arabicPeriod"/>
            </a:pP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85A244D6-0CE8-D035-6031-0CE2250A23DD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xfrm>
            <a:off x="702069" y="337488"/>
            <a:ext cx="6560100" cy="704800"/>
          </a:xfrm>
        </p:spPr>
        <p:txBody>
          <a:bodyPr/>
          <a:lstStyle/>
          <a:p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упражнений для развития эмоционального интеллекта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8A297EF-A343-2777-CA7E-17F1B9FF27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102" y="1524000"/>
            <a:ext cx="5810913" cy="49965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780508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7108DA-ED00-0D60-D9A1-0A7FAF47E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3505200"/>
            <a:ext cx="6652421" cy="534800"/>
          </a:xfrm>
        </p:spPr>
        <p:txBody>
          <a:bodyPr/>
          <a:lstStyle/>
          <a:p>
            <a:pPr algn="just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18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отличие от IQ (интеллектуального развития), эмоциональный интеллект можно развивать и преумножать всю жизнь. </a:t>
            </a:r>
            <a:br>
              <a:rPr lang="ru-RU" sz="18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начинается с раннего возраста. Д. </a:t>
            </a:r>
            <a:r>
              <a:rPr lang="ru-RU" sz="1800" b="1" i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Гоулман</a:t>
            </a:r>
            <a:r>
              <a:rPr lang="ru-RU" sz="18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1800" b="1" i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Goleman</a:t>
            </a:r>
            <a:r>
              <a:rPr lang="ru-RU" sz="18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1995) утверждает, что полноценные детско-родительские и педагогические отношения являются краеугольным камнем эмоционального интеллекта. Наши эмоциональные структуры формируются через подражание родителям и тем образам, среди которых мы выросли. Как и при изучении языков, новые эмоциональные знания можно приобрести во взрослой жизни, но с гораздо большими усилиями. Раннее детство – идеальный для усвоения период, и поэтому на педагогов, родителей ложится ответственность за EQ своих детей и за развитие своего уровня эмоционального интеллекта.</a:t>
            </a:r>
            <a:br>
              <a:rPr lang="ru-RU" sz="18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F4AA7BBD-5B56-2819-9CC4-C773CE17E80F}"/>
              </a:ext>
            </a:extLst>
          </p:cNvPr>
          <p:cNvSpPr>
            <a:spLocks noGrp="1"/>
          </p:cNvSpPr>
          <p:nvPr>
            <p:ph type="title" idx="15"/>
          </p:nvPr>
        </p:nvSpPr>
        <p:spPr/>
        <p:txBody>
          <a:bodyPr/>
          <a:lstStyle/>
          <a:p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Выводы:</a:t>
            </a:r>
          </a:p>
        </p:txBody>
      </p:sp>
    </p:spTree>
    <p:extLst>
      <p:ext uri="{BB962C8B-B14F-4D97-AF65-F5344CB8AC3E}">
        <p14:creationId xmlns:p14="http://schemas.microsoft.com/office/powerpoint/2010/main" val="13842764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EC4B77E1-5B97-31F0-BD12-272DA0F5EC4B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457201" y="1412432"/>
            <a:ext cx="8305800" cy="4988367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11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Андреева И.Н. Азбука эмоционального интеллекта. – Санкт-Петербург: Издательство «БХВ-Петербург», 2012. – 288 с.</a:t>
            </a:r>
          </a:p>
          <a:p>
            <a:pPr algn="just">
              <a:lnSpc>
                <a:spcPct val="150000"/>
              </a:lnSpc>
            </a:pPr>
            <a:r>
              <a:rPr lang="ru-RU" sz="11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Голубева Е.К., </a:t>
            </a:r>
            <a:r>
              <a:rPr lang="ru-RU" sz="11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Дубицкая</a:t>
            </a:r>
            <a:r>
              <a:rPr lang="ru-RU" sz="11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Е.А. Развитие эмоционального интеллекта у студентов в процессе обучения в педагогическом вузе [Электронный ресурс]. – Режим доступа: </a:t>
            </a:r>
            <a:r>
              <a:rPr lang="ru-RU" sz="1100" b="1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https://cyberleninka.ru/article/n/razvitie-emotsionalnogo-intellekta-u-studentov-v-protsesse-obucheniya-v-pedagogicheskom-vuze</a:t>
            </a:r>
            <a:r>
              <a:rPr lang="ru-RU" sz="11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(Дата обращения: 17.04.2023).</a:t>
            </a:r>
          </a:p>
          <a:p>
            <a:pPr algn="just">
              <a:lnSpc>
                <a:spcPct val="150000"/>
              </a:lnSpc>
            </a:pPr>
            <a:r>
              <a:rPr lang="ru-RU" sz="11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11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Гоулман</a:t>
            </a:r>
            <a:r>
              <a:rPr lang="ru-RU" sz="11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Д. Эмоциональный интеллект: Почему он может значить больше, чем </a:t>
            </a:r>
            <a:r>
              <a:rPr lang="en-US" sz="11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IQ</a:t>
            </a:r>
            <a:r>
              <a:rPr lang="ru-RU" sz="11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– Москва: Издательство «Манн, Иванов и Фербер», 2022. – 544 с. </a:t>
            </a:r>
          </a:p>
          <a:p>
            <a:pPr algn="just">
              <a:lnSpc>
                <a:spcPct val="150000"/>
              </a:lnSpc>
            </a:pPr>
            <a:r>
              <a:rPr lang="ru-RU" sz="11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11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Гукаленко</a:t>
            </a:r>
            <a:r>
              <a:rPr lang="ru-RU" sz="11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О.В. Развитие эмоционального интеллекта будущих учителей как инструмент повышения качества высшего педагогического образования [Электронный ресурс]. – Режим доступа: </a:t>
            </a:r>
            <a:r>
              <a:rPr lang="ru-RU" sz="1100" b="1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https://cyberleninka.ru/article/n/razvitie-emotsionalnogo-intellekta-buduschih-uchiteley-kak-instrument-povysheniya-kachestva-vysshego-pedagogicheskogo-obrazovaniya</a:t>
            </a:r>
            <a:r>
              <a:rPr lang="ru-RU" sz="11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(Дата обращения: 17.04.2023).</a:t>
            </a:r>
          </a:p>
          <a:p>
            <a:pPr algn="just">
              <a:lnSpc>
                <a:spcPct val="150000"/>
              </a:lnSpc>
            </a:pPr>
            <a:r>
              <a:rPr lang="ru-RU" sz="11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11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Селигман</a:t>
            </a:r>
            <a:r>
              <a:rPr lang="ru-RU" sz="11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М. Путь к процветанию. Новое понимание счастья и благополучия. – Москва: Издательство «Манн, Иванов и Фербер», 2012. –              440 с.</a:t>
            </a:r>
          </a:p>
          <a:p>
            <a:pPr algn="just">
              <a:lnSpc>
                <a:spcPct val="150000"/>
              </a:lnSpc>
            </a:pPr>
            <a:r>
              <a:rPr lang="ru-RU" sz="11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Стейн С., Бук Г. Преимущества </a:t>
            </a:r>
            <a:r>
              <a:rPr lang="en-US" sz="11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EQ</a:t>
            </a:r>
            <a:r>
              <a:rPr lang="ru-RU" sz="11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эмоциональная культура и ваш успех. – Москва: Издательство: Баланс Бизнес Букс, 2007. – 336 с.</a:t>
            </a:r>
          </a:p>
          <a:p>
            <a:pPr algn="just">
              <a:lnSpc>
                <a:spcPct val="150000"/>
              </a:lnSpc>
            </a:pPr>
            <a:r>
              <a:rPr lang="ru-RU" sz="11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Экман П. Психология эмоций. – Санкт-Петербург: Издательство «Питер», 2021. – 336 с.</a:t>
            </a:r>
          </a:p>
          <a:p>
            <a:endParaRPr lang="ru-RU" dirty="0"/>
          </a:p>
        </p:txBody>
      </p: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70FD1CA0-DF6D-D5C0-0900-4ED2BF21F00E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xfrm>
            <a:off x="1219201" y="707633"/>
            <a:ext cx="6867026" cy="704800"/>
          </a:xfrm>
        </p:spPr>
        <p:txBody>
          <a:bodyPr/>
          <a:lstStyle/>
          <a:p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использованной литературы: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893FE5F-AE17-3CFE-3D6F-C3917A1CC3F2}"/>
              </a:ext>
            </a:extLst>
          </p:cNvPr>
          <p:cNvSpPr txBox="1"/>
          <p:nvPr/>
        </p:nvSpPr>
        <p:spPr>
          <a:xfrm>
            <a:off x="1602127" y="-4800600"/>
            <a:ext cx="6477000" cy="628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2139194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35307F9E-4566-FB3E-CCD0-986B16F67189}"/>
              </a:ext>
            </a:extLst>
          </p:cNvPr>
          <p:cNvSpPr>
            <a:spLocks noGrp="1"/>
          </p:cNvSpPr>
          <p:nvPr>
            <p:ph type="title" idx="15"/>
          </p:nvPr>
        </p:nvSpPr>
        <p:spPr>
          <a:xfrm>
            <a:off x="914400" y="609600"/>
            <a:ext cx="7315200" cy="1847800"/>
          </a:xfrm>
        </p:spPr>
        <p:txBody>
          <a:bodyPr/>
          <a:lstStyle/>
          <a:p>
            <a:r>
              <a:rPr lang="ru-RU" sz="80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pic>
        <p:nvPicPr>
          <p:cNvPr id="3" name="Рисунок 2" descr="Ребенок, готовящийся к запуску воздушного змея">
            <a:extLst>
              <a:ext uri="{FF2B5EF4-FFF2-40B4-BE49-F238E27FC236}">
                <a16:creationId xmlns:a16="http://schemas.microsoft.com/office/drawing/2014/main" id="{69DB43EE-05D2-2989-FE0F-D353A751F9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124200"/>
            <a:ext cx="5105400" cy="350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43203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220200" cy="3048000"/>
          </a:xfrm>
        </p:spPr>
        <p:txBody>
          <a:bodyPr>
            <a:noAutofit/>
          </a:bodyPr>
          <a:lstStyle/>
          <a:p>
            <a:pPr algn="l"/>
            <a:r>
              <a:rPr lang="ru-RU" sz="2800" b="1" i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ЭМОЦИОНАЛЬНЫЙ ИНТЕЛЛЕКТ</a:t>
            </a:r>
            <a:br>
              <a:rPr lang="ru-RU" sz="2800" b="1" i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В ПРОФЕССИИ ПЕДАГОГА: </a:t>
            </a:r>
            <a:br>
              <a:rPr lang="ru-RU" sz="2800" b="1" i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ПРИМЕНЕНИЕ И РАЗВИТИЕ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5200" y="3581400"/>
            <a:ext cx="5486400" cy="2895600"/>
          </a:xfrm>
        </p:spPr>
        <p:txBody>
          <a:bodyPr>
            <a:normAutofit fontScale="25000" lnSpcReduction="20000"/>
          </a:bodyPr>
          <a:lstStyle/>
          <a:p>
            <a:pPr algn="r">
              <a:lnSpc>
                <a:spcPct val="150000"/>
              </a:lnSpc>
              <a:spcAft>
                <a:spcPts val="1000"/>
              </a:spcAft>
            </a:pPr>
            <a:r>
              <a:rPr lang="ru-RU" sz="64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Докладчики:</a:t>
            </a:r>
          </a:p>
          <a:p>
            <a:pPr algn="r">
              <a:lnSpc>
                <a:spcPct val="150000"/>
              </a:lnSpc>
              <a:spcAft>
                <a:spcPts val="1000"/>
              </a:spcAft>
            </a:pPr>
            <a:r>
              <a:rPr lang="ru-RU" sz="64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Заречнева Кристина Сергеевна,</a:t>
            </a:r>
            <a:endParaRPr lang="ru-RU" sz="64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  <a:spcAft>
                <a:spcPts val="1000"/>
              </a:spcAft>
            </a:pPr>
            <a:r>
              <a:rPr lang="ru-RU" sz="64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музыкальный руководитель ГБДОУ г. Севастополя «Детский сад № 124» </a:t>
            </a:r>
            <a:endParaRPr lang="ru-RU" sz="64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6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6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en-US" dirty="0" err="1"/>
              <a:t>btitle</a:t>
            </a:r>
            <a:r>
              <a:rPr lang="en-US" dirty="0"/>
              <a:t> here</a:t>
            </a:r>
          </a:p>
        </p:txBody>
      </p:sp>
    </p:spTree>
    <p:extLst>
      <p:ext uri="{BB962C8B-B14F-4D97-AF65-F5344CB8AC3E}">
        <p14:creationId xmlns:p14="http://schemas.microsoft.com/office/powerpoint/2010/main" val="3564422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8DF41F-9B57-AD2F-60EE-30D9F31CA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42A0667-0B5E-6B31-5603-51C7482245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6388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sz="19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9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современной системе образования профессия педагога требует большой эмоциональной отдачи. Эмоциональный интеллект выступает как системообразующий фактор продуктивности педагогической деятельности, опосредующий как приобретение профессиональных знаний и умений, так и личностное развитие педагога и его воспитанников. </a:t>
            </a:r>
          </a:p>
          <a:p>
            <a:r>
              <a:rPr lang="ru-RU" sz="19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Эмоциональный интеллект является важным звеном профессионального саморазвития личности педагога, определяющим соответствие его личности требованиям профессиональной деятельности, характеризующимся позитивным отношением к будущему, целевой детерминацией, интеграцией целей и отслеживанием цепочки «способность – цель – будущее».</a:t>
            </a:r>
          </a:p>
          <a:p>
            <a:endParaRPr lang="ru-RU" b="1" i="1" dirty="0"/>
          </a:p>
        </p:txBody>
      </p:sp>
      <p:pic>
        <p:nvPicPr>
          <p:cNvPr id="8" name="Объект 7" descr="Дочерний документ &quot;Радуга&quot; в окне">
            <a:extLst>
              <a:ext uri="{FF2B5EF4-FFF2-40B4-BE49-F238E27FC236}">
                <a16:creationId xmlns:a16="http://schemas.microsoft.com/office/drawing/2014/main" id="{09D67159-5517-9749-8FA0-8CA63BB7828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188" y="3918743"/>
            <a:ext cx="3314501" cy="30265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67229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E52EDD5-9154-272F-929C-99D86988AD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228600"/>
            <a:ext cx="7239000" cy="5897563"/>
          </a:xfrm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50000"/>
              </a:lnSpc>
            </a:pPr>
            <a:r>
              <a:rPr lang="ru-RU" sz="33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Основное содержание педагогической профессии составляют взаимоотношения с людьми. В профессии педагога ведущая задача – понять социальные цели и направить усилия других людей на их достижение. Эмоциональные педагоги обладают большим преимуществом по сравнению с неэмоциональными, потому что «только им подвластно зажигать детские сердца и вести учеников за собой. Они, как правило, популярны и любимы»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33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[Голубева Е.К., </a:t>
            </a:r>
            <a:r>
              <a:rPr lang="ru-RU" sz="3300" b="1" i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Дубицкая</a:t>
            </a:r>
            <a:r>
              <a:rPr lang="ru-RU" sz="33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Е.А.].</a:t>
            </a:r>
          </a:p>
          <a:p>
            <a:pPr algn="just">
              <a:lnSpc>
                <a:spcPct val="150000"/>
              </a:lnSpc>
            </a:pPr>
            <a:r>
              <a:rPr lang="ru-RU" sz="33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Недостаточно профессионально подготовленный педагог, с низким уровнем развития эмоционального интеллекта несет невосполнимые потери, так как страдают учащиеся, ухудшается психологическая атмосфера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33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3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коллектива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33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</a:t>
            </a:r>
            <a:r>
              <a:rPr lang="ru-RU" sz="33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ru-RU" sz="3300" b="1" i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Гукаленко</a:t>
            </a:r>
            <a:r>
              <a:rPr lang="ru-RU" sz="33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О.В.].</a:t>
            </a:r>
          </a:p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sz="33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4" name="Объект 13" descr="Ребенок с помощью ноутбука">
            <a:extLst>
              <a:ext uri="{FF2B5EF4-FFF2-40B4-BE49-F238E27FC236}">
                <a16:creationId xmlns:a16="http://schemas.microsoft.com/office/drawing/2014/main" id="{2717C807-4D54-9F0A-25AC-69A9D7EED2D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4191000"/>
            <a:ext cx="3428999" cy="2540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99182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4BC11F-5D5F-B3C1-5CDE-C2EBC157C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640643"/>
            <a:ext cx="8153400" cy="685801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и задачи исследования:</a:t>
            </a:r>
            <a:br>
              <a:rPr lang="ru-RU" sz="32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 : рассмотреть эмоциональный интеллект как важный личностный ресурс педагогов.</a:t>
            </a:r>
            <a:b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200" dirty="0"/>
            </a:b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77E19D-69B6-9E86-B361-77F8A8D66A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648200" cy="4525963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21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1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определить значение термина «эмоциональный интеллект»;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21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рассмотреть исторические этапы развития эмоционального интеллекта;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21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определить значимость и способы развития эмоционального интеллекта педагога;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21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изучить эмоциональный интеллект в работе педагога.</a:t>
            </a:r>
          </a:p>
          <a:p>
            <a:endParaRPr lang="ru-RU" dirty="0"/>
          </a:p>
        </p:txBody>
      </p:sp>
      <p:pic>
        <p:nvPicPr>
          <p:cNvPr id="6" name="Объект 5" descr="Огни города в увеличительном стекле">
            <a:extLst>
              <a:ext uri="{FF2B5EF4-FFF2-40B4-BE49-F238E27FC236}">
                <a16:creationId xmlns:a16="http://schemas.microsoft.com/office/drawing/2014/main" id="{CA7EC5C9-A4CD-A4E8-D817-AC1E618E699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4166258"/>
            <a:ext cx="4038600" cy="2691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00144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F41E98-7FFC-C0B4-E760-EA1C24490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Эмоциональный интеллект это: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7803FF-91C5-8B02-0246-EED2D9699E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88244" y="1676400"/>
            <a:ext cx="8458200" cy="4525963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1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Интегральная категория в структуре интеллектуальной и эмоционально-волевой сферы личности, которая определяет успешность ее деятельности и взаимоотношений с окружающими.</a:t>
            </a:r>
            <a:endParaRPr lang="ru-RU" sz="1800" b="1" i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18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Внутренний эмоциональный ресурс эмоциональной регуляции человека, позволяющий субъекту управлять своим поведением, держать эмоции под контролем в проблемных ситуациях и достигать экономического благополучия.</a:t>
            </a:r>
            <a:endParaRPr lang="ru-RU" sz="1800" b="1" i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18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Способность личности интерпретировать эмоции – свои собственные и других людей, благодаря чему организовывать эффективное взаимодействие в социуме.</a:t>
            </a:r>
            <a:endParaRPr lang="ru-RU" sz="1800" b="1" i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14204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09800" y="0"/>
            <a:ext cx="6934200" cy="1143000"/>
          </a:xfrm>
        </p:spPr>
        <p:txBody>
          <a:bodyPr/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Психологи выделяют</a:t>
            </a:r>
            <a:endParaRPr lang="en-US" sz="2800" dirty="0">
              <a:solidFill>
                <a:srgbClr val="0070C0"/>
              </a:solidFill>
            </a:endParaRPr>
          </a:p>
        </p:txBody>
      </p:sp>
      <p:grpSp>
        <p:nvGrpSpPr>
          <p:cNvPr id="40" name="Group 23"/>
          <p:cNvGrpSpPr>
            <a:grpSpLocks/>
          </p:cNvGrpSpPr>
          <p:nvPr/>
        </p:nvGrpSpPr>
        <p:grpSpPr bwMode="auto">
          <a:xfrm>
            <a:off x="1981200" y="1051643"/>
            <a:ext cx="6553200" cy="4391025"/>
            <a:chOff x="864" y="1008"/>
            <a:chExt cx="4128" cy="2766"/>
          </a:xfrm>
        </p:grpSpPr>
        <p:sp>
          <p:nvSpPr>
            <p:cNvPr id="41" name="AutoShape 3"/>
            <p:cNvSpPr>
              <a:spLocks noChangeArrowheads="1"/>
            </p:cNvSpPr>
            <p:nvPr/>
          </p:nvSpPr>
          <p:spPr bwMode="auto">
            <a:xfrm>
              <a:off x="3552" y="2094"/>
              <a:ext cx="1440" cy="168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9CCFF">
                    <a:gamma/>
                    <a:tint val="0"/>
                    <a:invGamma/>
                  </a:srgbClr>
                </a:gs>
                <a:gs pos="100000">
                  <a:srgbClr val="99CCFF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07763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>
                <a:latin typeface="Verdana" pitchFamily="34" charset="0"/>
              </a:endParaRPr>
            </a:p>
          </p:txBody>
        </p:sp>
        <p:sp>
          <p:nvSpPr>
            <p:cNvPr id="42" name="Text Box 4"/>
            <p:cNvSpPr txBox="1">
              <a:spLocks noChangeArrowheads="1"/>
            </p:cNvSpPr>
            <p:nvPr/>
          </p:nvSpPr>
          <p:spPr bwMode="auto">
            <a:xfrm>
              <a:off x="3648" y="2217"/>
              <a:ext cx="1296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endParaRPr lang="en-US" sz="1400" dirty="0">
                <a:solidFill>
                  <a:srgbClr val="000000"/>
                </a:solidFill>
              </a:endParaRPr>
            </a:p>
          </p:txBody>
        </p:sp>
        <p:sp>
          <p:nvSpPr>
            <p:cNvPr id="43" name="AutoShape 6"/>
            <p:cNvSpPr>
              <a:spLocks noChangeArrowheads="1"/>
            </p:cNvSpPr>
            <p:nvPr/>
          </p:nvSpPr>
          <p:spPr bwMode="auto">
            <a:xfrm>
              <a:off x="864" y="2094"/>
              <a:ext cx="1440" cy="168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9CCFF">
                    <a:gamma/>
                    <a:tint val="0"/>
                    <a:invGamma/>
                  </a:srgbClr>
                </a:gs>
                <a:gs pos="100000">
                  <a:srgbClr val="99CCFF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07763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>
                <a:latin typeface="Verdana" pitchFamily="34" charset="0"/>
              </a:endParaRPr>
            </a:p>
          </p:txBody>
        </p:sp>
        <p:sp>
          <p:nvSpPr>
            <p:cNvPr id="44" name="Text Box 7"/>
            <p:cNvSpPr txBox="1">
              <a:spLocks noChangeArrowheads="1"/>
            </p:cNvSpPr>
            <p:nvPr/>
          </p:nvSpPr>
          <p:spPr bwMode="auto">
            <a:xfrm>
              <a:off x="924" y="2220"/>
              <a:ext cx="1284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endParaRPr lang="en-US" sz="1400" dirty="0">
                <a:solidFill>
                  <a:srgbClr val="000000"/>
                </a:solidFill>
              </a:endParaRPr>
            </a:p>
          </p:txBody>
        </p:sp>
        <p:sp>
          <p:nvSpPr>
            <p:cNvPr id="45" name="AutoShape 10"/>
            <p:cNvSpPr>
              <a:spLocks noChangeAspect="1" noChangeArrowheads="1" noTextEdit="1"/>
            </p:cNvSpPr>
            <p:nvPr/>
          </p:nvSpPr>
          <p:spPr bwMode="gray">
            <a:xfrm>
              <a:off x="2174" y="2031"/>
              <a:ext cx="573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11"/>
            <p:cNvSpPr>
              <a:spLocks/>
            </p:cNvSpPr>
            <p:nvPr/>
          </p:nvSpPr>
          <p:spPr bwMode="gray">
            <a:xfrm>
              <a:off x="2174" y="2033"/>
              <a:ext cx="569" cy="782"/>
            </a:xfrm>
            <a:custGeom>
              <a:avLst/>
              <a:gdLst>
                <a:gd name="T0" fmla="*/ 580 w 580"/>
                <a:gd name="T1" fmla="*/ 0 h 798"/>
                <a:gd name="T2" fmla="*/ 578 w 580"/>
                <a:gd name="T3" fmla="*/ 90 h 798"/>
                <a:gd name="T4" fmla="*/ 568 w 580"/>
                <a:gd name="T5" fmla="*/ 174 h 798"/>
                <a:gd name="T6" fmla="*/ 552 w 580"/>
                <a:gd name="T7" fmla="*/ 252 h 798"/>
                <a:gd name="T8" fmla="*/ 526 w 580"/>
                <a:gd name="T9" fmla="*/ 324 h 798"/>
                <a:gd name="T10" fmla="*/ 494 w 580"/>
                <a:gd name="T11" fmla="*/ 390 h 798"/>
                <a:gd name="T12" fmla="*/ 452 w 580"/>
                <a:gd name="T13" fmla="*/ 450 h 798"/>
                <a:gd name="T14" fmla="*/ 402 w 580"/>
                <a:gd name="T15" fmla="*/ 508 h 798"/>
                <a:gd name="T16" fmla="*/ 342 w 580"/>
                <a:gd name="T17" fmla="*/ 560 h 798"/>
                <a:gd name="T18" fmla="*/ 270 w 580"/>
                <a:gd name="T19" fmla="*/ 610 h 798"/>
                <a:gd name="T20" fmla="*/ 188 w 580"/>
                <a:gd name="T21" fmla="*/ 656 h 798"/>
                <a:gd name="T22" fmla="*/ 188 w 580"/>
                <a:gd name="T23" fmla="*/ 798 h 798"/>
                <a:gd name="T24" fmla="*/ 0 w 580"/>
                <a:gd name="T25" fmla="*/ 514 h 798"/>
                <a:gd name="T26" fmla="*/ 188 w 580"/>
                <a:gd name="T27" fmla="*/ 230 h 798"/>
                <a:gd name="T28" fmla="*/ 188 w 580"/>
                <a:gd name="T29" fmla="*/ 372 h 798"/>
                <a:gd name="T30" fmla="*/ 224 w 580"/>
                <a:gd name="T31" fmla="*/ 368 h 798"/>
                <a:gd name="T32" fmla="*/ 264 w 580"/>
                <a:gd name="T33" fmla="*/ 356 h 798"/>
                <a:gd name="T34" fmla="*/ 306 w 580"/>
                <a:gd name="T35" fmla="*/ 336 h 798"/>
                <a:gd name="T36" fmla="*/ 348 w 580"/>
                <a:gd name="T37" fmla="*/ 310 h 798"/>
                <a:gd name="T38" fmla="*/ 392 w 580"/>
                <a:gd name="T39" fmla="*/ 280 h 798"/>
                <a:gd name="T40" fmla="*/ 432 w 580"/>
                <a:gd name="T41" fmla="*/ 246 h 798"/>
                <a:gd name="T42" fmla="*/ 472 w 580"/>
                <a:gd name="T43" fmla="*/ 208 h 798"/>
                <a:gd name="T44" fmla="*/ 506 w 580"/>
                <a:gd name="T45" fmla="*/ 166 h 798"/>
                <a:gd name="T46" fmla="*/ 536 w 580"/>
                <a:gd name="T47" fmla="*/ 124 h 798"/>
                <a:gd name="T48" fmla="*/ 558 w 580"/>
                <a:gd name="T49" fmla="*/ 82 h 798"/>
                <a:gd name="T50" fmla="*/ 574 w 580"/>
                <a:gd name="T51" fmla="*/ 40 h 798"/>
                <a:gd name="T52" fmla="*/ 578 w 580"/>
                <a:gd name="T53" fmla="*/ 0 h 798"/>
                <a:gd name="T54" fmla="*/ 580 w 580"/>
                <a:gd name="T55" fmla="*/ 0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80" h="798">
                  <a:moveTo>
                    <a:pt x="580" y="0"/>
                  </a:moveTo>
                  <a:lnTo>
                    <a:pt x="578" y="90"/>
                  </a:lnTo>
                  <a:lnTo>
                    <a:pt x="568" y="174"/>
                  </a:lnTo>
                  <a:lnTo>
                    <a:pt x="552" y="252"/>
                  </a:lnTo>
                  <a:lnTo>
                    <a:pt x="526" y="324"/>
                  </a:lnTo>
                  <a:lnTo>
                    <a:pt x="494" y="390"/>
                  </a:lnTo>
                  <a:lnTo>
                    <a:pt x="452" y="450"/>
                  </a:lnTo>
                  <a:lnTo>
                    <a:pt x="402" y="508"/>
                  </a:lnTo>
                  <a:lnTo>
                    <a:pt x="342" y="560"/>
                  </a:lnTo>
                  <a:lnTo>
                    <a:pt x="270" y="610"/>
                  </a:lnTo>
                  <a:lnTo>
                    <a:pt x="188" y="656"/>
                  </a:lnTo>
                  <a:lnTo>
                    <a:pt x="188" y="798"/>
                  </a:lnTo>
                  <a:lnTo>
                    <a:pt x="0" y="514"/>
                  </a:lnTo>
                  <a:lnTo>
                    <a:pt x="188" y="230"/>
                  </a:lnTo>
                  <a:lnTo>
                    <a:pt x="188" y="372"/>
                  </a:lnTo>
                  <a:lnTo>
                    <a:pt x="224" y="368"/>
                  </a:lnTo>
                  <a:lnTo>
                    <a:pt x="264" y="356"/>
                  </a:lnTo>
                  <a:lnTo>
                    <a:pt x="306" y="336"/>
                  </a:lnTo>
                  <a:lnTo>
                    <a:pt x="348" y="310"/>
                  </a:lnTo>
                  <a:lnTo>
                    <a:pt x="392" y="280"/>
                  </a:lnTo>
                  <a:lnTo>
                    <a:pt x="432" y="246"/>
                  </a:lnTo>
                  <a:lnTo>
                    <a:pt x="472" y="208"/>
                  </a:lnTo>
                  <a:lnTo>
                    <a:pt x="506" y="166"/>
                  </a:lnTo>
                  <a:lnTo>
                    <a:pt x="536" y="124"/>
                  </a:lnTo>
                  <a:lnTo>
                    <a:pt x="558" y="82"/>
                  </a:lnTo>
                  <a:lnTo>
                    <a:pt x="574" y="40"/>
                  </a:lnTo>
                  <a:lnTo>
                    <a:pt x="578" y="0"/>
                  </a:lnTo>
                  <a:lnTo>
                    <a:pt x="58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99CC"/>
                </a:gs>
                <a:gs pos="100000">
                  <a:srgbClr val="0099CC">
                    <a:gamma/>
                    <a:tint val="31765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A06C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AutoShape 12"/>
            <p:cNvSpPr>
              <a:spLocks noChangeAspect="1" noChangeArrowheads="1" noTextEdit="1"/>
            </p:cNvSpPr>
            <p:nvPr/>
          </p:nvSpPr>
          <p:spPr bwMode="gray">
            <a:xfrm flipH="1">
              <a:off x="3115" y="2031"/>
              <a:ext cx="573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gray">
            <a:xfrm flipH="1">
              <a:off x="3119" y="2033"/>
              <a:ext cx="569" cy="782"/>
            </a:xfrm>
            <a:custGeom>
              <a:avLst/>
              <a:gdLst>
                <a:gd name="T0" fmla="*/ 580 w 580"/>
                <a:gd name="T1" fmla="*/ 0 h 798"/>
                <a:gd name="T2" fmla="*/ 578 w 580"/>
                <a:gd name="T3" fmla="*/ 90 h 798"/>
                <a:gd name="T4" fmla="*/ 568 w 580"/>
                <a:gd name="T5" fmla="*/ 174 h 798"/>
                <a:gd name="T6" fmla="*/ 552 w 580"/>
                <a:gd name="T7" fmla="*/ 252 h 798"/>
                <a:gd name="T8" fmla="*/ 526 w 580"/>
                <a:gd name="T9" fmla="*/ 324 h 798"/>
                <a:gd name="T10" fmla="*/ 494 w 580"/>
                <a:gd name="T11" fmla="*/ 390 h 798"/>
                <a:gd name="T12" fmla="*/ 452 w 580"/>
                <a:gd name="T13" fmla="*/ 450 h 798"/>
                <a:gd name="T14" fmla="*/ 402 w 580"/>
                <a:gd name="T15" fmla="*/ 508 h 798"/>
                <a:gd name="T16" fmla="*/ 342 w 580"/>
                <a:gd name="T17" fmla="*/ 560 h 798"/>
                <a:gd name="T18" fmla="*/ 270 w 580"/>
                <a:gd name="T19" fmla="*/ 610 h 798"/>
                <a:gd name="T20" fmla="*/ 188 w 580"/>
                <a:gd name="T21" fmla="*/ 656 h 798"/>
                <a:gd name="T22" fmla="*/ 188 w 580"/>
                <a:gd name="T23" fmla="*/ 798 h 798"/>
                <a:gd name="T24" fmla="*/ 0 w 580"/>
                <a:gd name="T25" fmla="*/ 514 h 798"/>
                <a:gd name="T26" fmla="*/ 188 w 580"/>
                <a:gd name="T27" fmla="*/ 230 h 798"/>
                <a:gd name="T28" fmla="*/ 188 w 580"/>
                <a:gd name="T29" fmla="*/ 372 h 798"/>
                <a:gd name="T30" fmla="*/ 224 w 580"/>
                <a:gd name="T31" fmla="*/ 368 h 798"/>
                <a:gd name="T32" fmla="*/ 264 w 580"/>
                <a:gd name="T33" fmla="*/ 356 h 798"/>
                <a:gd name="T34" fmla="*/ 306 w 580"/>
                <a:gd name="T35" fmla="*/ 336 h 798"/>
                <a:gd name="T36" fmla="*/ 348 w 580"/>
                <a:gd name="T37" fmla="*/ 310 h 798"/>
                <a:gd name="T38" fmla="*/ 392 w 580"/>
                <a:gd name="T39" fmla="*/ 280 h 798"/>
                <a:gd name="T40" fmla="*/ 432 w 580"/>
                <a:gd name="T41" fmla="*/ 246 h 798"/>
                <a:gd name="T42" fmla="*/ 472 w 580"/>
                <a:gd name="T43" fmla="*/ 208 h 798"/>
                <a:gd name="T44" fmla="*/ 506 w 580"/>
                <a:gd name="T45" fmla="*/ 166 h 798"/>
                <a:gd name="T46" fmla="*/ 536 w 580"/>
                <a:gd name="T47" fmla="*/ 124 h 798"/>
                <a:gd name="T48" fmla="*/ 558 w 580"/>
                <a:gd name="T49" fmla="*/ 82 h 798"/>
                <a:gd name="T50" fmla="*/ 574 w 580"/>
                <a:gd name="T51" fmla="*/ 40 h 798"/>
                <a:gd name="T52" fmla="*/ 578 w 580"/>
                <a:gd name="T53" fmla="*/ 0 h 798"/>
                <a:gd name="T54" fmla="*/ 580 w 580"/>
                <a:gd name="T55" fmla="*/ 0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80" h="798">
                  <a:moveTo>
                    <a:pt x="580" y="0"/>
                  </a:moveTo>
                  <a:lnTo>
                    <a:pt x="578" y="90"/>
                  </a:lnTo>
                  <a:lnTo>
                    <a:pt x="568" y="174"/>
                  </a:lnTo>
                  <a:lnTo>
                    <a:pt x="552" y="252"/>
                  </a:lnTo>
                  <a:lnTo>
                    <a:pt x="526" y="324"/>
                  </a:lnTo>
                  <a:lnTo>
                    <a:pt x="494" y="390"/>
                  </a:lnTo>
                  <a:lnTo>
                    <a:pt x="452" y="450"/>
                  </a:lnTo>
                  <a:lnTo>
                    <a:pt x="402" y="508"/>
                  </a:lnTo>
                  <a:lnTo>
                    <a:pt x="342" y="560"/>
                  </a:lnTo>
                  <a:lnTo>
                    <a:pt x="270" y="610"/>
                  </a:lnTo>
                  <a:lnTo>
                    <a:pt x="188" y="656"/>
                  </a:lnTo>
                  <a:lnTo>
                    <a:pt x="188" y="798"/>
                  </a:lnTo>
                  <a:lnTo>
                    <a:pt x="0" y="514"/>
                  </a:lnTo>
                  <a:lnTo>
                    <a:pt x="188" y="230"/>
                  </a:lnTo>
                  <a:lnTo>
                    <a:pt x="188" y="372"/>
                  </a:lnTo>
                  <a:lnTo>
                    <a:pt x="224" y="368"/>
                  </a:lnTo>
                  <a:lnTo>
                    <a:pt x="264" y="356"/>
                  </a:lnTo>
                  <a:lnTo>
                    <a:pt x="306" y="336"/>
                  </a:lnTo>
                  <a:lnTo>
                    <a:pt x="348" y="310"/>
                  </a:lnTo>
                  <a:lnTo>
                    <a:pt x="392" y="280"/>
                  </a:lnTo>
                  <a:lnTo>
                    <a:pt x="432" y="246"/>
                  </a:lnTo>
                  <a:lnTo>
                    <a:pt x="472" y="208"/>
                  </a:lnTo>
                  <a:lnTo>
                    <a:pt x="506" y="166"/>
                  </a:lnTo>
                  <a:lnTo>
                    <a:pt x="536" y="124"/>
                  </a:lnTo>
                  <a:lnTo>
                    <a:pt x="558" y="82"/>
                  </a:lnTo>
                  <a:lnTo>
                    <a:pt x="574" y="40"/>
                  </a:lnTo>
                  <a:lnTo>
                    <a:pt x="578" y="0"/>
                  </a:lnTo>
                  <a:lnTo>
                    <a:pt x="58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99"/>
                </a:gs>
                <a:gs pos="100000">
                  <a:srgbClr val="FFCC99">
                    <a:gamma/>
                    <a:tint val="31765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A06C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49" name="Group 14"/>
            <p:cNvGrpSpPr>
              <a:grpSpLocks/>
            </p:cNvGrpSpPr>
            <p:nvPr/>
          </p:nvGrpSpPr>
          <p:grpSpPr bwMode="auto">
            <a:xfrm>
              <a:off x="1997" y="1008"/>
              <a:ext cx="1889" cy="1009"/>
              <a:chOff x="1997" y="1314"/>
              <a:chExt cx="1889" cy="1009"/>
            </a:xfrm>
          </p:grpSpPr>
          <p:grpSp>
            <p:nvGrpSpPr>
              <p:cNvPr id="51" name="Group 15"/>
              <p:cNvGrpSpPr>
                <a:grpSpLocks/>
              </p:cNvGrpSpPr>
              <p:nvPr/>
            </p:nvGrpSpPr>
            <p:grpSpPr bwMode="auto">
              <a:xfrm>
                <a:off x="1997" y="1404"/>
                <a:ext cx="1889" cy="919"/>
                <a:chOff x="1973" y="1027"/>
                <a:chExt cx="1926" cy="937"/>
              </a:xfrm>
            </p:grpSpPr>
            <p:sp>
              <p:nvSpPr>
                <p:cNvPr id="56" name="Oval 16"/>
                <p:cNvSpPr>
                  <a:spLocks noChangeArrowheads="1"/>
                </p:cNvSpPr>
                <p:nvPr/>
              </p:nvSpPr>
              <p:spPr bwMode="gray">
                <a:xfrm>
                  <a:off x="1994" y="105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66CC">
                        <a:gamma/>
                        <a:shade val="63529"/>
                        <a:invGamma/>
                      </a:srgbClr>
                    </a:gs>
                    <a:gs pos="100000">
                      <a:srgbClr val="0066CC"/>
                    </a:gs>
                  </a:gsLst>
                  <a:lin ang="2700000" scaled="1"/>
                </a:gradFill>
                <a:ln>
                  <a:noFill/>
                </a:ln>
                <a:effectLst>
                  <a:outerShdw dist="35921" dir="2700000" algn="ctr" rotWithShape="0">
                    <a:srgbClr val="000000"/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7" name="Oval 17"/>
                <p:cNvSpPr>
                  <a:spLocks noChangeArrowheads="1"/>
                </p:cNvSpPr>
                <p:nvPr/>
              </p:nvSpPr>
              <p:spPr bwMode="gray">
                <a:xfrm>
                  <a:off x="1973" y="102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1D80E3">
                        <a:gamma/>
                        <a:tint val="44314"/>
                        <a:invGamma/>
                      </a:srgbClr>
                    </a:gs>
                    <a:gs pos="100000">
                      <a:srgbClr val="1D80E3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52" name="Oval 18"/>
              <p:cNvSpPr>
                <a:spLocks noChangeArrowheads="1"/>
              </p:cNvSpPr>
              <p:nvPr/>
            </p:nvSpPr>
            <p:spPr bwMode="gray">
              <a:xfrm>
                <a:off x="2086" y="1314"/>
                <a:ext cx="1691" cy="845"/>
              </a:xfrm>
              <a:prstGeom prst="ellipse">
                <a:avLst/>
              </a:prstGeom>
              <a:gradFill rotWithShape="1">
                <a:gsLst>
                  <a:gs pos="0">
                    <a:srgbClr val="FFCC00">
                      <a:gamma/>
                      <a:shade val="46275"/>
                      <a:invGamma/>
                    </a:srgbClr>
                  </a:gs>
                  <a:gs pos="100000">
                    <a:srgbClr val="FFCC00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53" name="Oval 19"/>
              <p:cNvSpPr>
                <a:spLocks noChangeArrowheads="1"/>
              </p:cNvSpPr>
              <p:nvPr/>
            </p:nvSpPr>
            <p:spPr bwMode="gray">
              <a:xfrm>
                <a:off x="2108" y="1319"/>
                <a:ext cx="1650" cy="824"/>
              </a:xfrm>
              <a:prstGeom prst="ellipse">
                <a:avLst/>
              </a:prstGeom>
              <a:gradFill rotWithShape="1">
                <a:gsLst>
                  <a:gs pos="0">
                    <a:srgbClr val="FFCC00">
                      <a:alpha val="0"/>
                    </a:srgbClr>
                  </a:gs>
                  <a:gs pos="100000">
                    <a:srgbClr val="FFCC00">
                      <a:gamma/>
                      <a:tint val="34902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54" name="Oval 20"/>
              <p:cNvSpPr>
                <a:spLocks noChangeArrowheads="1"/>
              </p:cNvSpPr>
              <p:nvPr/>
            </p:nvSpPr>
            <p:spPr bwMode="gray">
              <a:xfrm>
                <a:off x="2125" y="1327"/>
                <a:ext cx="1570" cy="770"/>
              </a:xfrm>
              <a:prstGeom prst="ellipse">
                <a:avLst/>
              </a:prstGeom>
              <a:gradFill rotWithShape="1">
                <a:gsLst>
                  <a:gs pos="0">
                    <a:srgbClr val="FFCC00">
                      <a:gamma/>
                      <a:shade val="79216"/>
                      <a:invGamma/>
                    </a:srgbClr>
                  </a:gs>
                  <a:gs pos="100000">
                    <a:srgbClr val="FFCC00">
                      <a:alpha val="48000"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55" name="Oval 21"/>
              <p:cNvSpPr>
                <a:spLocks noChangeArrowheads="1"/>
              </p:cNvSpPr>
              <p:nvPr/>
            </p:nvSpPr>
            <p:spPr bwMode="gray">
              <a:xfrm>
                <a:off x="2208" y="1344"/>
                <a:ext cx="1382" cy="624"/>
              </a:xfrm>
              <a:prstGeom prst="ellipse">
                <a:avLst/>
              </a:prstGeom>
              <a:gradFill rotWithShape="1">
                <a:gsLst>
                  <a:gs pos="0">
                    <a:srgbClr val="FFCC00">
                      <a:gamma/>
                      <a:tint val="0"/>
                      <a:invGamma/>
                    </a:srgbClr>
                  </a:gs>
                  <a:gs pos="100000">
                    <a:srgbClr val="FFCC00">
                      <a:alpha val="38000"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n-US"/>
              </a:p>
            </p:txBody>
          </p:sp>
        </p:grpSp>
        <p:sp>
          <p:nvSpPr>
            <p:cNvPr id="50" name="Text Box 22"/>
            <p:cNvSpPr txBox="1">
              <a:spLocks noChangeArrowheads="1"/>
            </p:cNvSpPr>
            <p:nvPr/>
          </p:nvSpPr>
          <p:spPr bwMode="auto">
            <a:xfrm>
              <a:off x="2753" y="1063"/>
              <a:ext cx="116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endParaRPr lang="en-US" sz="1400" dirty="0">
                <a:solidFill>
                  <a:srgbClr val="000000"/>
                </a:solidFill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2A70D431-745B-6B67-8EFD-159961BF31CC}"/>
              </a:ext>
            </a:extLst>
          </p:cNvPr>
          <p:cNvSpPr txBox="1"/>
          <p:nvPr/>
        </p:nvSpPr>
        <p:spPr>
          <a:xfrm>
            <a:off x="2289591" y="2051461"/>
            <a:ext cx="2684463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Межличностный – </a:t>
            </a:r>
            <a:r>
              <a:rPr lang="ru-RU" sz="18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взаимодействие с людьми (эмпатия (сопереживание, чуткость), </a:t>
            </a:r>
          </a:p>
          <a:p>
            <a:r>
              <a:rPr lang="ru-RU" sz="1800" i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ассертивность</a:t>
            </a:r>
            <a:r>
              <a:rPr lang="ru-RU" sz="18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(уверенность в себе, настойчивость)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839DD3-1CD8-9A9F-B599-0EB188A1435F}"/>
              </a:ext>
            </a:extLst>
          </p:cNvPr>
          <p:cNvSpPr txBox="1"/>
          <p:nvPr/>
        </p:nvSpPr>
        <p:spPr>
          <a:xfrm rot="10800000" flipH="1" flipV="1">
            <a:off x="6400800" y="2933386"/>
            <a:ext cx="238548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Внутриличностный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</a:p>
          <a:p>
            <a:r>
              <a:rPr lang="ru-RU" sz="18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погружение в себя (самосознание, саморегуляция и мотивация)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DD0D0A-073D-2694-CC37-7295856FEE73}"/>
              </a:ext>
            </a:extLst>
          </p:cNvPr>
          <p:cNvSpPr txBox="1"/>
          <p:nvPr/>
        </p:nvSpPr>
        <p:spPr>
          <a:xfrm>
            <a:off x="4329959" y="1298096"/>
            <a:ext cx="221562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следующие виды эмоционального интеллекта:</a:t>
            </a:r>
            <a:endParaRPr lang="ru-RU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372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51"/>
          <p:cNvSpPr txBox="1">
            <a:spLocks noGrp="1"/>
          </p:cNvSpPr>
          <p:nvPr>
            <p:ph type="title" idx="8"/>
          </p:nvPr>
        </p:nvSpPr>
        <p:spPr>
          <a:xfrm>
            <a:off x="6894008" y="1065109"/>
            <a:ext cx="1875600" cy="4011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XIX</a:t>
            </a:r>
            <a:r>
              <a:rPr lang="ru-RU" sz="2800" dirty="0">
                <a:solidFill>
                  <a:srgbClr val="0070C0"/>
                </a:solidFill>
              </a:rPr>
              <a:t> век</a:t>
            </a:r>
            <a:endParaRPr sz="2800" dirty="0">
              <a:solidFill>
                <a:srgbClr val="0070C0"/>
              </a:solidFill>
            </a:endParaRPr>
          </a:p>
        </p:txBody>
      </p:sp>
      <p:sp>
        <p:nvSpPr>
          <p:cNvPr id="456" name="Google Shape;456;p51"/>
          <p:cNvSpPr txBox="1">
            <a:spLocks noGrp="1"/>
          </p:cNvSpPr>
          <p:nvPr>
            <p:ph type="title"/>
          </p:nvPr>
        </p:nvSpPr>
        <p:spPr>
          <a:xfrm>
            <a:off x="51134" y="994975"/>
            <a:ext cx="2692650" cy="457409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/>
          <a:p>
            <a:r>
              <a:rPr lang="ru-RU" sz="2800" dirty="0">
                <a:solidFill>
                  <a:srgbClr val="0070C0"/>
                </a:solidFill>
              </a:rPr>
              <a:t>Античность</a:t>
            </a:r>
            <a:endParaRPr sz="2800" dirty="0">
              <a:solidFill>
                <a:srgbClr val="0070C0"/>
              </a:solidFill>
            </a:endParaRPr>
          </a:p>
        </p:txBody>
      </p:sp>
      <p:sp>
        <p:nvSpPr>
          <p:cNvPr id="457" name="Google Shape;457;p51"/>
          <p:cNvSpPr txBox="1">
            <a:spLocks noGrp="1"/>
          </p:cNvSpPr>
          <p:nvPr>
            <p:ph type="subTitle" idx="1"/>
          </p:nvPr>
        </p:nvSpPr>
        <p:spPr>
          <a:xfrm>
            <a:off x="201357" y="1660913"/>
            <a:ext cx="3468414" cy="528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 marL="0" indent="0" algn="l"/>
            <a:r>
              <a:rPr 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Платон: в эмоциональной жизни людей обязательно присутствие рациональности</a:t>
            </a:r>
          </a:p>
          <a:p>
            <a:pPr marL="0" indent="0" algn="l"/>
            <a:r>
              <a:rPr 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Аристотель: необходимо держать под контролем рассудка негативные эмоции (страх и гнев).</a:t>
            </a:r>
            <a:endParaRPr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8" name="Google Shape;458;p51"/>
          <p:cNvSpPr txBox="1">
            <a:spLocks noGrp="1"/>
          </p:cNvSpPr>
          <p:nvPr>
            <p:ph type="title" idx="2"/>
          </p:nvPr>
        </p:nvSpPr>
        <p:spPr>
          <a:xfrm>
            <a:off x="194770" y="3993467"/>
            <a:ext cx="1897500" cy="4011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/>
          <a:p>
            <a:br>
              <a:rPr lang="ru-RU" sz="2800" dirty="0">
                <a:solidFill>
                  <a:srgbClr val="0070C0"/>
                </a:solidFill>
              </a:rPr>
            </a:br>
            <a:r>
              <a:rPr lang="ru-RU" sz="2800" dirty="0">
                <a:solidFill>
                  <a:srgbClr val="0070C0"/>
                </a:solidFill>
              </a:rPr>
              <a:t>1960-е</a:t>
            </a:r>
            <a:endParaRPr sz="2800" dirty="0">
              <a:solidFill>
                <a:srgbClr val="0070C0"/>
              </a:solidFill>
            </a:endParaRPr>
          </a:p>
        </p:txBody>
      </p:sp>
      <p:sp>
        <p:nvSpPr>
          <p:cNvPr id="459" name="Google Shape;459;p51"/>
          <p:cNvSpPr txBox="1">
            <a:spLocks noGrp="1"/>
          </p:cNvSpPr>
          <p:nvPr>
            <p:ph type="subTitle" idx="3"/>
          </p:nvPr>
        </p:nvSpPr>
        <p:spPr>
          <a:xfrm>
            <a:off x="276130" y="4588847"/>
            <a:ext cx="2242657" cy="528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 marL="0" indent="0" algn="l"/>
            <a:r>
              <a:rPr 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 С. Шехтер и Дж. </a:t>
            </a:r>
            <a:r>
              <a:rPr lang="ru-RU" sz="18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Сингер</a:t>
            </a:r>
            <a:r>
              <a:rPr 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Познание - компонент эмоции</a:t>
            </a:r>
          </a:p>
          <a:p>
            <a:pPr marL="0" indent="0"/>
            <a:endParaRPr lang="ru-RU" i="1" dirty="0"/>
          </a:p>
        </p:txBody>
      </p:sp>
      <p:sp>
        <p:nvSpPr>
          <p:cNvPr id="460" name="Google Shape;460;p51"/>
          <p:cNvSpPr txBox="1">
            <a:spLocks noGrp="1"/>
          </p:cNvSpPr>
          <p:nvPr>
            <p:ph type="title" idx="4"/>
          </p:nvPr>
        </p:nvSpPr>
        <p:spPr>
          <a:xfrm>
            <a:off x="3311550" y="1023130"/>
            <a:ext cx="3014692" cy="4011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/>
          <a:p>
            <a:r>
              <a:rPr lang="ru-RU" sz="2800" dirty="0">
                <a:solidFill>
                  <a:srgbClr val="0070C0"/>
                </a:solidFill>
              </a:rPr>
              <a:t>Средневековье</a:t>
            </a:r>
            <a:endParaRPr sz="2800" dirty="0">
              <a:solidFill>
                <a:srgbClr val="0070C0"/>
              </a:solidFill>
            </a:endParaRPr>
          </a:p>
        </p:txBody>
      </p:sp>
      <p:sp>
        <p:nvSpPr>
          <p:cNvPr id="461" name="Google Shape;461;p51"/>
          <p:cNvSpPr txBox="1">
            <a:spLocks noGrp="1"/>
          </p:cNvSpPr>
          <p:nvPr>
            <p:ph type="subTitle" idx="5"/>
          </p:nvPr>
        </p:nvSpPr>
        <p:spPr>
          <a:xfrm>
            <a:off x="3533372" y="1457052"/>
            <a:ext cx="3371392" cy="528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 marL="0" indent="0" algn="l"/>
            <a:r>
              <a:rPr 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о связи мышления и чувств.</a:t>
            </a:r>
          </a:p>
          <a:p>
            <a:pPr marL="0" indent="0" algn="l"/>
            <a:r>
              <a:rPr 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 Декарт:  эмоции - особый тип страстей;</a:t>
            </a:r>
          </a:p>
          <a:p>
            <a:pPr marL="0" indent="0" algn="l"/>
            <a:r>
              <a:rPr 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 . Юм : влияние эмоций на часть мышления, связанную с самосознанием;</a:t>
            </a:r>
          </a:p>
          <a:p>
            <a:pPr marL="0" indent="0" algn="l"/>
            <a:r>
              <a:rPr 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Ж.-Ж. Руссо: роль эмоций в образовании: в деле познания человек идет за эмоциями.</a:t>
            </a:r>
            <a:endParaRPr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2" name="Google Shape;462;p51"/>
          <p:cNvSpPr txBox="1">
            <a:spLocks noGrp="1"/>
          </p:cNvSpPr>
          <p:nvPr>
            <p:ph type="title" idx="6"/>
          </p:nvPr>
        </p:nvSpPr>
        <p:spPr>
          <a:xfrm>
            <a:off x="3631050" y="4171370"/>
            <a:ext cx="1881900" cy="4011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/>
          <a:p>
            <a:br>
              <a:rPr lang="ru-RU" sz="2800" dirty="0">
                <a:solidFill>
                  <a:srgbClr val="0070C0"/>
                </a:solidFill>
              </a:rPr>
            </a:br>
            <a:r>
              <a:rPr lang="ru-RU" sz="2800" dirty="0">
                <a:solidFill>
                  <a:srgbClr val="0070C0"/>
                </a:solidFill>
              </a:rPr>
              <a:t>1990-е</a:t>
            </a:r>
            <a:endParaRPr sz="2800" dirty="0">
              <a:solidFill>
                <a:srgbClr val="0070C0"/>
              </a:solidFill>
            </a:endParaRPr>
          </a:p>
        </p:txBody>
      </p:sp>
      <p:sp>
        <p:nvSpPr>
          <p:cNvPr id="463" name="Google Shape;463;p51"/>
          <p:cNvSpPr txBox="1">
            <a:spLocks noGrp="1"/>
          </p:cNvSpPr>
          <p:nvPr>
            <p:ph type="subTitle" idx="7"/>
          </p:nvPr>
        </p:nvSpPr>
        <p:spPr>
          <a:xfrm>
            <a:off x="3311550" y="4608603"/>
            <a:ext cx="2656471" cy="528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 marL="0" indent="0" algn="l"/>
            <a:r>
              <a:rPr 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в научный оборот термина «Эмоциональный интеллект»</a:t>
            </a:r>
          </a:p>
          <a:p>
            <a:pPr marL="0" indent="0"/>
            <a:endParaRPr dirty="0"/>
          </a:p>
        </p:txBody>
      </p:sp>
      <p:sp>
        <p:nvSpPr>
          <p:cNvPr id="464" name="Google Shape;464;p51"/>
          <p:cNvSpPr txBox="1">
            <a:spLocks noGrp="1"/>
          </p:cNvSpPr>
          <p:nvPr>
            <p:ph type="subTitle" idx="9"/>
          </p:nvPr>
        </p:nvSpPr>
        <p:spPr>
          <a:xfrm>
            <a:off x="6861595" y="1531100"/>
            <a:ext cx="2081048" cy="528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 marL="0" indent="0" algn="l"/>
            <a:r>
              <a:rPr 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Возникает понятие эмоционального мышления. Влияние на развитие ЭИ оказали Ч.Дарвин, Г.Майер, </a:t>
            </a:r>
            <a:r>
              <a:rPr lang="ru-RU" sz="18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Р.Липер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5" name="Google Shape;465;p51"/>
          <p:cNvSpPr txBox="1">
            <a:spLocks noGrp="1"/>
          </p:cNvSpPr>
          <p:nvPr>
            <p:ph type="title" idx="13"/>
          </p:nvPr>
        </p:nvSpPr>
        <p:spPr>
          <a:xfrm>
            <a:off x="5960144" y="4089160"/>
            <a:ext cx="3183856" cy="4011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/>
          <a:p>
            <a:br>
              <a:rPr lang="ru-RU" sz="2800" dirty="0">
                <a:solidFill>
                  <a:srgbClr val="0070C0"/>
                </a:solidFill>
              </a:rPr>
            </a:br>
            <a:r>
              <a:rPr lang="ru-RU" sz="2800" dirty="0">
                <a:solidFill>
                  <a:srgbClr val="0070C0"/>
                </a:solidFill>
              </a:rPr>
              <a:t>С середины 90-х</a:t>
            </a:r>
            <a:endParaRPr sz="2800" dirty="0">
              <a:solidFill>
                <a:srgbClr val="0070C0"/>
              </a:solidFill>
            </a:endParaRPr>
          </a:p>
        </p:txBody>
      </p:sp>
      <p:sp>
        <p:nvSpPr>
          <p:cNvPr id="466" name="Google Shape;466;p51"/>
          <p:cNvSpPr txBox="1">
            <a:spLocks noGrp="1"/>
          </p:cNvSpPr>
          <p:nvPr>
            <p:ph type="subTitle" idx="14"/>
          </p:nvPr>
        </p:nvSpPr>
        <p:spPr>
          <a:xfrm>
            <a:off x="5715000" y="4608603"/>
            <a:ext cx="4021174" cy="528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 marL="0" indent="0" algn="l"/>
            <a:r>
              <a:rPr 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ЭИ выходит за рамки исключительно научных </a:t>
            </a:r>
          </a:p>
          <a:p>
            <a:pPr marL="0" indent="0" algn="l"/>
            <a:r>
              <a:rPr 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публикаций. ЭИ проникает </a:t>
            </a:r>
          </a:p>
          <a:p>
            <a:pPr marL="0" indent="0" algn="l"/>
            <a:r>
              <a:rPr 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разные сферы </a:t>
            </a:r>
          </a:p>
          <a:p>
            <a:pPr marL="0" indent="0" algn="l"/>
            <a:r>
              <a:rPr 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человеческой деятельности.</a:t>
            </a:r>
            <a:endParaRPr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7" name="Google Shape;467;p51"/>
          <p:cNvSpPr txBox="1">
            <a:spLocks noGrp="1"/>
          </p:cNvSpPr>
          <p:nvPr>
            <p:ph type="title" idx="15"/>
          </p:nvPr>
        </p:nvSpPr>
        <p:spPr>
          <a:xfrm>
            <a:off x="1502157" y="357768"/>
            <a:ext cx="6139686" cy="528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этапы развития ЭИ</a:t>
            </a:r>
            <a:r>
              <a:rPr lang="en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sz="28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4" name="Google Shape;244;p38"/>
          <p:cNvCxnSpPr/>
          <p:nvPr/>
        </p:nvCxnSpPr>
        <p:spPr>
          <a:xfrm>
            <a:off x="457200" y="990600"/>
            <a:ext cx="6471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5" name="Google Shape;245;p38"/>
          <p:cNvSpPr txBox="1">
            <a:spLocks noGrp="1"/>
          </p:cNvSpPr>
          <p:nvPr>
            <p:ph type="body" idx="1"/>
          </p:nvPr>
        </p:nvSpPr>
        <p:spPr>
          <a:xfrm>
            <a:off x="152400" y="1147801"/>
            <a:ext cx="4088524" cy="7989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r>
              <a:rPr 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Американский психолог Роберт </a:t>
            </a:r>
            <a:r>
              <a:rPr lang="ru-RU" sz="18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Плутчик</a:t>
            </a:r>
            <a:r>
              <a:rPr 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закончил работу над теорией в 1962 году — тогда она была представлена в виде монографии.</a:t>
            </a:r>
            <a:br>
              <a:rPr 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изобразил 8 основных эмоций человека, представив их в виде противоположных пар.  Колесо Роберта </a:t>
            </a:r>
            <a:r>
              <a:rPr lang="ru-RU" sz="18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Плутчика</a:t>
            </a:r>
            <a:r>
              <a:rPr 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используют для развития эмоционального интеллекта.</a:t>
            </a:r>
          </a:p>
          <a:p>
            <a:endParaRPr lang="ru-RU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 из упражнений – эмоциональная арифметика. </a:t>
            </a:r>
          </a:p>
          <a:p>
            <a:pPr>
              <a:buNone/>
            </a:pPr>
            <a:endParaRPr lang="ru-RU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ПЕЧАЛЬ + ДОВЕРИЕ = СОЧУВСТВИЕ</a:t>
            </a:r>
          </a:p>
          <a:p>
            <a:pPr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ГНЕВ + РАДОСТЬ = ТРИУМФ</a:t>
            </a:r>
          </a:p>
        </p:txBody>
      </p:sp>
      <p:sp>
        <p:nvSpPr>
          <p:cNvPr id="246" name="Google Shape;246;p38"/>
          <p:cNvSpPr txBox="1">
            <a:spLocks noGrp="1"/>
          </p:cNvSpPr>
          <p:nvPr>
            <p:ph type="title"/>
          </p:nvPr>
        </p:nvSpPr>
        <p:spPr>
          <a:xfrm>
            <a:off x="356612" y="304800"/>
            <a:ext cx="5434588" cy="528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 algn="l"/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Колесо Роберта </a:t>
            </a:r>
            <a:r>
              <a:rPr lang="ru-RU" sz="3200" b="1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Плутчика</a:t>
            </a:r>
            <a:endParaRPr sz="32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2" name="Google Shape;252;p38"/>
          <p:cNvSpPr txBox="1"/>
          <p:nvPr/>
        </p:nvSpPr>
        <p:spPr>
          <a:xfrm>
            <a:off x="5409338" y="4155353"/>
            <a:ext cx="2014800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>
                <a:latin typeface="Didact Gothic"/>
                <a:ea typeface="Didact Gothic"/>
                <a:cs typeface="Didact Gothic"/>
                <a:sym typeface="Didact Gothic"/>
              </a:rPr>
              <a:t>Your logo</a:t>
            </a:r>
            <a:endParaRPr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pic>
        <p:nvPicPr>
          <p:cNvPr id="11" name="Рисунок 10" descr="Колесо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982140"/>
            <a:ext cx="5105401" cy="58758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1622</TotalTime>
  <Words>1066</Words>
  <Application>Microsoft Office PowerPoint</Application>
  <PresentationFormat>Экран (4:3)</PresentationFormat>
  <Paragraphs>93</Paragraphs>
  <Slides>14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Calibri</vt:lpstr>
      <vt:lpstr>Didact Gothic</vt:lpstr>
      <vt:lpstr>Times New Roman</vt:lpstr>
      <vt:lpstr>Verdana</vt:lpstr>
      <vt:lpstr>Office Theme</vt:lpstr>
      <vt:lpstr>Custom Design</vt:lpstr>
      <vt:lpstr>1_Custom Design</vt:lpstr>
      <vt:lpstr>Государственное автономное образовательное учреждение профессионального образования города Севастополя «Институт развития образования» (ГАОУ ПО ИРО)</vt:lpstr>
      <vt:lpstr>ЭМОЦИОНАЛЬНЫЙ ИНТЕЛЛЕКТ  В ПРОФЕССИИ ПЕДАГОГА:  ПРИМЕНЕНИЕ И РАЗВИТИЕ </vt:lpstr>
      <vt:lpstr>Актуальность</vt:lpstr>
      <vt:lpstr>Презентация PowerPoint</vt:lpstr>
      <vt:lpstr> Цель и задачи исследования: Цель : рассмотреть эмоциональный интеллект как важный личностный ресурс педагогов.   </vt:lpstr>
      <vt:lpstr> Эмоциональный интеллект это:</vt:lpstr>
      <vt:lpstr> Психологи выделяют</vt:lpstr>
      <vt:lpstr>XIX век</vt:lpstr>
      <vt:lpstr>Колесо Роберта Плутчика</vt:lpstr>
      <vt:lpstr>Модель эмоционального интеллекта включает в себя 5 важных компонентов: </vt:lpstr>
      <vt:lpstr>Презентация PowerPoint</vt:lpstr>
      <vt:lpstr>В отличие от IQ (интеллектуального развития), эмоциональный интеллект можно развивать и преумножать всю жизнь.   Все начинается с раннего возраста. Д. Гоулман (Goleman, 1995) утверждает, что полноценные детско-родительские и педагогические отношения являются краеугольным камнем эмоционального интеллекта. Наши эмоциональные структуры формируются через подражание родителям и тем образам, среди которых мы выросли. Как и при изучении языков, новые эмоциональные знания можно приобрести во взрослой жизни, но с гораздо большими усилиями. Раннее детство – идеальный для усвоения период, и поэтому на педагогов, родителей ложится ответственность за EQ своих детей и за развитие своего уровня эмоционального интеллекта. </vt:lpstr>
      <vt:lpstr>Список использованной литературы:</vt:lpstr>
      <vt:lpstr>Спасибо за внимание!</vt:lpstr>
    </vt:vector>
  </TitlesOfParts>
  <Company>Fairmont Raffles Hotels International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pmarkasian</dc:creator>
  <cp:lastModifiedBy>Кристина Заречнева</cp:lastModifiedBy>
  <cp:revision>8</cp:revision>
  <dcterms:created xsi:type="dcterms:W3CDTF">2014-07-16T14:10:57Z</dcterms:created>
  <dcterms:modified xsi:type="dcterms:W3CDTF">2024-03-24T17:18:02Z</dcterms:modified>
</cp:coreProperties>
</file>