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67" r:id="rId3"/>
    <p:sldId id="258" r:id="rId4"/>
    <p:sldId id="273" r:id="rId5"/>
    <p:sldId id="274" r:id="rId6"/>
    <p:sldId id="260" r:id="rId7"/>
    <p:sldId id="262" r:id="rId8"/>
    <p:sldId id="263" r:id="rId9"/>
    <p:sldId id="265" r:id="rId10"/>
    <p:sldId id="269" r:id="rId11"/>
    <p:sldId id="270" r:id="rId12"/>
    <p:sldId id="266" r:id="rId13"/>
    <p:sldId id="275" r:id="rId14"/>
    <p:sldId id="276" r:id="rId15"/>
    <p:sldId id="272"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2A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2" autoAdjust="0"/>
  </p:normalViewPr>
  <p:slideViewPr>
    <p:cSldViewPr>
      <p:cViewPr>
        <p:scale>
          <a:sx n="90" d="100"/>
          <a:sy n="90" d="100"/>
        </p:scale>
        <p:origin x="-141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ru-RU" smtClean="0"/>
              <a:t>Образец заголовка</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437EA58-9440-4008-8130-EAF961F72E73}" type="datetimeFigureOut">
              <a:rPr lang="ru-RU" smtClean="0"/>
              <a:t>24.03.2024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437EA58-9440-4008-8130-EAF961F72E73}" type="datetimeFigureOut">
              <a:rPr lang="ru-RU" smtClean="0"/>
              <a:t>24.03.2024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437EA58-9440-4008-8130-EAF961F72E73}" type="datetimeFigureOut">
              <a:rPr lang="ru-RU" smtClean="0"/>
              <a:t>24.03.2024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437EA58-9440-4008-8130-EAF961F72E73}" type="datetimeFigureOut">
              <a:rPr lang="ru-RU" smtClean="0"/>
              <a:t>24.03.2024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ru-RU" smtClean="0"/>
              <a:t>Образец текста</a:t>
            </a:r>
          </a:p>
        </p:txBody>
      </p:sp>
      <p:sp>
        <p:nvSpPr>
          <p:cNvPr id="4" name="Date Placeholder 3"/>
          <p:cNvSpPr>
            <a:spLocks noGrp="1"/>
          </p:cNvSpPr>
          <p:nvPr>
            <p:ph type="dt" sz="half" idx="10"/>
          </p:nvPr>
        </p:nvSpPr>
        <p:spPr/>
        <p:txBody>
          <a:bodyPr/>
          <a:lstStyle/>
          <a:p>
            <a:fld id="{0437EA58-9440-4008-8130-EAF961F72E73}" type="datetimeFigureOut">
              <a:rPr lang="ru-RU" smtClean="0"/>
              <a:t>24.03.2024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437EA58-9440-4008-8130-EAF961F72E73}" type="datetimeFigureOut">
              <a:rPr lang="ru-RU" smtClean="0"/>
              <a:t>24.03.2024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A2F0ABE-3C56-4312-AF3E-A15F9F450C12}"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ru-RU" smtClean="0"/>
              <a:t>Образец текста</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437EA58-9440-4008-8130-EAF961F72E73}" type="datetimeFigureOut">
              <a:rPr lang="ru-RU" smtClean="0"/>
              <a:t>24.03.2024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437EA58-9440-4008-8130-EAF961F72E73}" type="datetimeFigureOut">
              <a:rPr lang="ru-RU" smtClean="0"/>
              <a:t>24.03.2024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37EA58-9440-4008-8130-EAF961F72E73}" type="datetimeFigureOut">
              <a:rPr lang="ru-RU" smtClean="0"/>
              <a:t>24.03.2024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ru-RU" smtClean="0"/>
              <a:t>Образец заголовка</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ru-RU" smtClean="0"/>
              <a:t>Образец текста</a:t>
            </a:r>
          </a:p>
        </p:txBody>
      </p:sp>
      <p:sp>
        <p:nvSpPr>
          <p:cNvPr id="5" name="Date Placeholder 4"/>
          <p:cNvSpPr>
            <a:spLocks noGrp="1"/>
          </p:cNvSpPr>
          <p:nvPr>
            <p:ph type="dt" sz="half" idx="10"/>
          </p:nvPr>
        </p:nvSpPr>
        <p:spPr/>
        <p:txBody>
          <a:bodyPr/>
          <a:lstStyle/>
          <a:p>
            <a:fld id="{0437EA58-9440-4008-8130-EAF961F72E73}" type="datetimeFigureOut">
              <a:rPr lang="ru-RU" smtClean="0"/>
              <a:t>24.03.2024</a:t>
            </a:fld>
            <a:endParaRPr lang="ru-RU"/>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DA2F0ABE-3C56-4312-AF3E-A15F9F450C12}"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ru-RU" smtClean="0"/>
              <a:t>Вставка рисунка</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ru-RU" smtClean="0"/>
              <a:t>Образец заголовка</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437EA58-9440-4008-8130-EAF961F72E73}" type="datetimeFigureOut">
              <a:rPr lang="ru-RU" smtClean="0"/>
              <a:t>24.03.2024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A2F0ABE-3C56-4312-AF3E-A15F9F450C1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0437EA58-9440-4008-8130-EAF961F72E73}" type="datetimeFigureOut">
              <a:rPr lang="ru-RU" smtClean="0"/>
              <a:t>24.03.2024</a:t>
            </a:fld>
            <a:endParaRPr lang="ru-RU"/>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ru-RU"/>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DA2F0ABE-3C56-4312-AF3E-A15F9F450C1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5" Type="http://schemas.openxmlformats.org/officeDocument/2006/relationships/image" Target="../media/image33.jpeg"/><Relationship Id="rId4" Type="http://schemas.openxmlformats.org/officeDocument/2006/relationships/image" Target="../media/image32.jpeg"/></Relationships>
</file>

<file path=ppt/slides/_rels/slide1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6.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2339752" y="5013176"/>
            <a:ext cx="6400800" cy="936104"/>
          </a:xfrm>
        </p:spPr>
        <p:txBody>
          <a:bodyPr>
            <a:normAutofit/>
          </a:bodyPr>
          <a:lstStyle/>
          <a:p>
            <a:pPr algn="r"/>
            <a:r>
              <a:rPr lang="ru-RU" b="1" dirty="0">
                <a:solidFill>
                  <a:srgbClr val="002060"/>
                </a:solidFill>
                <a:latin typeface="Times New Roman" pitchFamily="18" charset="0"/>
                <a:cs typeface="Times New Roman" pitchFamily="18" charset="0"/>
              </a:rPr>
              <a:t>Выполнил: </a:t>
            </a:r>
            <a:r>
              <a:rPr lang="ru-RU" b="1" dirty="0" err="1" smtClean="0">
                <a:solidFill>
                  <a:srgbClr val="002060"/>
                </a:solidFill>
                <a:latin typeface="Times New Roman" pitchFamily="18" charset="0"/>
                <a:cs typeface="Times New Roman" pitchFamily="18" charset="0"/>
              </a:rPr>
              <a:t>Захваткин</a:t>
            </a:r>
            <a:r>
              <a:rPr lang="ru-RU" b="1" dirty="0" smtClean="0">
                <a:solidFill>
                  <a:srgbClr val="002060"/>
                </a:solidFill>
                <a:latin typeface="Times New Roman" pitchFamily="18" charset="0"/>
                <a:cs typeface="Times New Roman" pitchFamily="18" charset="0"/>
              </a:rPr>
              <a:t> Максим, </a:t>
            </a:r>
            <a:r>
              <a:rPr lang="ru-RU" b="1" dirty="0">
                <a:solidFill>
                  <a:srgbClr val="002060"/>
                </a:solidFill>
                <a:latin typeface="Times New Roman" pitchFamily="18" charset="0"/>
                <a:cs typeface="Times New Roman" pitchFamily="18" charset="0"/>
              </a:rPr>
              <a:t>7</a:t>
            </a:r>
            <a:r>
              <a:rPr lang="ru-RU" b="1" dirty="0" smtClean="0">
                <a:solidFill>
                  <a:srgbClr val="002060"/>
                </a:solidFill>
                <a:latin typeface="Times New Roman" pitchFamily="18" charset="0"/>
                <a:cs typeface="Times New Roman" pitchFamily="18" charset="0"/>
              </a:rPr>
              <a:t> </a:t>
            </a:r>
            <a:r>
              <a:rPr lang="ru-RU" b="1" dirty="0">
                <a:solidFill>
                  <a:srgbClr val="002060"/>
                </a:solidFill>
                <a:latin typeface="Times New Roman" pitchFamily="18" charset="0"/>
                <a:cs typeface="Times New Roman" pitchFamily="18" charset="0"/>
              </a:rPr>
              <a:t>лет</a:t>
            </a:r>
          </a:p>
          <a:p>
            <a:pPr algn="r"/>
            <a:r>
              <a:rPr lang="ru-RU" b="1" dirty="0">
                <a:solidFill>
                  <a:srgbClr val="002060"/>
                </a:solidFill>
                <a:latin typeface="Times New Roman" pitchFamily="18" charset="0"/>
                <a:cs typeface="Times New Roman" pitchFamily="18" charset="0"/>
              </a:rPr>
              <a:t>Руководитель: </a:t>
            </a:r>
            <a:r>
              <a:rPr lang="ru-RU" b="1" dirty="0" smtClean="0">
                <a:solidFill>
                  <a:srgbClr val="002060"/>
                </a:solidFill>
                <a:latin typeface="Times New Roman" pitchFamily="18" charset="0"/>
                <a:cs typeface="Times New Roman" pitchFamily="18" charset="0"/>
              </a:rPr>
              <a:t>Разгонова Лилия Александровна</a:t>
            </a:r>
            <a:endParaRPr lang="ru-RU" b="1" dirty="0">
              <a:solidFill>
                <a:srgbClr val="002060"/>
              </a:solidFill>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
        <p:nvSpPr>
          <p:cNvPr id="4" name="Прямоугольник 3"/>
          <p:cNvSpPr/>
          <p:nvPr/>
        </p:nvSpPr>
        <p:spPr>
          <a:xfrm>
            <a:off x="795677" y="655821"/>
            <a:ext cx="7848872" cy="646331"/>
          </a:xfrm>
          <a:prstGeom prst="rect">
            <a:avLst/>
          </a:prstGeom>
        </p:spPr>
        <p:txBody>
          <a:bodyPr wrap="square">
            <a:spAutoFit/>
          </a:bodyPr>
          <a:lstStyle/>
          <a:p>
            <a:pPr algn="ctr"/>
            <a:r>
              <a:rPr lang="ru-RU" b="1" dirty="0">
                <a:solidFill>
                  <a:srgbClr val="002060"/>
                </a:solidFill>
                <a:latin typeface="Times New Roman" panose="02020603050405020304" pitchFamily="18" charset="0"/>
                <a:cs typeface="Times New Roman" panose="02020603050405020304" pitchFamily="18" charset="0"/>
              </a:rPr>
              <a:t>Бюджетное дошкольное образовательное учреждение города Омска </a:t>
            </a:r>
          </a:p>
          <a:p>
            <a:pPr algn="ctr"/>
            <a:r>
              <a:rPr lang="ru-RU" b="1" dirty="0">
                <a:solidFill>
                  <a:srgbClr val="002060"/>
                </a:solidFill>
                <a:latin typeface="Times New Roman" panose="02020603050405020304" pitchFamily="18" charset="0"/>
                <a:cs typeface="Times New Roman" panose="02020603050405020304" pitchFamily="18" charset="0"/>
              </a:rPr>
              <a:t>«Центр развития ребенка - детский сад № 341»</a:t>
            </a:r>
          </a:p>
        </p:txBody>
      </p:sp>
      <p:sp>
        <p:nvSpPr>
          <p:cNvPr id="5" name="Прямоугольник 4"/>
          <p:cNvSpPr/>
          <p:nvPr/>
        </p:nvSpPr>
        <p:spPr>
          <a:xfrm>
            <a:off x="867685" y="2340547"/>
            <a:ext cx="7704856" cy="1569660"/>
          </a:xfrm>
          <a:prstGeom prst="rect">
            <a:avLst/>
          </a:prstGeom>
        </p:spPr>
        <p:txBody>
          <a:bodyPr wrap="square">
            <a:spAutoFit/>
          </a:bodyPr>
          <a:lstStyle/>
          <a:p>
            <a:pPr algn="ctr"/>
            <a:r>
              <a:rPr lang="ru-RU" sz="2400" b="1" dirty="0">
                <a:solidFill>
                  <a:srgbClr val="002060"/>
                </a:solidFill>
                <a:latin typeface="Times New Roman" pitchFamily="18" charset="0"/>
                <a:cs typeface="Times New Roman" pitchFamily="18" charset="0"/>
              </a:rPr>
              <a:t>Городской конкурс проектов «Юный исследователь»</a:t>
            </a:r>
          </a:p>
          <a:p>
            <a:pPr algn="ctr"/>
            <a:r>
              <a:rPr lang="ru-RU" sz="2400" b="1" dirty="0">
                <a:solidFill>
                  <a:srgbClr val="002060"/>
                </a:solidFill>
                <a:latin typeface="Times New Roman" pitchFamily="18" charset="0"/>
                <a:cs typeface="Times New Roman" pitchFamily="18" charset="0"/>
              </a:rPr>
              <a:t>Секция: </a:t>
            </a:r>
            <a:r>
              <a:rPr lang="ru-RU" sz="2400" b="1" dirty="0" smtClean="0">
                <a:solidFill>
                  <a:srgbClr val="002060"/>
                </a:solidFill>
                <a:latin typeface="Times New Roman" pitchFamily="18" charset="0"/>
                <a:cs typeface="Times New Roman" pitchFamily="18" charset="0"/>
              </a:rPr>
              <a:t>«Краеведение»</a:t>
            </a:r>
            <a:endParaRPr lang="ru-RU" sz="2400" b="1" dirty="0">
              <a:solidFill>
                <a:srgbClr val="002060"/>
              </a:solidFill>
              <a:latin typeface="Times New Roman" pitchFamily="18" charset="0"/>
              <a:cs typeface="Times New Roman" pitchFamily="18" charset="0"/>
            </a:endParaRPr>
          </a:p>
          <a:p>
            <a:pPr algn="ctr"/>
            <a:r>
              <a:rPr lang="ru-RU" sz="2400" b="1" dirty="0">
                <a:solidFill>
                  <a:srgbClr val="002060"/>
                </a:solidFill>
                <a:latin typeface="Times New Roman" pitchFamily="18" charset="0"/>
                <a:cs typeface="Times New Roman" pitchFamily="18" charset="0"/>
              </a:rPr>
              <a:t>Тема проекта: </a:t>
            </a:r>
            <a:endParaRPr lang="ru-RU" sz="2400" b="1" dirty="0" smtClean="0">
              <a:solidFill>
                <a:srgbClr val="002060"/>
              </a:solidFill>
              <a:latin typeface="Times New Roman" pitchFamily="18" charset="0"/>
              <a:cs typeface="Times New Roman" pitchFamily="18" charset="0"/>
            </a:endParaRPr>
          </a:p>
          <a:p>
            <a:pPr algn="ctr"/>
            <a:r>
              <a:rPr lang="ru-RU" sz="2400" b="1" dirty="0" smtClean="0">
                <a:solidFill>
                  <a:srgbClr val="002060"/>
                </a:solidFill>
                <a:latin typeface="Times New Roman" pitchFamily="18" charset="0"/>
                <a:cs typeface="Times New Roman" pitchFamily="18" charset="0"/>
              </a:rPr>
              <a:t>«</a:t>
            </a:r>
            <a:r>
              <a:rPr lang="ru-RU" sz="2400" b="1" dirty="0">
                <a:solidFill>
                  <a:srgbClr val="002060"/>
                </a:solidFill>
                <a:latin typeface="Times New Roman" pitchFamily="18" charset="0"/>
                <a:cs typeface="Times New Roman" pitchFamily="18" charset="0"/>
              </a:rPr>
              <a:t>Мои путешествия на Алтай</a:t>
            </a:r>
            <a:r>
              <a:rPr lang="ru-RU" sz="2400" b="1" dirty="0" smtClean="0">
                <a:solidFill>
                  <a:srgbClr val="002060"/>
                </a:solidFill>
                <a:latin typeface="Times New Roman" pitchFamily="18" charset="0"/>
                <a:cs typeface="Times New Roman" pitchFamily="18" charset="0"/>
              </a:rPr>
              <a:t>»</a:t>
            </a:r>
            <a:endParaRPr lang="ru-RU" sz="24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4420701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60648"/>
            <a:ext cx="8568952" cy="3139321"/>
          </a:xfrm>
          <a:prstGeom prst="rect">
            <a:avLst/>
          </a:prstGeom>
        </p:spPr>
        <p:txBody>
          <a:bodyPr wrap="square">
            <a:spAutoFit/>
          </a:bodyPr>
          <a:lstStyle/>
          <a:p>
            <a:pPr algn="just"/>
            <a:r>
              <a:rPr lang="ru-RU" sz="2000" b="1" dirty="0" smtClean="0">
                <a:solidFill>
                  <a:srgbClr val="002060"/>
                </a:solidFill>
                <a:latin typeface="Times New Roman" pitchFamily="18" charset="0"/>
                <a:cs typeface="Times New Roman" pitchFamily="18" charset="0"/>
              </a:rPr>
              <a:t>	Очень </a:t>
            </a:r>
            <a:r>
              <a:rPr lang="ru-RU" sz="2000" b="1" dirty="0">
                <a:solidFill>
                  <a:srgbClr val="002060"/>
                </a:solidFill>
                <a:latin typeface="Times New Roman" pitchFamily="18" charset="0"/>
                <a:cs typeface="Times New Roman" pitchFamily="18" charset="0"/>
              </a:rPr>
              <a:t>красивы перевалы – это такие места между горами, где удобнее всего было проложить дорогу. Мы были на многих,  мне больше всего запомнились </a:t>
            </a:r>
            <a:r>
              <a:rPr lang="ru-RU" sz="2000" b="1" dirty="0" err="1">
                <a:solidFill>
                  <a:srgbClr val="002060"/>
                </a:solidFill>
                <a:latin typeface="Times New Roman" pitchFamily="18" charset="0"/>
                <a:cs typeface="Times New Roman" pitchFamily="18" charset="0"/>
              </a:rPr>
              <a:t>Семинский</a:t>
            </a:r>
            <a:r>
              <a:rPr lang="ru-RU" sz="2000" b="1" dirty="0">
                <a:solidFill>
                  <a:srgbClr val="002060"/>
                </a:solidFill>
                <a:latin typeface="Times New Roman" pitchFamily="18" charset="0"/>
                <a:cs typeface="Times New Roman" pitchFamily="18" charset="0"/>
              </a:rPr>
              <a:t> перевал, </a:t>
            </a:r>
            <a:r>
              <a:rPr lang="ru-RU" sz="2000" b="1" dirty="0" err="1">
                <a:solidFill>
                  <a:srgbClr val="002060"/>
                </a:solidFill>
                <a:latin typeface="Times New Roman" pitchFamily="18" charset="0"/>
                <a:cs typeface="Times New Roman" pitchFamily="18" charset="0"/>
              </a:rPr>
              <a:t>Чике-таман</a:t>
            </a:r>
            <a:r>
              <a:rPr lang="ru-RU" sz="2000" b="1" dirty="0">
                <a:solidFill>
                  <a:srgbClr val="002060"/>
                </a:solidFill>
                <a:latin typeface="Times New Roman" pitchFamily="18" charset="0"/>
                <a:cs typeface="Times New Roman" pitchFamily="18" charset="0"/>
              </a:rPr>
              <a:t>, </a:t>
            </a:r>
            <a:r>
              <a:rPr lang="ru-RU" sz="2000" b="1" dirty="0" err="1">
                <a:solidFill>
                  <a:srgbClr val="002060"/>
                </a:solidFill>
                <a:latin typeface="Times New Roman" pitchFamily="18" charset="0"/>
                <a:cs typeface="Times New Roman" pitchFamily="18" charset="0"/>
              </a:rPr>
              <a:t>Улаганский</a:t>
            </a:r>
            <a:r>
              <a:rPr lang="ru-RU" sz="2000" b="1" dirty="0">
                <a:solidFill>
                  <a:srgbClr val="002060"/>
                </a:solidFill>
                <a:latin typeface="Times New Roman" pitchFamily="18" charset="0"/>
                <a:cs typeface="Times New Roman" pitchFamily="18" charset="0"/>
              </a:rPr>
              <a:t> перевал, и самый впечатляющий и опасный, Кату-</a:t>
            </a:r>
            <a:r>
              <a:rPr lang="ru-RU" sz="2000" b="1" dirty="0" err="1">
                <a:solidFill>
                  <a:srgbClr val="002060"/>
                </a:solidFill>
                <a:latin typeface="Times New Roman" pitchFamily="18" charset="0"/>
                <a:cs typeface="Times New Roman" pitchFamily="18" charset="0"/>
              </a:rPr>
              <a:t>Ярык</a:t>
            </a:r>
            <a:r>
              <a:rPr lang="ru-RU" sz="2000" b="1" dirty="0">
                <a:solidFill>
                  <a:srgbClr val="002060"/>
                </a:solidFill>
                <a:latin typeface="Times New Roman" pitchFamily="18" charset="0"/>
                <a:cs typeface="Times New Roman" pitchFamily="18" charset="0"/>
              </a:rPr>
              <a:t>.  По этой дороге может проехать только одна машина и если две машины встречаются то разъехаться они могут только в месте.</a:t>
            </a:r>
          </a:p>
          <a:p>
            <a:pPr algn="just"/>
            <a:r>
              <a:rPr lang="ru-RU" sz="2000" b="1" dirty="0">
                <a:solidFill>
                  <a:srgbClr val="002060"/>
                </a:solidFill>
                <a:latin typeface="Times New Roman" pitchFamily="18" charset="0"/>
                <a:cs typeface="Times New Roman" pitchFamily="18" charset="0"/>
              </a:rPr>
              <a:t> </a:t>
            </a:r>
          </a:p>
          <a:p>
            <a:pPr algn="just"/>
            <a:r>
              <a:rPr lang="ru-RU" sz="2000" b="1" dirty="0" smtClean="0">
                <a:solidFill>
                  <a:srgbClr val="002060"/>
                </a:solidFill>
                <a:latin typeface="Times New Roman" pitchFamily="18" charset="0"/>
                <a:cs typeface="Times New Roman" pitchFamily="18" charset="0"/>
              </a:rPr>
              <a:t>	Спустившись </a:t>
            </a:r>
            <a:r>
              <a:rPr lang="ru-RU" sz="2000" b="1" dirty="0">
                <a:solidFill>
                  <a:srgbClr val="002060"/>
                </a:solidFill>
                <a:latin typeface="Times New Roman" pitchFamily="18" charset="0"/>
                <a:cs typeface="Times New Roman" pitchFamily="18" charset="0"/>
              </a:rPr>
              <a:t>по этой опасной и страшной дороге можно увидеть одно из чудес Алтая -Каменные грибы.</a:t>
            </a:r>
          </a:p>
          <a:p>
            <a:r>
              <a:rPr lang="ru-RU" dirty="0"/>
              <a:t> </a:t>
            </a:r>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00837"/>
            <a:ext cx="3052343" cy="3883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8478" y="4376766"/>
            <a:ext cx="2915816" cy="21868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3399969"/>
            <a:ext cx="2562899" cy="34171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06482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332656"/>
            <a:ext cx="8208912" cy="1323439"/>
          </a:xfrm>
          <a:prstGeom prst="rect">
            <a:avLst/>
          </a:prstGeom>
        </p:spPr>
        <p:txBody>
          <a:bodyPr wrap="square">
            <a:spAutoFit/>
          </a:bodyPr>
          <a:lstStyle/>
          <a:p>
            <a:pPr algn="just"/>
            <a:r>
              <a:rPr lang="ru-RU" sz="2000" b="1" dirty="0" smtClean="0">
                <a:solidFill>
                  <a:srgbClr val="002060"/>
                </a:solidFill>
                <a:latin typeface="Times New Roman" pitchFamily="18" charset="0"/>
                <a:cs typeface="Times New Roman" pitchFamily="18" charset="0"/>
              </a:rPr>
              <a:t>	Если </a:t>
            </a:r>
            <a:r>
              <a:rPr lang="ru-RU" sz="2000" b="1" dirty="0">
                <a:solidFill>
                  <a:srgbClr val="002060"/>
                </a:solidFill>
                <a:latin typeface="Times New Roman" pitchFamily="18" charset="0"/>
                <a:cs typeface="Times New Roman" pitchFamily="18" charset="0"/>
              </a:rPr>
              <a:t>ехать по Чуйскому тракту дальше, в сторону Монголии можно добраться еще до одного необычного места - Алтайского Марса. Необычная окраска долины объясняется высоким содержанием в горных породах металлов - железа, хрома и марганца</a:t>
            </a: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807" y="2213865"/>
            <a:ext cx="3816424" cy="28623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054" y="3350570"/>
            <a:ext cx="4408487" cy="345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12693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79512" y="260648"/>
            <a:ext cx="8568952" cy="2246769"/>
          </a:xfrm>
          <a:prstGeom prst="rect">
            <a:avLst/>
          </a:prstGeom>
        </p:spPr>
        <p:txBody>
          <a:bodyPr wrap="square">
            <a:spAutoFit/>
          </a:bodyPr>
          <a:lstStyle/>
          <a:p>
            <a:pPr algn="just"/>
            <a:r>
              <a:rPr lang="ru-RU" sz="2000" b="1" dirty="0" smtClean="0">
                <a:solidFill>
                  <a:srgbClr val="002060"/>
                </a:solidFill>
                <a:latin typeface="Times New Roman" pitchFamily="18" charset="0"/>
                <a:cs typeface="Times New Roman" pitchFamily="18" charset="0"/>
              </a:rPr>
              <a:t>	Еще </a:t>
            </a:r>
            <a:r>
              <a:rPr lang="ru-RU" sz="2000" b="1" dirty="0">
                <a:solidFill>
                  <a:srgbClr val="002060"/>
                </a:solidFill>
                <a:latin typeface="Times New Roman" pitchFamily="18" charset="0"/>
                <a:cs typeface="Times New Roman" pitchFamily="18" charset="0"/>
              </a:rPr>
              <a:t>очень запомнилось место, где мы отдыхали несколько дней. Там был маленький домик, рядом протекала река Чуя. Днем мы видели стада коней. Яки, которые тоже паслись сами. Они любопытные, но пугливые. Еще видели много сусликов и </a:t>
            </a:r>
            <a:r>
              <a:rPr lang="ru-RU" sz="2000" b="1" dirty="0" err="1">
                <a:solidFill>
                  <a:srgbClr val="002060"/>
                </a:solidFill>
                <a:latin typeface="Times New Roman" pitchFamily="18" charset="0"/>
                <a:cs typeface="Times New Roman" pitchFamily="18" charset="0"/>
              </a:rPr>
              <a:t>бурундучков</a:t>
            </a:r>
            <a:r>
              <a:rPr lang="ru-RU" sz="2000" b="1" dirty="0">
                <a:solidFill>
                  <a:srgbClr val="002060"/>
                </a:solidFill>
                <a:latin typeface="Times New Roman" pitchFamily="18" charset="0"/>
                <a:cs typeface="Times New Roman" pitchFamily="18" charset="0"/>
              </a:rPr>
              <a:t>. Суслики во время великой отечественной войны спасали людей от голода, потому что пропитания никакого больше не было. И им поставлен памятник в Каракульской долине.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702309"/>
            <a:ext cx="2268978" cy="30253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2253180"/>
            <a:ext cx="1967181" cy="26229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7922" y="2752968"/>
            <a:ext cx="1850930" cy="41050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736505"/>
            <a:ext cx="1571444" cy="348518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95481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39552" y="764704"/>
            <a:ext cx="8208912" cy="2523768"/>
          </a:xfrm>
          <a:prstGeom prst="rect">
            <a:avLst/>
          </a:prstGeom>
        </p:spPr>
        <p:txBody>
          <a:bodyPr wrap="square">
            <a:spAutoFit/>
          </a:bodyPr>
          <a:lstStyle/>
          <a:p>
            <a:pPr marL="342900" indent="-342900" algn="just">
              <a:buFont typeface="Arial" pitchFamily="34" charset="0"/>
              <a:buChar char="•"/>
            </a:pPr>
            <a:r>
              <a:rPr lang="ru-RU" sz="2000" b="1" dirty="0" smtClean="0">
                <a:solidFill>
                  <a:srgbClr val="002060"/>
                </a:solidFill>
                <a:latin typeface="Times New Roman" pitchFamily="18" charset="0"/>
                <a:cs typeface="Times New Roman" pitchFamily="18" charset="0"/>
              </a:rPr>
              <a:t>В </a:t>
            </a:r>
            <a:r>
              <a:rPr lang="ru-RU" sz="2000" b="1" dirty="0">
                <a:solidFill>
                  <a:srgbClr val="002060"/>
                </a:solidFill>
                <a:latin typeface="Times New Roman" pitchFamily="18" charset="0"/>
                <a:cs typeface="Times New Roman" pitchFamily="18" charset="0"/>
              </a:rPr>
              <a:t>ходе работы я обогатил свои знания о том, что в нашей стране очень много красивых и удивительных мест, в которые нужно приезжать, изучать.</a:t>
            </a:r>
          </a:p>
          <a:p>
            <a:pPr marL="342900" indent="-342900" algn="just">
              <a:buFont typeface="Arial" pitchFamily="34" charset="0"/>
              <a:buChar char="•"/>
            </a:pPr>
            <a:r>
              <a:rPr lang="ru-RU" sz="2000" b="1" dirty="0" smtClean="0">
                <a:solidFill>
                  <a:srgbClr val="002060"/>
                </a:solidFill>
                <a:latin typeface="Times New Roman" pitchFamily="18" charset="0"/>
                <a:cs typeface="Times New Roman" pitchFamily="18" charset="0"/>
              </a:rPr>
              <a:t>Также </a:t>
            </a:r>
            <a:r>
              <a:rPr lang="ru-RU" sz="2000" b="1" dirty="0">
                <a:solidFill>
                  <a:srgbClr val="002060"/>
                </a:solidFill>
                <a:latin typeface="Times New Roman" pitchFamily="18" charset="0"/>
                <a:cs typeface="Times New Roman" pitchFamily="18" charset="0"/>
              </a:rPr>
              <a:t>при создании альбома, мы с родителями на некоторое время стали художниками – иллюстраторами. Придумывали заголовки, украшали страницы альбома, кодировали информацию с помощью QR  кодом на каждой страничке</a:t>
            </a:r>
            <a:r>
              <a:rPr lang="ru-RU" b="1" dirty="0">
                <a:solidFill>
                  <a:srgbClr val="002060"/>
                </a:solidFill>
                <a:latin typeface="Times New Roman" pitchFamily="18" charset="0"/>
                <a:cs typeface="Times New Roman" pitchFamily="18" charset="0"/>
              </a:rPr>
              <a:t>. </a:t>
            </a:r>
          </a:p>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645024"/>
            <a:ext cx="4858261" cy="27533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94166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39552" y="476671"/>
            <a:ext cx="8388424" cy="984885"/>
          </a:xfrm>
          <a:prstGeom prst="rect">
            <a:avLst/>
          </a:prstGeom>
        </p:spPr>
        <p:txBody>
          <a:bodyPr wrap="square">
            <a:spAutoFit/>
          </a:bodyPr>
          <a:lstStyle/>
          <a:p>
            <a:pPr algn="just"/>
            <a:r>
              <a:rPr lang="ru-RU" sz="2000" b="1" u="sng" dirty="0">
                <a:solidFill>
                  <a:srgbClr val="002060"/>
                </a:solidFill>
                <a:latin typeface="Times New Roman" pitchFamily="18" charset="0"/>
                <a:cs typeface="Times New Roman" pitchFamily="18" charset="0"/>
              </a:rPr>
              <a:t>Моя гипотеза подтвердилась </a:t>
            </a:r>
            <a:r>
              <a:rPr lang="ru-RU" sz="2000" b="1" dirty="0">
                <a:solidFill>
                  <a:srgbClr val="002060"/>
                </a:solidFill>
                <a:latin typeface="Times New Roman" pitchFamily="18" charset="0"/>
                <a:cs typeface="Times New Roman" pitchFamily="18" charset="0"/>
              </a:rPr>
              <a:t>– по пути на Алтайский край встречаются очень необычные и интересные места. </a:t>
            </a:r>
          </a:p>
          <a:p>
            <a:endParaRPr lang="ru-RU" dirty="0"/>
          </a:p>
        </p:txBody>
      </p:sp>
      <p:pic>
        <p:nvPicPr>
          <p:cNvPr id="4098" name="Picture 2" descr="C:\Users\Administrator\Downloads\ilovepdf_pages-to-jpg (1)\маршрут (1)_page-000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0962676">
            <a:off x="618500" y="2077893"/>
            <a:ext cx="5215297" cy="3685302"/>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Бесплатное векторное изображение Человек показывает жест великой идеи"/>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799" b="97764" l="4792" r="97923">
                        <a14:foregroundMark x1="50639" y1="32748" x2="50639" y2="32748"/>
                      </a14:backgroundRemoval>
                    </a14:imgEffect>
                  </a14:imgLayer>
                </a14:imgProps>
              </a:ext>
              <a:ext uri="{28A0092B-C50C-407E-A947-70E740481C1C}">
                <a14:useLocalDpi xmlns:a14="http://schemas.microsoft.com/office/drawing/2010/main" val="0"/>
              </a:ext>
            </a:extLst>
          </a:blip>
          <a:srcRect/>
          <a:stretch>
            <a:fillRect/>
          </a:stretch>
        </p:blipFill>
        <p:spPr bwMode="auto">
          <a:xfrm>
            <a:off x="5292080" y="3247695"/>
            <a:ext cx="3347134" cy="3347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1430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55776" y="2852936"/>
            <a:ext cx="4183389" cy="523220"/>
          </a:xfrm>
          <a:prstGeom prst="rect">
            <a:avLst/>
          </a:prstGeom>
        </p:spPr>
        <p:txBody>
          <a:bodyPr wrap="none">
            <a:spAutoFit/>
          </a:bodyPr>
          <a:lstStyle/>
          <a:p>
            <a:r>
              <a:rPr lang="ru-RU" sz="2800" b="1" smtClean="0">
                <a:solidFill>
                  <a:srgbClr val="002060"/>
                </a:solidFill>
                <a:latin typeface="Times New Roman" pitchFamily="18" charset="0"/>
                <a:cs typeface="Times New Roman" pitchFamily="18" charset="0"/>
              </a:rPr>
              <a:t>Благодарю </a:t>
            </a:r>
            <a:r>
              <a:rPr lang="ru-RU" sz="2800" b="1" dirty="0" smtClean="0">
                <a:solidFill>
                  <a:srgbClr val="002060"/>
                </a:solidFill>
                <a:latin typeface="Times New Roman" pitchFamily="18" charset="0"/>
                <a:cs typeface="Times New Roman" pitchFamily="18" charset="0"/>
              </a:rPr>
              <a:t>за внимание!</a:t>
            </a:r>
            <a:endParaRPr lang="ru-RU" sz="28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9476322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70856" y="343579"/>
            <a:ext cx="7560840" cy="923330"/>
          </a:xfrm>
          <a:prstGeom prst="rect">
            <a:avLst/>
          </a:prstGeom>
        </p:spPr>
        <p:txBody>
          <a:bodyPr wrap="square">
            <a:spAutoFit/>
          </a:bodyPr>
          <a:lstStyle/>
          <a:p>
            <a:pPr algn="just"/>
            <a:r>
              <a:rPr lang="ru-RU" b="1" dirty="0">
                <a:solidFill>
                  <a:srgbClr val="002060"/>
                </a:solidFill>
                <a:latin typeface="Times New Roman" pitchFamily="18" charset="0"/>
                <a:cs typeface="Times New Roman" pitchFamily="18" charset="0"/>
              </a:rPr>
              <a:t>Вид проекта: Информационно – исследовательский, по количеству участников -  индивидуальный.</a:t>
            </a:r>
          </a:p>
          <a:p>
            <a:pPr algn="just"/>
            <a:r>
              <a:rPr lang="ru-RU" b="1" dirty="0">
                <a:solidFill>
                  <a:srgbClr val="002060"/>
                </a:solidFill>
                <a:latin typeface="Times New Roman" pitchFamily="18" charset="0"/>
                <a:cs typeface="Times New Roman" pitchFamily="18" charset="0"/>
              </a:rPr>
              <a:t>Проект разработан на основе «модели трех вопросов» </a:t>
            </a:r>
          </a:p>
        </p:txBody>
      </p:sp>
      <p:sp>
        <p:nvSpPr>
          <p:cNvPr id="5" name="Прямоугольник 4"/>
          <p:cNvSpPr/>
          <p:nvPr/>
        </p:nvSpPr>
        <p:spPr>
          <a:xfrm>
            <a:off x="2987824" y="1255986"/>
            <a:ext cx="2909579" cy="369332"/>
          </a:xfrm>
          <a:prstGeom prst="rect">
            <a:avLst/>
          </a:prstGeom>
        </p:spPr>
        <p:txBody>
          <a:bodyPr wrap="none">
            <a:spAutoFit/>
          </a:bodyPr>
          <a:lstStyle/>
          <a:p>
            <a:r>
              <a:rPr lang="ru-RU" b="1" dirty="0">
                <a:solidFill>
                  <a:srgbClr val="002060"/>
                </a:solidFill>
                <a:latin typeface="Times New Roman" pitchFamily="18" charset="0"/>
                <a:cs typeface="Times New Roman" pitchFamily="18" charset="0"/>
              </a:rPr>
              <a:t>1 этап: организационный </a:t>
            </a:r>
          </a:p>
        </p:txBody>
      </p:sp>
      <p:sp>
        <p:nvSpPr>
          <p:cNvPr id="6" name="Прямоугольник 5"/>
          <p:cNvSpPr/>
          <p:nvPr/>
        </p:nvSpPr>
        <p:spPr>
          <a:xfrm>
            <a:off x="827584" y="2276872"/>
            <a:ext cx="7701573" cy="369332"/>
          </a:xfrm>
          <a:prstGeom prst="rect">
            <a:avLst/>
          </a:prstGeom>
        </p:spPr>
        <p:txBody>
          <a:bodyPr wrap="square">
            <a:spAutoFit/>
          </a:bodyPr>
          <a:lstStyle/>
          <a:p>
            <a:pPr algn="just"/>
            <a:r>
              <a:rPr lang="ru-RU" dirty="0">
                <a:latin typeface="Times New Roman" pitchFamily="18" charset="0"/>
                <a:cs typeface="Times New Roman" pitchFamily="18" charset="0"/>
              </a:rPr>
              <a:t> </a:t>
            </a:r>
          </a:p>
        </p:txBody>
      </p:sp>
      <p:sp>
        <p:nvSpPr>
          <p:cNvPr id="9" name="Прямоугольник 8"/>
          <p:cNvSpPr/>
          <p:nvPr/>
        </p:nvSpPr>
        <p:spPr>
          <a:xfrm>
            <a:off x="849701" y="2825647"/>
            <a:ext cx="6768752" cy="2031325"/>
          </a:xfrm>
          <a:prstGeom prst="rect">
            <a:avLst/>
          </a:prstGeom>
        </p:spPr>
        <p:txBody>
          <a:bodyPr wrap="square">
            <a:spAutoFit/>
          </a:bodyPr>
          <a:lstStyle/>
          <a:p>
            <a:pPr algn="just"/>
            <a:r>
              <a:rPr lang="ru-RU" b="1" dirty="0" smtClean="0">
                <a:solidFill>
                  <a:srgbClr val="002060"/>
                </a:solidFill>
                <a:latin typeface="Times New Roman" pitchFamily="18" charset="0"/>
                <a:cs typeface="Times New Roman" pitchFamily="18" charset="0"/>
              </a:rPr>
              <a:t>Я поставил </a:t>
            </a:r>
            <a:r>
              <a:rPr lang="ru-RU" b="1" dirty="0">
                <a:solidFill>
                  <a:srgbClr val="002060"/>
                </a:solidFill>
                <a:latin typeface="Times New Roman" pitchFamily="18" charset="0"/>
                <a:cs typeface="Times New Roman" pitchFamily="18" charset="0"/>
              </a:rPr>
              <a:t>перед собой следующие </a:t>
            </a:r>
            <a:r>
              <a:rPr lang="ru-RU" b="1" u="sng" dirty="0">
                <a:solidFill>
                  <a:srgbClr val="7030A0"/>
                </a:solidFill>
                <a:latin typeface="Times New Roman" pitchFamily="18" charset="0"/>
                <a:cs typeface="Times New Roman" pitchFamily="18" charset="0"/>
              </a:rPr>
              <a:t>задачи:</a:t>
            </a:r>
          </a:p>
          <a:p>
            <a:pPr algn="just"/>
            <a:r>
              <a:rPr lang="ru-RU" dirty="0">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Изучить </a:t>
            </a:r>
            <a:r>
              <a:rPr lang="ru-RU" b="1" dirty="0">
                <a:solidFill>
                  <a:srgbClr val="7030A0"/>
                </a:solidFill>
                <a:latin typeface="Times New Roman" pitchFamily="18" charset="0"/>
                <a:cs typeface="Times New Roman" pitchFamily="18" charset="0"/>
              </a:rPr>
              <a:t>самые интересные </a:t>
            </a:r>
            <a:r>
              <a:rPr lang="ru-RU" b="1" dirty="0" smtClean="0">
                <a:solidFill>
                  <a:srgbClr val="7030A0"/>
                </a:solidFill>
                <a:latin typeface="Times New Roman" pitchFamily="18" charset="0"/>
                <a:cs typeface="Times New Roman" pitchFamily="18" charset="0"/>
              </a:rPr>
              <a:t>места в Алтайском крае;</a:t>
            </a:r>
            <a:endParaRPr lang="ru-RU" b="1" dirty="0">
              <a:solidFill>
                <a:srgbClr val="7030A0"/>
              </a:solidFill>
              <a:latin typeface="Times New Roman" pitchFamily="18" charset="0"/>
              <a:cs typeface="Times New Roman" pitchFamily="18" charset="0"/>
            </a:endParaRPr>
          </a:p>
          <a:p>
            <a:pPr algn="just"/>
            <a:r>
              <a:rPr lang="ru-RU" b="1" dirty="0">
                <a:solidFill>
                  <a:srgbClr val="7030A0"/>
                </a:solidFill>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Собрать </a:t>
            </a:r>
            <a:r>
              <a:rPr lang="ru-RU" b="1" dirty="0">
                <a:solidFill>
                  <a:srgbClr val="7030A0"/>
                </a:solidFill>
                <a:latin typeface="Times New Roman" pitchFamily="18" charset="0"/>
                <a:cs typeface="Times New Roman" pitchFamily="18" charset="0"/>
              </a:rPr>
              <a:t>информацию в виде </a:t>
            </a:r>
            <a:r>
              <a:rPr lang="ru-RU" b="1" dirty="0" smtClean="0">
                <a:solidFill>
                  <a:srgbClr val="7030A0"/>
                </a:solidFill>
                <a:latin typeface="Times New Roman" pitchFamily="18" charset="0"/>
                <a:cs typeface="Times New Roman" pitchFamily="18" charset="0"/>
              </a:rPr>
              <a:t>фото и видео о </a:t>
            </a:r>
            <a:r>
              <a:rPr lang="ru-RU" b="1" dirty="0">
                <a:solidFill>
                  <a:srgbClr val="7030A0"/>
                </a:solidFill>
                <a:latin typeface="Times New Roman" pitchFamily="18" charset="0"/>
                <a:cs typeface="Times New Roman" pitchFamily="18" charset="0"/>
              </a:rPr>
              <a:t>данных местах;</a:t>
            </a:r>
          </a:p>
          <a:p>
            <a:pPr algn="just"/>
            <a:r>
              <a:rPr lang="ru-RU" b="1" dirty="0">
                <a:solidFill>
                  <a:srgbClr val="7030A0"/>
                </a:solidFill>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  Изучить </a:t>
            </a:r>
            <a:r>
              <a:rPr lang="ru-RU" b="1" dirty="0">
                <a:solidFill>
                  <a:srgbClr val="7030A0"/>
                </a:solidFill>
                <a:latin typeface="Times New Roman" pitchFamily="18" charset="0"/>
                <a:cs typeface="Times New Roman" pitchFamily="18" charset="0"/>
              </a:rPr>
              <a:t>интересные факты появления </a:t>
            </a:r>
            <a:r>
              <a:rPr lang="ru-RU" b="1" dirty="0" smtClean="0">
                <a:solidFill>
                  <a:srgbClr val="7030A0"/>
                </a:solidFill>
                <a:latin typeface="Times New Roman" pitchFamily="18" charset="0"/>
                <a:cs typeface="Times New Roman" pitchFamily="18" charset="0"/>
              </a:rPr>
              <a:t>этих мест;</a:t>
            </a:r>
            <a:endParaRPr lang="ru-RU" b="1" dirty="0">
              <a:solidFill>
                <a:srgbClr val="7030A0"/>
              </a:solidFill>
              <a:latin typeface="Times New Roman" pitchFamily="18" charset="0"/>
              <a:cs typeface="Times New Roman" pitchFamily="18" charset="0"/>
            </a:endParaRPr>
          </a:p>
          <a:p>
            <a:pPr algn="just"/>
            <a:r>
              <a:rPr lang="ru-RU" b="1" dirty="0">
                <a:solidFill>
                  <a:srgbClr val="7030A0"/>
                </a:solidFill>
                <a:latin typeface="Times New Roman" pitchFamily="18" charset="0"/>
                <a:cs typeface="Times New Roman" pitchFamily="18" charset="0"/>
              </a:rPr>
              <a:t>- Подготовить альбом с </a:t>
            </a:r>
            <a:r>
              <a:rPr lang="ru-RU" b="1" dirty="0" smtClean="0">
                <a:solidFill>
                  <a:srgbClr val="7030A0"/>
                </a:solidFill>
                <a:latin typeface="Times New Roman" pitchFamily="18" charset="0"/>
                <a:cs typeface="Times New Roman" pitchFamily="18" charset="0"/>
              </a:rPr>
              <a:t>фотографиями с мест нашего путешествия;</a:t>
            </a:r>
            <a:endParaRPr lang="ru-RU" b="1" dirty="0">
              <a:solidFill>
                <a:srgbClr val="7030A0"/>
              </a:solidFill>
              <a:latin typeface="Times New Roman" pitchFamily="18" charset="0"/>
              <a:cs typeface="Times New Roman" pitchFamily="18" charset="0"/>
            </a:endParaRPr>
          </a:p>
          <a:p>
            <a:r>
              <a:rPr lang="ru-RU" b="1" dirty="0">
                <a:solidFill>
                  <a:srgbClr val="7030A0"/>
                </a:solidFill>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Сформулировать </a:t>
            </a:r>
            <a:r>
              <a:rPr lang="ru-RU" b="1" dirty="0">
                <a:solidFill>
                  <a:srgbClr val="7030A0"/>
                </a:solidFill>
                <a:latin typeface="Times New Roman" pitchFamily="18" charset="0"/>
                <a:cs typeface="Times New Roman" pitchFamily="18" charset="0"/>
              </a:rPr>
              <a:t>выводы.</a:t>
            </a:r>
          </a:p>
        </p:txBody>
      </p:sp>
      <p:sp>
        <p:nvSpPr>
          <p:cNvPr id="2" name="Прямоугольник 1"/>
          <p:cNvSpPr/>
          <p:nvPr/>
        </p:nvSpPr>
        <p:spPr>
          <a:xfrm>
            <a:off x="869958" y="1625318"/>
            <a:ext cx="7734489" cy="1200329"/>
          </a:xfrm>
          <a:prstGeom prst="rect">
            <a:avLst/>
          </a:prstGeom>
        </p:spPr>
        <p:txBody>
          <a:bodyPr wrap="square">
            <a:spAutoFit/>
          </a:bodyPr>
          <a:lstStyle/>
          <a:p>
            <a:pPr algn="just"/>
            <a:r>
              <a:rPr lang="ru-RU" b="1" u="sng" dirty="0">
                <a:solidFill>
                  <a:srgbClr val="002060"/>
                </a:solidFill>
                <a:latin typeface="Times New Roman" pitchFamily="18" charset="0"/>
                <a:cs typeface="Times New Roman" pitchFamily="18" charset="0"/>
              </a:rPr>
              <a:t>Цель моего проекта</a:t>
            </a:r>
            <a:r>
              <a:rPr lang="ru-RU" b="1" dirty="0">
                <a:solidFill>
                  <a:schemeClr val="tx2"/>
                </a:solidFill>
                <a:latin typeface="Times New Roman" pitchFamily="18" charset="0"/>
                <a:cs typeface="Times New Roman" pitchFamily="18" charset="0"/>
              </a:rPr>
              <a:t>: </a:t>
            </a:r>
            <a:r>
              <a:rPr lang="ru-RU" b="1" dirty="0" smtClean="0">
                <a:solidFill>
                  <a:srgbClr val="7030A0"/>
                </a:solidFill>
                <a:latin typeface="Times New Roman" pitchFamily="18" charset="0"/>
                <a:cs typeface="Times New Roman" pitchFamily="18" charset="0"/>
              </a:rPr>
              <a:t>проанализировать насколько интересна природа Алтайского края для туризма;</a:t>
            </a:r>
          </a:p>
          <a:p>
            <a:pPr algn="just"/>
            <a:r>
              <a:rPr lang="ru-RU" b="1" u="sng" dirty="0" smtClean="0">
                <a:solidFill>
                  <a:srgbClr val="002060"/>
                </a:solidFill>
                <a:latin typeface="Times New Roman" pitchFamily="18" charset="0"/>
                <a:cs typeface="Times New Roman" pitchFamily="18" charset="0"/>
              </a:rPr>
              <a:t>Гипотеза</a:t>
            </a:r>
            <a:r>
              <a:rPr lang="ru-RU" b="1" u="sng" dirty="0">
                <a:solidFill>
                  <a:srgbClr val="002060"/>
                </a:solidFill>
                <a:latin typeface="Times New Roman" pitchFamily="18" charset="0"/>
                <a:cs typeface="Times New Roman" pitchFamily="18" charset="0"/>
              </a:rPr>
              <a:t>:</a:t>
            </a:r>
            <a:r>
              <a:rPr lang="ru-RU" dirty="0">
                <a:latin typeface="Times New Roman" pitchFamily="18" charset="0"/>
                <a:cs typeface="Times New Roman" pitchFamily="18" charset="0"/>
              </a:rPr>
              <a:t> </a:t>
            </a:r>
            <a:r>
              <a:rPr lang="ru-RU" b="1" dirty="0">
                <a:solidFill>
                  <a:srgbClr val="7030A0"/>
                </a:solidFill>
                <a:latin typeface="Times New Roman" pitchFamily="18" charset="0"/>
                <a:cs typeface="Times New Roman" pitchFamily="18" charset="0"/>
              </a:rPr>
              <a:t>предположим, что по пути на Алтайский край встречаются очень необычные и интересные места. </a:t>
            </a: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4653136"/>
            <a:ext cx="3441295" cy="1935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2504" y="4953744"/>
            <a:ext cx="3395001" cy="1909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7586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611560" y="4941168"/>
            <a:ext cx="8229600" cy="12527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2800" dirty="0">
              <a:solidFill>
                <a:schemeClr val="tx1"/>
              </a:solidFill>
              <a:latin typeface="Times New Roman" pitchFamily="18" charset="0"/>
              <a:cs typeface="Times New Roman" pitchFamily="18" charset="0"/>
            </a:endParaRPr>
          </a:p>
        </p:txBody>
      </p:sp>
      <p:sp>
        <p:nvSpPr>
          <p:cNvPr id="8" name="Прямоугольник 7"/>
          <p:cNvSpPr/>
          <p:nvPr/>
        </p:nvSpPr>
        <p:spPr>
          <a:xfrm>
            <a:off x="3093926" y="353894"/>
            <a:ext cx="3604833" cy="400110"/>
          </a:xfrm>
          <a:prstGeom prst="rect">
            <a:avLst/>
          </a:prstGeom>
        </p:spPr>
        <p:txBody>
          <a:bodyPr wrap="none">
            <a:spAutoFit/>
          </a:bodyPr>
          <a:lstStyle/>
          <a:p>
            <a:pPr lvl="0"/>
            <a:r>
              <a:rPr lang="ru-RU" sz="2000" b="1" dirty="0">
                <a:solidFill>
                  <a:srgbClr val="002060"/>
                </a:solidFill>
                <a:latin typeface="Times New Roman" pitchFamily="18" charset="0"/>
                <a:cs typeface="Times New Roman" pitchFamily="18" charset="0"/>
              </a:rPr>
              <a:t>2 этап: планирование работы</a:t>
            </a:r>
          </a:p>
        </p:txBody>
      </p:sp>
      <p:sp>
        <p:nvSpPr>
          <p:cNvPr id="9" name="Прямоугольник 8"/>
          <p:cNvSpPr/>
          <p:nvPr/>
        </p:nvSpPr>
        <p:spPr>
          <a:xfrm>
            <a:off x="788674" y="908720"/>
            <a:ext cx="8064896" cy="1477328"/>
          </a:xfrm>
          <a:prstGeom prst="rect">
            <a:avLst/>
          </a:prstGeom>
        </p:spPr>
        <p:txBody>
          <a:bodyPr wrap="square">
            <a:spAutoFit/>
          </a:bodyPr>
          <a:lstStyle/>
          <a:p>
            <a:r>
              <a:rPr lang="ru-RU" b="1" dirty="0">
                <a:solidFill>
                  <a:srgbClr val="002060"/>
                </a:solidFill>
                <a:latin typeface="Times New Roman" pitchFamily="18" charset="0"/>
                <a:cs typeface="Times New Roman" pitchFamily="18" charset="0"/>
              </a:rPr>
              <a:t>В своей работе я использовал следующие методы: </a:t>
            </a:r>
            <a:endParaRPr lang="ru-RU" b="1" dirty="0" smtClean="0">
              <a:solidFill>
                <a:srgbClr val="002060"/>
              </a:solidFill>
              <a:latin typeface="Times New Roman" pitchFamily="18" charset="0"/>
              <a:cs typeface="Times New Roman" pitchFamily="18" charset="0"/>
            </a:endParaRPr>
          </a:p>
          <a:p>
            <a:pPr marL="285750" indent="-285750">
              <a:buFont typeface="Arial" pitchFamily="34" charset="0"/>
              <a:buChar char="•"/>
            </a:pPr>
            <a:r>
              <a:rPr lang="ru-RU" b="1" dirty="0" smtClean="0">
                <a:solidFill>
                  <a:srgbClr val="002060"/>
                </a:solidFill>
                <a:latin typeface="Times New Roman" pitchFamily="18" charset="0"/>
                <a:cs typeface="Times New Roman" pitchFamily="18" charset="0"/>
              </a:rPr>
              <a:t>сбор </a:t>
            </a:r>
            <a:r>
              <a:rPr lang="ru-RU" b="1" dirty="0">
                <a:solidFill>
                  <a:srgbClr val="002060"/>
                </a:solidFill>
                <a:latin typeface="Times New Roman" pitchFamily="18" charset="0"/>
                <a:cs typeface="Times New Roman" pitchFamily="18" charset="0"/>
              </a:rPr>
              <a:t>информации, </a:t>
            </a:r>
            <a:endParaRPr lang="ru-RU" b="1" dirty="0" smtClean="0">
              <a:solidFill>
                <a:srgbClr val="002060"/>
              </a:solidFill>
              <a:latin typeface="Times New Roman" pitchFamily="18" charset="0"/>
              <a:cs typeface="Times New Roman" pitchFamily="18" charset="0"/>
            </a:endParaRPr>
          </a:p>
          <a:p>
            <a:pPr marL="285750" indent="-285750">
              <a:buFont typeface="Arial" pitchFamily="34" charset="0"/>
              <a:buChar char="•"/>
            </a:pPr>
            <a:r>
              <a:rPr lang="ru-RU" b="1" dirty="0" smtClean="0">
                <a:solidFill>
                  <a:srgbClr val="002060"/>
                </a:solidFill>
                <a:latin typeface="Times New Roman" pitchFamily="18" charset="0"/>
                <a:cs typeface="Times New Roman" pitchFamily="18" charset="0"/>
              </a:rPr>
              <a:t>наблюдение</a:t>
            </a:r>
            <a:r>
              <a:rPr lang="ru-RU" b="1" dirty="0">
                <a:solidFill>
                  <a:srgbClr val="002060"/>
                </a:solidFill>
                <a:latin typeface="Times New Roman" pitchFamily="18" charset="0"/>
                <a:cs typeface="Times New Roman" pitchFamily="18" charset="0"/>
              </a:rPr>
              <a:t>, </a:t>
            </a:r>
            <a:endParaRPr lang="ru-RU" b="1" dirty="0" smtClean="0">
              <a:solidFill>
                <a:srgbClr val="002060"/>
              </a:solidFill>
              <a:latin typeface="Times New Roman" pitchFamily="18" charset="0"/>
              <a:cs typeface="Times New Roman" pitchFamily="18" charset="0"/>
            </a:endParaRPr>
          </a:p>
          <a:p>
            <a:pPr marL="285750" indent="-285750">
              <a:buFont typeface="Arial" pitchFamily="34" charset="0"/>
              <a:buChar char="•"/>
            </a:pPr>
            <a:r>
              <a:rPr lang="ru-RU" b="1" dirty="0">
                <a:solidFill>
                  <a:srgbClr val="002060"/>
                </a:solidFill>
                <a:latin typeface="Times New Roman" pitchFamily="18" charset="0"/>
                <a:cs typeface="Times New Roman" pitchFamily="18" charset="0"/>
              </a:rPr>
              <a:t>с</a:t>
            </a:r>
            <a:r>
              <a:rPr lang="ru-RU" b="1" dirty="0" smtClean="0">
                <a:solidFill>
                  <a:srgbClr val="002060"/>
                </a:solidFill>
                <a:latin typeface="Times New Roman" pitchFamily="18" charset="0"/>
                <a:cs typeface="Times New Roman" pitchFamily="18" charset="0"/>
              </a:rPr>
              <a:t>бор и систематизация информации</a:t>
            </a:r>
          </a:p>
          <a:p>
            <a:endParaRPr lang="ru-RU" dirty="0"/>
          </a:p>
        </p:txBody>
      </p:sp>
      <p:sp>
        <p:nvSpPr>
          <p:cNvPr id="10" name="Прямоугольник 9"/>
          <p:cNvSpPr/>
          <p:nvPr/>
        </p:nvSpPr>
        <p:spPr>
          <a:xfrm>
            <a:off x="788674" y="2201382"/>
            <a:ext cx="7671758" cy="1477328"/>
          </a:xfrm>
          <a:prstGeom prst="rect">
            <a:avLst/>
          </a:prstGeom>
        </p:spPr>
        <p:txBody>
          <a:bodyPr wrap="square">
            <a:spAutoFit/>
          </a:bodyPr>
          <a:lstStyle/>
          <a:p>
            <a:r>
              <a:rPr lang="ru-RU" dirty="0" smtClean="0"/>
              <a:t> </a:t>
            </a:r>
            <a:r>
              <a:rPr lang="ru-RU" b="1" dirty="0" smtClean="0">
                <a:solidFill>
                  <a:srgbClr val="002060"/>
                </a:solidFill>
                <a:latin typeface="Times New Roman" pitchFamily="18" charset="0"/>
                <a:cs typeface="Times New Roman" pitchFamily="18" charset="0"/>
              </a:rPr>
              <a:t>Мы изучили:</a:t>
            </a:r>
          </a:p>
          <a:p>
            <a:pPr marL="285750" indent="-285750" algn="just">
              <a:buFont typeface="Arial" pitchFamily="34" charset="0"/>
              <a:buChar char="•"/>
            </a:pPr>
            <a:r>
              <a:rPr lang="ru-RU" b="1" dirty="0">
                <a:solidFill>
                  <a:srgbClr val="7030A0"/>
                </a:solidFill>
                <a:latin typeface="Times New Roman" pitchFamily="18" charset="0"/>
                <a:cs typeface="Times New Roman" pitchFamily="18" charset="0"/>
              </a:rPr>
              <a:t>Много литературы и интернет ресурсов  о достопримечательностях Алтайского края. </a:t>
            </a:r>
            <a:endParaRPr lang="ru-RU" b="1" dirty="0" smtClean="0">
              <a:solidFill>
                <a:srgbClr val="7030A0"/>
              </a:solidFill>
              <a:latin typeface="Times New Roman" pitchFamily="18" charset="0"/>
              <a:cs typeface="Times New Roman" pitchFamily="18" charset="0"/>
            </a:endParaRPr>
          </a:p>
          <a:p>
            <a:pPr marL="285750" indent="-285750" algn="just">
              <a:buFont typeface="Arial" pitchFamily="34" charset="0"/>
              <a:buChar char="•"/>
            </a:pPr>
            <a:r>
              <a:rPr lang="ru-RU" b="1" dirty="0" smtClean="0">
                <a:solidFill>
                  <a:srgbClr val="7030A0"/>
                </a:solidFill>
                <a:latin typeface="Times New Roman" pitchFamily="18" charset="0"/>
                <a:cs typeface="Times New Roman" pitchFamily="18" charset="0"/>
              </a:rPr>
              <a:t>Особенно мне понравился сайт </a:t>
            </a:r>
            <a:r>
              <a:rPr lang="ru-RU" b="1" dirty="0">
                <a:solidFill>
                  <a:srgbClr val="7030A0"/>
                </a:solidFill>
                <a:latin typeface="Times New Roman" pitchFamily="18" charset="0"/>
                <a:cs typeface="Times New Roman" pitchFamily="18" charset="0"/>
              </a:rPr>
              <a:t>«Энциклопедия Сибири», там </a:t>
            </a:r>
            <a:r>
              <a:rPr lang="ru-RU" b="1" dirty="0" smtClean="0">
                <a:solidFill>
                  <a:srgbClr val="7030A0"/>
                </a:solidFill>
                <a:latin typeface="Times New Roman" pitchFamily="18" charset="0"/>
                <a:cs typeface="Times New Roman" pitchFamily="18" charset="0"/>
              </a:rPr>
              <a:t>подробно рассказывается </a:t>
            </a:r>
            <a:r>
              <a:rPr lang="ru-RU" b="1" dirty="0">
                <a:solidFill>
                  <a:srgbClr val="7030A0"/>
                </a:solidFill>
                <a:latin typeface="Times New Roman" pitchFamily="18" charset="0"/>
                <a:cs typeface="Times New Roman" pitchFamily="18" charset="0"/>
              </a:rPr>
              <a:t>об </a:t>
            </a:r>
            <a:r>
              <a:rPr lang="ru-RU" b="1" dirty="0" smtClean="0">
                <a:solidFill>
                  <a:srgbClr val="7030A0"/>
                </a:solidFill>
                <a:latin typeface="Times New Roman" pitchFamily="18" charset="0"/>
                <a:cs typeface="Times New Roman" pitchFamily="18" charset="0"/>
              </a:rPr>
              <a:t>Алтайском крае.</a:t>
            </a:r>
            <a:endParaRPr lang="ru-RU" b="1" dirty="0">
              <a:solidFill>
                <a:srgbClr val="7030A0"/>
              </a:solidFill>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288" y="3824225"/>
            <a:ext cx="3971351" cy="22338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4797152"/>
            <a:ext cx="4267200" cy="1924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18474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47731" y="476672"/>
            <a:ext cx="8136904" cy="3175228"/>
          </a:xfrm>
          <a:prstGeom prst="rect">
            <a:avLst/>
          </a:prstGeom>
        </p:spPr>
        <p:txBody>
          <a:bodyPr wrap="square">
            <a:spAutoFit/>
          </a:bodyPr>
          <a:lstStyle/>
          <a:p>
            <a:pPr algn="just">
              <a:spcAft>
                <a:spcPts val="0"/>
              </a:spcAft>
            </a:pPr>
            <a:r>
              <a:rPr lang="ru-RU" sz="2400" b="1" dirty="0" smtClean="0">
                <a:solidFill>
                  <a:schemeClr val="tx2"/>
                </a:solidFill>
                <a:latin typeface="Times New Roman"/>
                <a:ea typeface="Calibri"/>
                <a:cs typeface="Times New Roman"/>
              </a:rPr>
              <a:t>Также </a:t>
            </a:r>
            <a:r>
              <a:rPr lang="ru-RU" sz="2400" b="1" dirty="0">
                <a:solidFill>
                  <a:schemeClr val="tx2"/>
                </a:solidFill>
                <a:latin typeface="Times New Roman"/>
                <a:ea typeface="Calibri"/>
                <a:cs typeface="Times New Roman"/>
              </a:rPr>
              <a:t>нам очень понравился сайт </a:t>
            </a:r>
            <a:r>
              <a:rPr lang="ru-RU" sz="2400" b="1" dirty="0" err="1">
                <a:solidFill>
                  <a:schemeClr val="tx2"/>
                </a:solidFill>
                <a:latin typeface="Times New Roman"/>
                <a:ea typeface="Calibri"/>
                <a:cs typeface="Times New Roman"/>
              </a:rPr>
              <a:t>Travelopedia</a:t>
            </a:r>
            <a:r>
              <a:rPr lang="ru-RU" sz="2400" b="1" dirty="0">
                <a:solidFill>
                  <a:schemeClr val="tx2"/>
                </a:solidFill>
                <a:latin typeface="Times New Roman"/>
                <a:ea typeface="Calibri"/>
                <a:cs typeface="Times New Roman"/>
              </a:rPr>
              <a:t>. </a:t>
            </a:r>
            <a:endParaRPr lang="ru-RU" sz="2400" b="1" dirty="0" smtClean="0">
              <a:solidFill>
                <a:schemeClr val="tx2"/>
              </a:solidFill>
              <a:latin typeface="Times New Roman"/>
              <a:ea typeface="Calibri"/>
              <a:cs typeface="Times New Roman"/>
            </a:endParaRPr>
          </a:p>
          <a:p>
            <a:pPr algn="just">
              <a:spcAft>
                <a:spcPts val="0"/>
              </a:spcAft>
            </a:pPr>
            <a:r>
              <a:rPr lang="ru-RU" sz="2400" b="1" dirty="0" smtClean="0">
                <a:solidFill>
                  <a:schemeClr val="tx2"/>
                </a:solidFill>
                <a:latin typeface="Times New Roman"/>
                <a:ea typeface="Calibri"/>
                <a:cs typeface="Times New Roman"/>
              </a:rPr>
              <a:t>На </a:t>
            </a:r>
            <a:r>
              <a:rPr lang="ru-RU" sz="2400" b="1" dirty="0">
                <a:solidFill>
                  <a:schemeClr val="tx2"/>
                </a:solidFill>
                <a:latin typeface="Times New Roman"/>
                <a:ea typeface="Calibri"/>
                <a:cs typeface="Times New Roman"/>
              </a:rPr>
              <a:t>нем можно прочесть интересные данные  обо всех туристических маршрутах нашей страны.</a:t>
            </a:r>
            <a:r>
              <a:rPr lang="ru-RU" sz="2000" b="1" dirty="0">
                <a:solidFill>
                  <a:schemeClr val="tx2"/>
                </a:solidFill>
                <a:latin typeface="Arial"/>
                <a:ea typeface="Calibri"/>
                <a:cs typeface="Times New Roman"/>
              </a:rPr>
              <a:t> </a:t>
            </a:r>
            <a:endParaRPr lang="ru-RU" b="1" dirty="0">
              <a:solidFill>
                <a:schemeClr val="tx2"/>
              </a:solidFill>
              <a:latin typeface="Calibri"/>
              <a:ea typeface="Calibri"/>
              <a:cs typeface="Times New Roman"/>
            </a:endParaRPr>
          </a:p>
          <a:p>
            <a:pPr>
              <a:spcAft>
                <a:spcPts val="1000"/>
              </a:spcAft>
            </a:pPr>
            <a:r>
              <a:rPr lang="ru-RU" sz="2400" b="1" u="sng" dirty="0">
                <a:solidFill>
                  <a:schemeClr val="tx2"/>
                </a:solidFill>
                <a:latin typeface="Times New Roman"/>
                <a:ea typeface="Calibri"/>
                <a:cs typeface="Times New Roman"/>
              </a:rPr>
              <a:t>Здесь мы узнали следящие данные:</a:t>
            </a:r>
            <a:endParaRPr lang="ru-RU" u="sng" dirty="0">
              <a:solidFill>
                <a:schemeClr val="tx2"/>
              </a:solidFill>
              <a:latin typeface="Calibri"/>
              <a:ea typeface="Calibri"/>
              <a:cs typeface="Times New Roman"/>
            </a:endParaRPr>
          </a:p>
          <a:p>
            <a:pPr marL="342900" lvl="0" indent="-342900" algn="just">
              <a:spcAft>
                <a:spcPts val="0"/>
              </a:spcAft>
              <a:buFont typeface="Symbol"/>
              <a:buChar char=""/>
            </a:pPr>
            <a:r>
              <a:rPr lang="ru-RU" sz="2400" b="1" dirty="0">
                <a:solidFill>
                  <a:srgbClr val="7030A0"/>
                </a:solidFill>
                <a:latin typeface="Times New Roman"/>
                <a:ea typeface="Calibri"/>
                <a:cs typeface="Times New Roman"/>
              </a:rPr>
              <a:t>Варианты маршрутов на машине по горному Алтаю;</a:t>
            </a:r>
            <a:endParaRPr lang="ru-RU" b="1" dirty="0">
              <a:solidFill>
                <a:srgbClr val="7030A0"/>
              </a:solidFill>
              <a:latin typeface="Calibri"/>
              <a:ea typeface="Calibri"/>
              <a:cs typeface="Times New Roman"/>
            </a:endParaRPr>
          </a:p>
          <a:p>
            <a:pPr marL="342900" lvl="0" indent="-342900" algn="just">
              <a:spcAft>
                <a:spcPts val="0"/>
              </a:spcAft>
              <a:buFont typeface="Symbol"/>
              <a:buChar char=""/>
            </a:pPr>
            <a:r>
              <a:rPr lang="ru-RU" sz="2400" b="1" dirty="0">
                <a:solidFill>
                  <a:srgbClr val="7030A0"/>
                </a:solidFill>
                <a:latin typeface="Times New Roman"/>
                <a:ea typeface="Calibri"/>
                <a:cs typeface="Times New Roman"/>
              </a:rPr>
              <a:t> Состояние дорог в Горном Алтае;</a:t>
            </a:r>
            <a:endParaRPr lang="ru-RU" b="1" dirty="0">
              <a:solidFill>
                <a:srgbClr val="7030A0"/>
              </a:solidFill>
              <a:latin typeface="Calibri"/>
              <a:ea typeface="Calibri"/>
              <a:cs typeface="Times New Roman"/>
            </a:endParaRPr>
          </a:p>
          <a:p>
            <a:pPr marL="342900" lvl="0" indent="-342900" algn="just">
              <a:spcAft>
                <a:spcPts val="0"/>
              </a:spcAft>
              <a:buFont typeface="Symbol"/>
              <a:buChar char=""/>
            </a:pPr>
            <a:r>
              <a:rPr lang="ru-RU" sz="2400" b="1" dirty="0">
                <a:solidFill>
                  <a:srgbClr val="7030A0"/>
                </a:solidFill>
                <a:latin typeface="Times New Roman"/>
                <a:ea typeface="Calibri"/>
                <a:cs typeface="Times New Roman"/>
              </a:rPr>
              <a:t> Продолжительность путешествия;</a:t>
            </a:r>
            <a:endParaRPr lang="ru-RU" b="1" dirty="0">
              <a:solidFill>
                <a:srgbClr val="7030A0"/>
              </a:solidFill>
              <a:latin typeface="Calibri"/>
              <a:ea typeface="Calibri"/>
              <a:cs typeface="Times New Roman"/>
            </a:endParaRPr>
          </a:p>
          <a:p>
            <a:pPr marL="342900" lvl="0" indent="-342900" algn="just">
              <a:spcAft>
                <a:spcPts val="0"/>
              </a:spcAft>
              <a:buFont typeface="Symbol"/>
              <a:buChar char=""/>
            </a:pPr>
            <a:r>
              <a:rPr lang="ru-RU" sz="2400" b="1" dirty="0">
                <a:solidFill>
                  <a:srgbClr val="7030A0"/>
                </a:solidFill>
                <a:latin typeface="Times New Roman"/>
                <a:ea typeface="Calibri"/>
                <a:cs typeface="Times New Roman"/>
              </a:rPr>
              <a:t> Проживание и питание на Алтае</a:t>
            </a:r>
            <a:r>
              <a:rPr lang="ru-RU" sz="2400" b="1" dirty="0" smtClean="0">
                <a:solidFill>
                  <a:srgbClr val="7030A0"/>
                </a:solidFill>
                <a:latin typeface="Times New Roman"/>
                <a:ea typeface="Calibri"/>
                <a:cs typeface="Times New Roman"/>
              </a:rPr>
              <a:t>;</a:t>
            </a:r>
            <a:endParaRPr lang="ru-RU" b="1" dirty="0">
              <a:solidFill>
                <a:srgbClr val="7030A0"/>
              </a:solidFill>
              <a:latin typeface="Calibri"/>
              <a:ea typeface="Calibri"/>
              <a:cs typeface="Times New Roman"/>
            </a:endParaRPr>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6496" y="3573016"/>
            <a:ext cx="4267531" cy="24004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046" y="4248448"/>
            <a:ext cx="4602970" cy="25891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7435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788024" y="476672"/>
            <a:ext cx="4195121" cy="5755422"/>
          </a:xfrm>
          <a:prstGeom prst="rect">
            <a:avLst/>
          </a:prstGeom>
        </p:spPr>
        <p:txBody>
          <a:bodyPr wrap="square">
            <a:spAutoFit/>
          </a:bodyPr>
          <a:lstStyle/>
          <a:p>
            <a:pPr marL="342900" lvl="0" indent="-342900" algn="just">
              <a:lnSpc>
                <a:spcPct val="115000"/>
              </a:lnSpc>
              <a:spcAft>
                <a:spcPts val="0"/>
              </a:spcAft>
              <a:buFont typeface="Wingdings"/>
              <a:buChar char=""/>
            </a:pPr>
            <a:r>
              <a:rPr lang="ru-RU" sz="2000" b="1" u="sng" dirty="0">
                <a:solidFill>
                  <a:srgbClr val="7030A0"/>
                </a:solidFill>
                <a:latin typeface="Times New Roman"/>
                <a:ea typeface="Calibri"/>
                <a:cs typeface="Times New Roman"/>
              </a:rPr>
              <a:t>Легкий маршрут на машине по Алтаю</a:t>
            </a:r>
            <a:r>
              <a:rPr lang="ru-RU" sz="2000" b="1" dirty="0">
                <a:solidFill>
                  <a:srgbClr val="7030A0"/>
                </a:solidFill>
                <a:latin typeface="Times New Roman"/>
                <a:ea typeface="Calibri"/>
                <a:cs typeface="Times New Roman"/>
              </a:rPr>
              <a:t>. </a:t>
            </a:r>
            <a:r>
              <a:rPr lang="ru-RU" sz="2000" b="1" dirty="0">
                <a:solidFill>
                  <a:schemeClr val="tx2"/>
                </a:solidFill>
                <a:latin typeface="Times New Roman"/>
                <a:ea typeface="Calibri"/>
                <a:cs typeface="Times New Roman"/>
              </a:rPr>
              <a:t>Езжайте по </a:t>
            </a:r>
            <a:r>
              <a:rPr lang="ru-RU" sz="2000" b="1" dirty="0" err="1">
                <a:solidFill>
                  <a:schemeClr val="tx2"/>
                </a:solidFill>
                <a:latin typeface="Times New Roman"/>
                <a:ea typeface="Calibri"/>
                <a:cs typeface="Times New Roman"/>
              </a:rPr>
              <a:t>Чемальскому</a:t>
            </a:r>
            <a:r>
              <a:rPr lang="ru-RU" sz="2000" b="1" dirty="0">
                <a:solidFill>
                  <a:schemeClr val="tx2"/>
                </a:solidFill>
                <a:latin typeface="Times New Roman"/>
                <a:ea typeface="Calibri"/>
                <a:cs typeface="Times New Roman"/>
              </a:rPr>
              <a:t> тракту, а затем по Чуйскому тракту. </a:t>
            </a:r>
            <a:endParaRPr lang="ru-RU" sz="1600" b="1" dirty="0">
              <a:solidFill>
                <a:schemeClr val="tx2"/>
              </a:solidFill>
              <a:latin typeface="Calibri"/>
              <a:ea typeface="Calibri"/>
              <a:cs typeface="Times New Roman"/>
            </a:endParaRPr>
          </a:p>
          <a:p>
            <a:pPr marL="342900" lvl="0" indent="-342900" algn="just">
              <a:lnSpc>
                <a:spcPct val="115000"/>
              </a:lnSpc>
              <a:spcAft>
                <a:spcPts val="0"/>
              </a:spcAft>
              <a:buFont typeface="Wingdings"/>
              <a:buChar char=""/>
            </a:pPr>
            <a:r>
              <a:rPr lang="ru-RU" sz="2000" b="1" u="sng" dirty="0">
                <a:solidFill>
                  <a:srgbClr val="7030A0"/>
                </a:solidFill>
                <a:latin typeface="Times New Roman"/>
                <a:ea typeface="Calibri"/>
                <a:cs typeface="Times New Roman"/>
              </a:rPr>
              <a:t>Средний маршрут на машине по Алтаю</a:t>
            </a:r>
            <a:r>
              <a:rPr lang="ru-RU" sz="2000" b="1" dirty="0">
                <a:solidFill>
                  <a:srgbClr val="7030A0"/>
                </a:solidFill>
                <a:latin typeface="Times New Roman"/>
                <a:ea typeface="Calibri"/>
                <a:cs typeface="Times New Roman"/>
              </a:rPr>
              <a:t>. </a:t>
            </a:r>
            <a:r>
              <a:rPr lang="ru-RU" sz="2000" b="1" dirty="0">
                <a:solidFill>
                  <a:schemeClr val="tx2"/>
                </a:solidFill>
                <a:latin typeface="Times New Roman"/>
                <a:ea typeface="Calibri"/>
                <a:cs typeface="Times New Roman"/>
              </a:rPr>
              <a:t>Он включает проезд по </a:t>
            </a:r>
            <a:r>
              <a:rPr lang="ru-RU" sz="2000" b="1" dirty="0" err="1" smtClean="0">
                <a:solidFill>
                  <a:schemeClr val="tx2"/>
                </a:solidFill>
                <a:latin typeface="Times New Roman"/>
                <a:ea typeface="Calibri"/>
                <a:cs typeface="Times New Roman"/>
              </a:rPr>
              <a:t>Чемальскому</a:t>
            </a:r>
            <a:r>
              <a:rPr lang="ru-RU" sz="2000" b="1" dirty="0" smtClean="0">
                <a:solidFill>
                  <a:schemeClr val="tx2"/>
                </a:solidFill>
                <a:latin typeface="Times New Roman"/>
                <a:ea typeface="Calibri"/>
                <a:cs typeface="Times New Roman"/>
              </a:rPr>
              <a:t> </a:t>
            </a:r>
            <a:r>
              <a:rPr lang="ru-RU" sz="2000" b="1" dirty="0">
                <a:solidFill>
                  <a:schemeClr val="tx2"/>
                </a:solidFill>
                <a:latin typeface="Times New Roman"/>
                <a:ea typeface="Calibri"/>
                <a:cs typeface="Times New Roman"/>
              </a:rPr>
              <a:t>и </a:t>
            </a:r>
            <a:r>
              <a:rPr lang="ru-RU" sz="2000" b="1" dirty="0" smtClean="0">
                <a:solidFill>
                  <a:schemeClr val="tx2"/>
                </a:solidFill>
                <a:latin typeface="Times New Roman"/>
                <a:ea typeface="Calibri"/>
                <a:cs typeface="Times New Roman"/>
              </a:rPr>
              <a:t>Чуйскому трактам и повороты на  </a:t>
            </a:r>
            <a:r>
              <a:rPr lang="ru-RU" sz="2000" b="1" dirty="0">
                <a:solidFill>
                  <a:schemeClr val="tx2"/>
                </a:solidFill>
                <a:latin typeface="Times New Roman"/>
                <a:ea typeface="Calibri"/>
                <a:cs typeface="Times New Roman"/>
              </a:rPr>
              <a:t>Телецкое озеро, </a:t>
            </a:r>
            <a:r>
              <a:rPr lang="ru-RU" sz="2000" b="1" dirty="0" smtClean="0">
                <a:solidFill>
                  <a:schemeClr val="tx2"/>
                </a:solidFill>
                <a:latin typeface="Times New Roman"/>
                <a:ea typeface="Calibri"/>
                <a:cs typeface="Times New Roman"/>
              </a:rPr>
              <a:t>гору </a:t>
            </a:r>
            <a:r>
              <a:rPr lang="ru-RU" sz="2000" b="1" dirty="0">
                <a:solidFill>
                  <a:schemeClr val="tx2"/>
                </a:solidFill>
                <a:latin typeface="Times New Roman"/>
                <a:ea typeface="Calibri"/>
                <a:cs typeface="Times New Roman"/>
              </a:rPr>
              <a:t>Белуха, перевал Кату-</a:t>
            </a:r>
            <a:r>
              <a:rPr lang="ru-RU" sz="2000" b="1" dirty="0" err="1">
                <a:solidFill>
                  <a:schemeClr val="tx2"/>
                </a:solidFill>
                <a:latin typeface="Times New Roman"/>
                <a:ea typeface="Calibri"/>
                <a:cs typeface="Times New Roman"/>
              </a:rPr>
              <a:t>Ярык</a:t>
            </a:r>
            <a:r>
              <a:rPr lang="ru-RU" sz="2000" b="1" dirty="0">
                <a:solidFill>
                  <a:schemeClr val="tx2"/>
                </a:solidFill>
                <a:latin typeface="Times New Roman"/>
                <a:ea typeface="Calibri"/>
                <a:cs typeface="Times New Roman"/>
              </a:rPr>
              <a:t>. </a:t>
            </a:r>
            <a:endParaRPr lang="ru-RU" sz="1600" b="1" dirty="0">
              <a:solidFill>
                <a:schemeClr val="tx2"/>
              </a:solidFill>
              <a:latin typeface="Calibri"/>
              <a:ea typeface="Calibri"/>
              <a:cs typeface="Times New Roman"/>
            </a:endParaRPr>
          </a:p>
          <a:p>
            <a:pPr marL="342900" lvl="0" indent="-342900" algn="just">
              <a:lnSpc>
                <a:spcPct val="115000"/>
              </a:lnSpc>
              <a:spcAft>
                <a:spcPts val="0"/>
              </a:spcAft>
              <a:buFont typeface="Wingdings"/>
              <a:buChar char=""/>
            </a:pPr>
            <a:r>
              <a:rPr lang="ru-RU" sz="2000" b="1" u="sng" dirty="0">
                <a:solidFill>
                  <a:srgbClr val="7030A0"/>
                </a:solidFill>
                <a:latin typeface="Times New Roman"/>
                <a:ea typeface="Calibri"/>
                <a:cs typeface="Times New Roman"/>
              </a:rPr>
              <a:t>Тяжелый маршрут на машине по Алтаю. </a:t>
            </a:r>
            <a:r>
              <a:rPr lang="ru-RU" sz="2000" b="1" dirty="0">
                <a:solidFill>
                  <a:schemeClr val="tx2"/>
                </a:solidFill>
                <a:latin typeface="Times New Roman"/>
                <a:ea typeface="Calibri"/>
                <a:cs typeface="Times New Roman"/>
              </a:rPr>
              <a:t>Если у Вас внедорожник, то можно попробовать проехать самому практически по всем туристическим местам. </a:t>
            </a:r>
            <a:endParaRPr lang="ru-RU" sz="1600" b="1" dirty="0">
              <a:solidFill>
                <a:schemeClr val="tx2"/>
              </a:solidFill>
              <a:effectLst/>
              <a:latin typeface="Calibri"/>
              <a:ea typeface="Calibri"/>
              <a:cs typeface="Times New Roman"/>
            </a:endParaRPr>
          </a:p>
        </p:txBody>
      </p:sp>
      <p:pic>
        <p:nvPicPr>
          <p:cNvPr id="4100"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604" t="9789" r="27832" b="7190"/>
          <a:stretch/>
        </p:blipFill>
        <p:spPr bwMode="auto">
          <a:xfrm>
            <a:off x="179512" y="260648"/>
            <a:ext cx="4400490" cy="43204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940" y="4797152"/>
            <a:ext cx="1437624" cy="19168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4818054"/>
            <a:ext cx="1406272" cy="18750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63888" y="4837112"/>
            <a:ext cx="1377683" cy="18369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69996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330909"/>
            <a:ext cx="7704856" cy="1938992"/>
          </a:xfrm>
          <a:prstGeom prst="rect">
            <a:avLst/>
          </a:prstGeom>
        </p:spPr>
        <p:txBody>
          <a:bodyPr wrap="square">
            <a:spAutoFit/>
          </a:bodyPr>
          <a:lstStyle/>
          <a:p>
            <a:pPr algn="just"/>
            <a:r>
              <a:rPr lang="ru-RU" sz="2000" b="1" u="sng" dirty="0" smtClean="0">
                <a:solidFill>
                  <a:srgbClr val="002060"/>
                </a:solidFill>
                <a:latin typeface="Times New Roman" pitchFamily="18" charset="0"/>
                <a:cs typeface="Times New Roman" pitchFamily="18" charset="0"/>
              </a:rPr>
              <a:t>О </a:t>
            </a:r>
            <a:r>
              <a:rPr lang="ru-RU" sz="2000" b="1" u="sng" dirty="0">
                <a:solidFill>
                  <a:srgbClr val="002060"/>
                </a:solidFill>
                <a:latin typeface="Times New Roman" pitchFamily="18" charset="0"/>
                <a:cs typeface="Times New Roman" pitchFamily="18" charset="0"/>
              </a:rPr>
              <a:t>состоянии дорог в Горном Алтае можно сказать, что они разные</a:t>
            </a:r>
          </a:p>
          <a:p>
            <a:pPr marL="342900" indent="-342900" algn="just">
              <a:buFont typeface="Arial" pitchFamily="34" charset="0"/>
              <a:buChar char="•"/>
            </a:pPr>
            <a:r>
              <a:rPr lang="ru-RU" sz="2000" b="1" u="sng" dirty="0" smtClean="0">
                <a:solidFill>
                  <a:srgbClr val="002060"/>
                </a:solidFill>
                <a:latin typeface="Times New Roman" pitchFamily="18" charset="0"/>
                <a:cs typeface="Times New Roman" pitchFamily="18" charset="0"/>
              </a:rPr>
              <a:t>Есть </a:t>
            </a:r>
            <a:r>
              <a:rPr lang="ru-RU" sz="2000" b="1" u="sng" dirty="0">
                <a:solidFill>
                  <a:srgbClr val="002060"/>
                </a:solidFill>
                <a:latin typeface="Times New Roman" pitchFamily="18" charset="0"/>
                <a:cs typeface="Times New Roman" pitchFamily="18" charset="0"/>
              </a:rPr>
              <a:t>отличные дороги </a:t>
            </a:r>
            <a:r>
              <a:rPr lang="ru-RU" sz="2000" b="1" u="sng" dirty="0" smtClean="0">
                <a:solidFill>
                  <a:srgbClr val="002060"/>
                </a:solidFill>
                <a:latin typeface="Times New Roman" pitchFamily="18" charset="0"/>
                <a:cs typeface="Times New Roman" pitchFamily="18" charset="0"/>
              </a:rPr>
              <a:t>через</a:t>
            </a:r>
            <a:r>
              <a:rPr lang="ru-RU" sz="2000" b="1" dirty="0" smtClean="0">
                <a:solidFill>
                  <a:srgbClr val="002060"/>
                </a:solidFill>
                <a:latin typeface="Times New Roman" pitchFamily="18" charset="0"/>
                <a:cs typeface="Times New Roman" pitchFamily="18" charset="0"/>
              </a:rPr>
              <a:t> </a:t>
            </a:r>
            <a:r>
              <a:rPr lang="ru-RU" sz="2000" b="1" dirty="0" smtClean="0">
                <a:solidFill>
                  <a:srgbClr val="612A8A"/>
                </a:solidFill>
                <a:latin typeface="Times New Roman" pitchFamily="18" charset="0"/>
                <a:cs typeface="Times New Roman" pitchFamily="18" charset="0"/>
              </a:rPr>
              <a:t>Чуйский </a:t>
            </a:r>
            <a:r>
              <a:rPr lang="ru-RU" sz="2000" b="1" dirty="0">
                <a:solidFill>
                  <a:srgbClr val="612A8A"/>
                </a:solidFill>
                <a:latin typeface="Times New Roman" pitchFamily="18" charset="0"/>
                <a:cs typeface="Times New Roman" pitchFamily="18" charset="0"/>
              </a:rPr>
              <a:t>тракт и </a:t>
            </a:r>
            <a:r>
              <a:rPr lang="ru-RU" sz="2000" b="1" dirty="0" err="1">
                <a:solidFill>
                  <a:srgbClr val="612A8A"/>
                </a:solidFill>
                <a:latin typeface="Times New Roman" pitchFamily="18" charset="0"/>
                <a:cs typeface="Times New Roman" pitchFamily="18" charset="0"/>
              </a:rPr>
              <a:t>Чемальский</a:t>
            </a:r>
            <a:r>
              <a:rPr lang="ru-RU" sz="2000" b="1" dirty="0">
                <a:solidFill>
                  <a:srgbClr val="612A8A"/>
                </a:solidFill>
                <a:latin typeface="Times New Roman" pitchFamily="18" charset="0"/>
                <a:cs typeface="Times New Roman" pitchFamily="18" charset="0"/>
              </a:rPr>
              <a:t> тракт</a:t>
            </a:r>
            <a:r>
              <a:rPr lang="ru-RU" sz="2000" b="1" dirty="0" smtClean="0">
                <a:solidFill>
                  <a:srgbClr val="612A8A"/>
                </a:solidFill>
                <a:latin typeface="Times New Roman" pitchFamily="18" charset="0"/>
                <a:cs typeface="Times New Roman" pitchFamily="18" charset="0"/>
              </a:rPr>
              <a:t>.</a:t>
            </a:r>
            <a:endParaRPr lang="ru-RU" sz="2000" b="1" dirty="0">
              <a:solidFill>
                <a:srgbClr val="612A8A"/>
              </a:solidFill>
              <a:latin typeface="Times New Roman" pitchFamily="18" charset="0"/>
              <a:cs typeface="Times New Roman" pitchFamily="18" charset="0"/>
            </a:endParaRPr>
          </a:p>
          <a:p>
            <a:pPr marL="342900" indent="-342900" algn="just">
              <a:buFont typeface="Arial" pitchFamily="34" charset="0"/>
              <a:buChar char="•"/>
            </a:pPr>
            <a:r>
              <a:rPr lang="ru-RU" sz="2000" b="1" u="sng" dirty="0" smtClean="0">
                <a:solidFill>
                  <a:srgbClr val="002060"/>
                </a:solidFill>
                <a:latin typeface="Times New Roman" pitchFamily="18" charset="0"/>
                <a:cs typeface="Times New Roman" pitchFamily="18" charset="0"/>
              </a:rPr>
              <a:t>Нормальные </a:t>
            </a:r>
            <a:r>
              <a:rPr lang="ru-RU" sz="2000" b="1" u="sng" dirty="0">
                <a:solidFill>
                  <a:srgbClr val="002060"/>
                </a:solidFill>
                <a:latin typeface="Times New Roman" pitchFamily="18" charset="0"/>
                <a:cs typeface="Times New Roman" pitchFamily="18" charset="0"/>
              </a:rPr>
              <a:t>дороги </a:t>
            </a:r>
            <a:r>
              <a:rPr lang="ru-RU" sz="2000" b="1" dirty="0">
                <a:solidFill>
                  <a:srgbClr val="002060"/>
                </a:solidFill>
                <a:latin typeface="Times New Roman" pitchFamily="18" charset="0"/>
                <a:cs typeface="Times New Roman" pitchFamily="18" charset="0"/>
              </a:rPr>
              <a:t>(относительно) - </a:t>
            </a:r>
            <a:r>
              <a:rPr lang="ru-RU" sz="2000" b="1" dirty="0">
                <a:solidFill>
                  <a:srgbClr val="7030A0"/>
                </a:solidFill>
                <a:latin typeface="Times New Roman" pitchFamily="18" charset="0"/>
                <a:cs typeface="Times New Roman" pitchFamily="18" charset="0"/>
              </a:rPr>
              <a:t>на Телецкое озеро, в Усть-Кан и Усть-Коксу, на перевал Кату-</a:t>
            </a:r>
            <a:r>
              <a:rPr lang="ru-RU" sz="2000" b="1" dirty="0" err="1">
                <a:solidFill>
                  <a:srgbClr val="7030A0"/>
                </a:solidFill>
                <a:latin typeface="Times New Roman" pitchFamily="18" charset="0"/>
                <a:cs typeface="Times New Roman" pitchFamily="18" charset="0"/>
              </a:rPr>
              <a:t>Ярык</a:t>
            </a:r>
            <a:r>
              <a:rPr lang="ru-RU" sz="2000" b="1" dirty="0">
                <a:solidFill>
                  <a:srgbClr val="7030A0"/>
                </a:solidFill>
                <a:latin typeface="Times New Roman" pitchFamily="18" charset="0"/>
                <a:cs typeface="Times New Roman" pitchFamily="18" charset="0"/>
              </a:rPr>
              <a:t>. </a:t>
            </a:r>
          </a:p>
        </p:txBody>
      </p:sp>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606" t="18199" r="14296" b="5128"/>
          <a:stretch/>
        </p:blipFill>
        <p:spPr bwMode="auto">
          <a:xfrm>
            <a:off x="860213" y="2269901"/>
            <a:ext cx="7657488" cy="43977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2273675"/>
            <a:ext cx="1094092" cy="1458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3140968"/>
            <a:ext cx="1167300" cy="1556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4710" y="5018614"/>
            <a:ext cx="1913114" cy="13365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75856" y="5157192"/>
            <a:ext cx="1790433" cy="13428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216109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2"/>
          <p:cNvSpPr txBox="1">
            <a:spLocks/>
          </p:cNvSpPr>
          <p:nvPr/>
        </p:nvSpPr>
        <p:spPr>
          <a:xfrm>
            <a:off x="665240" y="5157192"/>
            <a:ext cx="8229600" cy="125272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ru-RU" sz="2800" dirty="0">
              <a:solidFill>
                <a:schemeClr val="tx1"/>
              </a:solidFill>
            </a:endParaRPr>
          </a:p>
        </p:txBody>
      </p:sp>
      <p:sp>
        <p:nvSpPr>
          <p:cNvPr id="4" name="Прямоугольник 3"/>
          <p:cNvSpPr/>
          <p:nvPr/>
        </p:nvSpPr>
        <p:spPr>
          <a:xfrm>
            <a:off x="594696" y="188640"/>
            <a:ext cx="8355288" cy="2308324"/>
          </a:xfrm>
          <a:prstGeom prst="rect">
            <a:avLst/>
          </a:prstGeom>
        </p:spPr>
        <p:txBody>
          <a:bodyPr wrap="square">
            <a:spAutoFit/>
          </a:bodyPr>
          <a:lstStyle/>
          <a:p>
            <a:pPr algn="ctr"/>
            <a:r>
              <a:rPr lang="ru-RU" sz="2400" b="1" dirty="0" smtClean="0">
                <a:solidFill>
                  <a:srgbClr val="002060"/>
                </a:solidFill>
                <a:latin typeface="Times New Roman" pitchFamily="18" charset="0"/>
                <a:cs typeface="Times New Roman" pitchFamily="18" charset="0"/>
              </a:rPr>
              <a:t>Продолжительность </a:t>
            </a:r>
            <a:r>
              <a:rPr lang="ru-RU" sz="2400" b="1" dirty="0">
                <a:solidFill>
                  <a:srgbClr val="002060"/>
                </a:solidFill>
                <a:latin typeface="Times New Roman" pitchFamily="18" charset="0"/>
                <a:cs typeface="Times New Roman" pitchFamily="18" charset="0"/>
              </a:rPr>
              <a:t>самостоятельного путешествия по Алтаю на машине может быть самой разной. </a:t>
            </a:r>
          </a:p>
          <a:p>
            <a:pPr algn="just"/>
            <a:r>
              <a:rPr lang="ru-RU" sz="2400" b="1" dirty="0" smtClean="0">
                <a:solidFill>
                  <a:srgbClr val="002060"/>
                </a:solidFill>
                <a:latin typeface="Times New Roman" pitchFamily="18" charset="0"/>
                <a:cs typeface="Times New Roman" pitchFamily="18" charset="0"/>
              </a:rPr>
              <a:t>У </a:t>
            </a:r>
            <a:r>
              <a:rPr lang="ru-RU" sz="2400" b="1" dirty="0">
                <a:solidFill>
                  <a:srgbClr val="002060"/>
                </a:solidFill>
                <a:latin typeface="Times New Roman" pitchFamily="18" charset="0"/>
                <a:cs typeface="Times New Roman" pitchFamily="18" charset="0"/>
              </a:rPr>
              <a:t>нас  не было четкого временного графика и мы путешествовали по принципу "посмотреть все что понравится по дороге". С таким подходом описанный далее </a:t>
            </a:r>
            <a:r>
              <a:rPr lang="ru-RU" sz="2400" b="1" u="sng" dirty="0">
                <a:solidFill>
                  <a:srgbClr val="002060"/>
                </a:solidFill>
                <a:latin typeface="Times New Roman" pitchFamily="18" charset="0"/>
                <a:cs typeface="Times New Roman" pitchFamily="18" charset="0"/>
              </a:rPr>
              <a:t>маршрут на машине по Алтаю у нас занял 10 дней.</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145142"/>
            <a:ext cx="2588066" cy="34507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3236764"/>
            <a:ext cx="2450632" cy="32675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490" y="3789040"/>
            <a:ext cx="3223099" cy="2417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9334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332656"/>
            <a:ext cx="4099584" cy="369332"/>
          </a:xfrm>
          <a:prstGeom prst="rect">
            <a:avLst/>
          </a:prstGeom>
        </p:spPr>
        <p:txBody>
          <a:bodyPr wrap="none">
            <a:spAutoFit/>
          </a:bodyPr>
          <a:lstStyle/>
          <a:p>
            <a:r>
              <a:rPr lang="ru-RU" b="1" dirty="0" smtClean="0">
                <a:solidFill>
                  <a:srgbClr val="002060"/>
                </a:solidFill>
                <a:latin typeface="Times New Roman" pitchFamily="18" charset="0"/>
                <a:cs typeface="Times New Roman" pitchFamily="18" charset="0"/>
              </a:rPr>
              <a:t>3</a:t>
            </a:r>
            <a:r>
              <a:rPr lang="en-US" b="1" dirty="0" smtClean="0">
                <a:solidFill>
                  <a:srgbClr val="002060"/>
                </a:solidFill>
                <a:latin typeface="Times New Roman" pitchFamily="18" charset="0"/>
                <a:cs typeface="Times New Roman" pitchFamily="18" charset="0"/>
              </a:rPr>
              <a:t> </a:t>
            </a:r>
            <a:r>
              <a:rPr lang="ru-RU" b="1" dirty="0">
                <a:solidFill>
                  <a:srgbClr val="002060"/>
                </a:solidFill>
                <a:latin typeface="Times New Roman" pitchFamily="18" charset="0"/>
                <a:cs typeface="Times New Roman" pitchFamily="18" charset="0"/>
              </a:rPr>
              <a:t>ЭТАП: РЕАЛИЗАЦИЯ ПРОЕКТА</a:t>
            </a:r>
            <a:endParaRPr lang="ru-RU" dirty="0"/>
          </a:p>
        </p:txBody>
      </p:sp>
      <p:sp>
        <p:nvSpPr>
          <p:cNvPr id="6" name="Прямоугольник 5"/>
          <p:cNvSpPr/>
          <p:nvPr/>
        </p:nvSpPr>
        <p:spPr>
          <a:xfrm>
            <a:off x="395536" y="908720"/>
            <a:ext cx="8208912" cy="3447098"/>
          </a:xfrm>
          <a:prstGeom prst="rect">
            <a:avLst/>
          </a:prstGeom>
        </p:spPr>
        <p:txBody>
          <a:bodyPr wrap="square">
            <a:spAutoFit/>
          </a:bodyPr>
          <a:lstStyle/>
          <a:p>
            <a:pPr algn="just"/>
            <a:r>
              <a:rPr lang="ru-RU" sz="2000" b="1" dirty="0">
                <a:solidFill>
                  <a:srgbClr val="002060"/>
                </a:solidFill>
                <a:latin typeface="Times New Roman" pitchFamily="18" charset="0"/>
                <a:cs typeface="Times New Roman" pitchFamily="18" charset="0"/>
              </a:rPr>
              <a:t>Для того чтобы реализовать этот проект мы вместе с родителями  решили:</a:t>
            </a:r>
          </a:p>
          <a:p>
            <a:pPr algn="just"/>
            <a:r>
              <a:rPr lang="ru-RU" sz="2000" b="1" dirty="0">
                <a:solidFill>
                  <a:srgbClr val="002060"/>
                </a:solidFill>
                <a:latin typeface="Times New Roman" pitchFamily="18" charset="0"/>
                <a:cs typeface="Times New Roman" pitchFamily="18" charset="0"/>
              </a:rPr>
              <a:t>создать альбом, который поможет мне поделиться нашими воспоминаниями о поездке на горный Алтай. Я также смог рассказать многим детям, о том, какие необычные места есть в нашей стране для изучения и для совершения путешествий.</a:t>
            </a:r>
          </a:p>
          <a:p>
            <a:pPr algn="just"/>
            <a:r>
              <a:rPr lang="ru-RU" sz="2000" b="1" dirty="0">
                <a:solidFill>
                  <a:srgbClr val="002060"/>
                </a:solidFill>
                <a:latin typeface="Times New Roman" pitchFamily="18" charset="0"/>
                <a:cs typeface="Times New Roman" pitchFamily="18" charset="0"/>
              </a:rPr>
              <a:t>Для создания альбома нам  </a:t>
            </a:r>
            <a:r>
              <a:rPr lang="ru-RU" sz="2000" b="1" u="sng" dirty="0">
                <a:solidFill>
                  <a:srgbClr val="002060"/>
                </a:solidFill>
                <a:latin typeface="Times New Roman" pitchFamily="18" charset="0"/>
                <a:cs typeface="Times New Roman" pitchFamily="18" charset="0"/>
              </a:rPr>
              <a:t>понадобились следующие материалы:</a:t>
            </a:r>
          </a:p>
          <a:p>
            <a:pPr algn="just"/>
            <a:r>
              <a:rPr lang="ru-RU" sz="2000" b="1" dirty="0">
                <a:solidFill>
                  <a:srgbClr val="002060"/>
                </a:solidFill>
                <a:latin typeface="Times New Roman" pitchFamily="18" charset="0"/>
                <a:cs typeface="Times New Roman" pitchFamily="18" charset="0"/>
              </a:rPr>
              <a:t>1.	Распечатанные фотографии.</a:t>
            </a:r>
          </a:p>
          <a:p>
            <a:pPr algn="just"/>
            <a:r>
              <a:rPr lang="ru-RU" sz="2000" b="1" dirty="0">
                <a:solidFill>
                  <a:srgbClr val="002060"/>
                </a:solidFill>
                <a:latin typeface="Times New Roman" pitchFamily="18" charset="0"/>
                <a:cs typeface="Times New Roman" pitchFamily="18" charset="0"/>
              </a:rPr>
              <a:t>2.	Картон</a:t>
            </a:r>
          </a:p>
          <a:p>
            <a:pPr algn="just"/>
            <a:r>
              <a:rPr lang="ru-RU" sz="2000" b="1" dirty="0">
                <a:solidFill>
                  <a:srgbClr val="002060"/>
                </a:solidFill>
                <a:latin typeface="Times New Roman" pitchFamily="18" charset="0"/>
                <a:cs typeface="Times New Roman" pitchFamily="18" charset="0"/>
              </a:rPr>
              <a:t>3.	Ножницы</a:t>
            </a:r>
          </a:p>
          <a:p>
            <a:pPr algn="just"/>
            <a:r>
              <a:rPr lang="ru-RU" sz="2000" b="1" dirty="0">
                <a:solidFill>
                  <a:srgbClr val="002060"/>
                </a:solidFill>
                <a:latin typeface="Times New Roman" pitchFamily="18" charset="0"/>
                <a:cs typeface="Times New Roman" pitchFamily="18" charset="0"/>
              </a:rPr>
              <a:t>4.	Обложки моего альбома</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2695" y="3356992"/>
            <a:ext cx="2676957" cy="33143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7799" y="4581128"/>
            <a:ext cx="3467100" cy="1924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53040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74245" y="188640"/>
            <a:ext cx="8136904" cy="2554545"/>
          </a:xfrm>
          <a:prstGeom prst="rect">
            <a:avLst/>
          </a:prstGeom>
        </p:spPr>
        <p:txBody>
          <a:bodyPr wrap="square">
            <a:spAutoFit/>
          </a:bodyPr>
          <a:lstStyle/>
          <a:p>
            <a:pPr algn="just"/>
            <a:r>
              <a:rPr lang="ru-RU" sz="2000" b="1" dirty="0" smtClean="0">
                <a:solidFill>
                  <a:srgbClr val="002060"/>
                </a:solidFill>
                <a:latin typeface="Times New Roman" pitchFamily="18" charset="0"/>
                <a:cs typeface="Times New Roman" pitchFamily="18" charset="0"/>
              </a:rPr>
              <a:t>	Обычно </a:t>
            </a:r>
            <a:r>
              <a:rPr lang="ru-RU" sz="2000" b="1" dirty="0">
                <a:solidFill>
                  <a:srgbClr val="002060"/>
                </a:solidFill>
                <a:latin typeface="Times New Roman" pitchFamily="18" charset="0"/>
                <a:cs typeface="Times New Roman" pitchFamily="18" charset="0"/>
              </a:rPr>
              <a:t>наш маршрут до Алтая составляет 2 дня, потому что заезжаем на ночевку на Обское </a:t>
            </a:r>
            <a:r>
              <a:rPr lang="ru-RU" sz="2000" b="1" dirty="0" smtClean="0">
                <a:solidFill>
                  <a:srgbClr val="002060"/>
                </a:solidFill>
                <a:latin typeface="Times New Roman" pitchFamily="18" charset="0"/>
                <a:cs typeface="Times New Roman" pitchFamily="18" charset="0"/>
              </a:rPr>
              <a:t>водохранилище.</a:t>
            </a:r>
          </a:p>
          <a:p>
            <a:pPr algn="just"/>
            <a:endParaRPr lang="ru-RU" sz="2000" b="1" dirty="0">
              <a:solidFill>
                <a:srgbClr val="002060"/>
              </a:solidFill>
              <a:latin typeface="Times New Roman" pitchFamily="18" charset="0"/>
              <a:cs typeface="Times New Roman" pitchFamily="18" charset="0"/>
            </a:endParaRPr>
          </a:p>
          <a:p>
            <a:pPr algn="just"/>
            <a:r>
              <a:rPr lang="ru-RU" sz="2000" b="1" dirty="0" smtClean="0">
                <a:solidFill>
                  <a:srgbClr val="002060"/>
                </a:solidFill>
                <a:latin typeface="Times New Roman" pitchFamily="18" charset="0"/>
                <a:cs typeface="Times New Roman" pitchFamily="18" charset="0"/>
              </a:rPr>
              <a:t>	На </a:t>
            </a:r>
            <a:r>
              <a:rPr lang="ru-RU" sz="2000" b="1" dirty="0">
                <a:solidFill>
                  <a:srgbClr val="002060"/>
                </a:solidFill>
                <a:latin typeface="Times New Roman" pitchFamily="18" charset="0"/>
                <a:cs typeface="Times New Roman" pitchFamily="18" charset="0"/>
              </a:rPr>
              <a:t>Алтае очень много интересных и необычных мест. Мы были во многих из них. По земле Алтая проложено много больших современных дорог, которые называются трактами. Самый известный во всем мире - Чуйский тракт. Он считается одной из самых красивых дорог в мире. </a:t>
            </a:r>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140968"/>
            <a:ext cx="4032448" cy="3182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481" y="2685455"/>
            <a:ext cx="3069777" cy="40930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58756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Углы">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Углы">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Углы">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291</TotalTime>
  <Words>563</Words>
  <Application>Microsoft Office PowerPoint</Application>
  <PresentationFormat>Экран (4:3)</PresentationFormat>
  <Paragraphs>64</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Углы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SD23</dc:creator>
  <cp:lastModifiedBy>Administrator</cp:lastModifiedBy>
  <cp:revision>34</cp:revision>
  <dcterms:created xsi:type="dcterms:W3CDTF">2024-02-22T08:15:08Z</dcterms:created>
  <dcterms:modified xsi:type="dcterms:W3CDTF">2024-03-24T17:22:48Z</dcterms:modified>
</cp:coreProperties>
</file>