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0"/>
  </p:notesMasterIdLst>
  <p:sldIdLst>
    <p:sldId id="328" r:id="rId2"/>
    <p:sldId id="257" r:id="rId3"/>
    <p:sldId id="274" r:id="rId4"/>
    <p:sldId id="275" r:id="rId5"/>
    <p:sldId id="330" r:id="rId6"/>
    <p:sldId id="331" r:id="rId7"/>
    <p:sldId id="333" r:id="rId8"/>
    <p:sldId id="334" r:id="rId9"/>
    <p:sldId id="298" r:id="rId10"/>
    <p:sldId id="313" r:id="rId11"/>
    <p:sldId id="335" r:id="rId12"/>
    <p:sldId id="336" r:id="rId13"/>
    <p:sldId id="338" r:id="rId14"/>
    <p:sldId id="339" r:id="rId15"/>
    <p:sldId id="310" r:id="rId16"/>
    <p:sldId id="308" r:id="rId17"/>
    <p:sldId id="318" r:id="rId18"/>
    <p:sldId id="303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00"/>
    <a:srgbClr val="0000FF"/>
    <a:srgbClr val="008000"/>
    <a:srgbClr val="660066"/>
    <a:srgbClr val="FF0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4994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-390" y="-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299683-2B03-441C-9829-C41B0364D512}" type="datetimeFigureOut">
              <a:rPr lang="ru-RU" smtClean="0"/>
              <a:pPr/>
              <a:t>28.11.2023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2FA19D-E406-4114-95EC-13FCE8FC1F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91619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85800" y="5349903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508000" y="4853412"/>
            <a:ext cx="112776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08000" y="3886200"/>
            <a:ext cx="112776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5DBB3-BF67-4E44-A05C-3C0D9B47ECE1}" type="datetimeFigureOut">
              <a:rPr lang="ru-RU" smtClean="0"/>
              <a:pPr/>
              <a:t>28.11.2023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10972800" y="6473952"/>
            <a:ext cx="1011936" cy="246888"/>
          </a:xfrm>
        </p:spPr>
        <p:txBody>
          <a:bodyPr/>
          <a:lstStyle/>
          <a:p>
            <a:fld id="{BA3B7B2F-0D55-4396-9503-06ADC42933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5DBB3-BF67-4E44-A05C-3C0D9B47ECE1}" type="datetimeFigureOut">
              <a:rPr lang="ru-RU" smtClean="0"/>
              <a:pPr/>
              <a:t>28.11.2023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B7B2F-0D55-4396-9503-06ADC42933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144000" y="549277"/>
            <a:ext cx="2438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549277"/>
            <a:ext cx="83312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5DBB3-BF67-4E44-A05C-3C0D9B47ECE1}" type="datetimeFigureOut">
              <a:rPr lang="ru-RU" smtClean="0"/>
              <a:pPr/>
              <a:t>28.11.2023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B7B2F-0D55-4396-9503-06ADC42933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5DBB3-BF67-4E44-A05C-3C0D9B47ECE1}" type="datetimeFigureOut">
              <a:rPr lang="ru-RU" smtClean="0"/>
              <a:pPr/>
              <a:t>28.11.2023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4775200" y="76201"/>
            <a:ext cx="38608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10972800" y="6473952"/>
            <a:ext cx="1011936" cy="246888"/>
          </a:xfrm>
        </p:spPr>
        <p:txBody>
          <a:bodyPr/>
          <a:lstStyle/>
          <a:p>
            <a:fld id="{BA3B7B2F-0D55-4396-9503-06ADC42933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85800" y="3444903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508000" y="1676400"/>
            <a:ext cx="112776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5DBB3-BF67-4E44-A05C-3C0D9B47ECE1}" type="datetimeFigureOut">
              <a:rPr lang="ru-RU" smtClean="0"/>
              <a:pPr/>
              <a:t>28.11.2023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B7B2F-0D55-4396-9503-06ADC429337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240633" y="2947086"/>
            <a:ext cx="115824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402336" y="457200"/>
            <a:ext cx="115824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406400" y="1600200"/>
            <a:ext cx="5588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7912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5DBB3-BF67-4E44-A05C-3C0D9B47ECE1}" type="datetimeFigureOut">
              <a:rPr lang="ru-RU" smtClean="0"/>
              <a:pPr/>
              <a:t>28.11.2023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B7B2F-0D55-4396-9503-06ADC42933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406400" y="5410200"/>
            <a:ext cx="114808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75259" y="666750"/>
            <a:ext cx="57207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6193367" y="666750"/>
            <a:ext cx="5722988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375259" y="1316038"/>
            <a:ext cx="5720741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6198307" y="1316038"/>
            <a:ext cx="571804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5DBB3-BF67-4E44-A05C-3C0D9B47ECE1}" type="datetimeFigureOut">
              <a:rPr lang="ru-RU" smtClean="0"/>
              <a:pPr/>
              <a:t>28.11.2023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972800" y="6477000"/>
            <a:ext cx="1016000" cy="246888"/>
          </a:xfrm>
        </p:spPr>
        <p:txBody>
          <a:bodyPr/>
          <a:lstStyle/>
          <a:p>
            <a:fld id="{BA3B7B2F-0D55-4396-9503-06ADC429337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685800" y="6019801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402336" y="457200"/>
            <a:ext cx="115824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5DBB3-BF67-4E44-A05C-3C0D9B47ECE1}" type="datetimeFigureOut">
              <a:rPr lang="ru-RU" smtClean="0"/>
              <a:pPr/>
              <a:t>28.11.2023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B7B2F-0D55-4396-9503-06ADC42933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5DBB3-BF67-4E44-A05C-3C0D9B47ECE1}" type="datetimeFigureOut">
              <a:rPr lang="ru-RU" smtClean="0"/>
              <a:pPr/>
              <a:t>28.11.2023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B7B2F-0D55-4396-9503-06ADC42933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85800" y="5849118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609600" y="5486400"/>
            <a:ext cx="112776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609601" y="609600"/>
            <a:ext cx="4011084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4766733" y="609600"/>
            <a:ext cx="7120467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5DBB3-BF67-4E44-A05C-3C0D9B47ECE1}" type="datetimeFigureOut">
              <a:rPr lang="ru-RU" smtClean="0"/>
              <a:pPr/>
              <a:t>28.11.2023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B7B2F-0D55-4396-9503-06ADC42933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4673600" y="616634"/>
            <a:ext cx="67056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5DBB3-BF67-4E44-A05C-3C0D9B47ECE1}" type="datetimeFigureOut">
              <a:rPr lang="ru-RU" smtClean="0"/>
              <a:pPr/>
              <a:t>28.11.2023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B7B2F-0D55-4396-9503-06ADC429337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508000" y="4993760"/>
            <a:ext cx="78232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508000" y="5533218"/>
            <a:ext cx="78232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85800" y="1050899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406400" y="1554163"/>
            <a:ext cx="115824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8636000" y="76201"/>
            <a:ext cx="33528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425DBB3-BF67-4E44-A05C-3C0D9B47ECE1}" type="datetimeFigureOut">
              <a:rPr lang="ru-RU" smtClean="0"/>
              <a:pPr/>
              <a:t>28.11.2023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4165600" y="76201"/>
            <a:ext cx="44704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10972800" y="6477001"/>
            <a:ext cx="1016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A3B7B2F-0D55-4396-9503-06ADC429337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06400" y="457200"/>
            <a:ext cx="115824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85800" y="1050899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685800" y="1057987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11680787">
            <a:extLst>
              <a:ext uri="{FF2B5EF4-FFF2-40B4-BE49-F238E27FC236}">
                <a16:creationId xmlns="" xmlns:a16="http://schemas.microsoft.com/office/drawing/2014/main" id="{E9EFC91C-1D5A-4C33-A801-8A58455D3B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237470" y="140043"/>
            <a:ext cx="66314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 smtClean="0">
                <a:solidFill>
                  <a:srgbClr val="FFFF00"/>
                </a:solidFill>
              </a:rPr>
              <a:t>БОЛОТО</a:t>
            </a:r>
            <a:r>
              <a:rPr lang="ru-RU" sz="8000" dirty="0" smtClean="0">
                <a:solidFill>
                  <a:srgbClr val="FFFF00"/>
                </a:solidFill>
              </a:rPr>
              <a:t> </a:t>
            </a:r>
            <a:endParaRPr lang="ru-RU" sz="8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260" y="404814"/>
            <a:ext cx="5931243" cy="879475"/>
          </a:xfrm>
        </p:spPr>
        <p:txBody>
          <a:bodyPr>
            <a:normAutofit/>
          </a:bodyPr>
          <a:lstStyle/>
          <a:p>
            <a:pPr>
              <a:defRPr/>
            </a:pPr>
            <a:endParaRPr lang="ru-RU" sz="3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411" name="Прямоугольник 3"/>
          <p:cNvSpPr>
            <a:spLocks noChangeArrowheads="1"/>
          </p:cNvSpPr>
          <p:nvPr/>
        </p:nvSpPr>
        <p:spPr bwMode="auto">
          <a:xfrm>
            <a:off x="835378" y="2512541"/>
            <a:ext cx="4370936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endParaRPr lang="ru-RU" sz="2800" dirty="0"/>
          </a:p>
          <a:p>
            <a:r>
              <a:rPr lang="ru-RU" sz="7200" b="1" dirty="0" smtClean="0"/>
              <a:t>Багульник</a:t>
            </a:r>
            <a:endParaRPr lang="ru-RU" sz="7200" b="1" dirty="0"/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E106A923-D685-40E0-B9BF-690315F039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5871" y="1578764"/>
            <a:ext cx="6169658" cy="46057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8000" b="1" dirty="0" smtClean="0"/>
              <a:t>Морошка</a:t>
            </a:r>
            <a:endParaRPr lang="ru-RU" sz="8000" b="1" dirty="0"/>
          </a:p>
        </p:txBody>
      </p:sp>
      <p:pic>
        <p:nvPicPr>
          <p:cNvPr id="5" name="Объект 4">
            <a:extLst>
              <a:ext uri="{FF2B5EF4-FFF2-40B4-BE49-F238E27FC236}">
                <a16:creationId xmlns="" xmlns:a16="http://schemas.microsoft.com/office/drawing/2014/main" id="{8B9173FA-9FDD-43AB-8C13-1F3E2C28661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0502" y="1837038"/>
            <a:ext cx="6378476" cy="4267200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8000" b="1" dirty="0" smtClean="0"/>
          </a:p>
          <a:p>
            <a:pPr>
              <a:buNone/>
            </a:pPr>
            <a:r>
              <a:rPr lang="ru-RU" sz="8000" b="1" dirty="0" smtClean="0"/>
              <a:t> </a:t>
            </a:r>
            <a:r>
              <a:rPr lang="ru-RU" sz="8000" b="1" dirty="0" smtClean="0"/>
              <a:t>  Клюква</a:t>
            </a:r>
            <a:endParaRPr lang="ru-RU" sz="8000" b="1" dirty="0"/>
          </a:p>
        </p:txBody>
      </p:sp>
      <p:pic>
        <p:nvPicPr>
          <p:cNvPr id="5" name="Picture 4" descr="природа 001">
            <a:extLst>
              <a:ext uri="{FF2B5EF4-FFF2-40B4-BE49-F238E27FC236}">
                <a16:creationId xmlns="" xmlns:a16="http://schemas.microsoft.com/office/drawing/2014/main" id="{DE239610-4206-4927-A467-22FA600ED8BB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7514" y="1677496"/>
            <a:ext cx="5791200" cy="4553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Росянка – хищное растение</a:t>
            </a:r>
            <a:endParaRPr lang="ru-RU" dirty="0"/>
          </a:p>
        </p:txBody>
      </p:sp>
      <p:pic>
        <p:nvPicPr>
          <p:cNvPr id="5" name="Picture 5">
            <a:extLst>
              <a:ext uri="{FF2B5EF4-FFF2-40B4-BE49-F238E27FC236}">
                <a16:creationId xmlns="" xmlns:a16="http://schemas.microsoft.com/office/drawing/2014/main" id="{DD6D964C-FB9A-4FE1-A9E9-3AEADF4895A5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019" y="1542535"/>
            <a:ext cx="4233063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2" name="Picture 2" descr="C:\Users\Пользоваьель\Desktop\maxresdefault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843372" y="1960604"/>
            <a:ext cx="5862595" cy="37976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6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Болотная гадюка                      Болотный уж</a:t>
            </a:r>
            <a:endParaRPr lang="ru-RU" dirty="0"/>
          </a:p>
        </p:txBody>
      </p:sp>
      <p:pic>
        <p:nvPicPr>
          <p:cNvPr id="5" name="Содержимое 4">
            <a:extLst>
              <a:ext uri="{FF2B5EF4-FFF2-40B4-BE49-F238E27FC236}">
                <a16:creationId xmlns="" xmlns:a16="http://schemas.microsoft.com/office/drawing/2014/main" id="{5B37F520-56B6-43DE-BBCC-93670679DF6E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400" y="1866900"/>
            <a:ext cx="5588000" cy="4191000"/>
          </a:xfrm>
          <a:prstGeom prst="rect">
            <a:avLst/>
          </a:prstGeom>
        </p:spPr>
      </p:pic>
      <p:pic>
        <p:nvPicPr>
          <p:cNvPr id="6" name="Picture 4">
            <a:extLst>
              <a:ext uri="{FF2B5EF4-FFF2-40B4-BE49-F238E27FC236}">
                <a16:creationId xmlns="" xmlns:a16="http://schemas.microsoft.com/office/drawing/2014/main" id="{3CB7F117-E340-40FB-B501-31F8854B16D6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4984" y="1883900"/>
            <a:ext cx="5110205" cy="416885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4" descr="водяная полёвк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036" y="244549"/>
            <a:ext cx="5348177" cy="46570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3" name="Rectangle 6"/>
          <p:cNvSpPr>
            <a:spLocks noChangeArrowheads="1"/>
          </p:cNvSpPr>
          <p:nvPr/>
        </p:nvSpPr>
        <p:spPr bwMode="auto">
          <a:xfrm>
            <a:off x="733647" y="5516564"/>
            <a:ext cx="1041990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ru-RU" sz="3200" b="1" dirty="0">
                <a:latin typeface="Arial" charset="0"/>
              </a:rPr>
              <a:t>Водяная полевка                                Ондатра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436166D1-E73B-4381-87FB-65073277E9A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4865" y="244549"/>
            <a:ext cx="5996763" cy="46570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981201" y="244476"/>
            <a:ext cx="8385175" cy="663575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normAutofit fontScale="90000"/>
          </a:bodyPr>
          <a:lstStyle/>
          <a:p>
            <a:r>
              <a:rPr lang="ru-RU" sz="4000" dirty="0"/>
              <a:t>          </a:t>
            </a:r>
            <a:r>
              <a:rPr lang="ru-RU" sz="3200" b="1" dirty="0">
                <a:latin typeface="Arial" charset="0"/>
              </a:rPr>
              <a:t>ПТИЦЫ БОЛОТ</a:t>
            </a:r>
            <a:endParaRPr lang="ru-RU" sz="3600" b="1" dirty="0">
              <a:solidFill>
                <a:srgbClr val="FFCC00"/>
              </a:solidFill>
              <a:latin typeface="Arial" charset="0"/>
            </a:endParaRPr>
          </a:p>
        </p:txBody>
      </p:sp>
      <p:sp>
        <p:nvSpPr>
          <p:cNvPr id="63495" name="Rectangle 7"/>
          <p:cNvSpPr>
            <a:spLocks noChangeArrowheads="1"/>
          </p:cNvSpPr>
          <p:nvPr/>
        </p:nvSpPr>
        <p:spPr bwMode="auto">
          <a:xfrm>
            <a:off x="180753" y="1268413"/>
            <a:ext cx="11546959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Кулик занесён  в </a:t>
            </a:r>
            <a:r>
              <a:rPr lang="ru-RU" sz="2800" b="1" dirty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Красную книгу                     </a:t>
            </a:r>
            <a:r>
              <a:rPr lang="ru-RU" sz="28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Серый журавль</a:t>
            </a:r>
          </a:p>
        </p:txBody>
      </p:sp>
      <p:sp>
        <p:nvSpPr>
          <p:cNvPr id="30725" name="Rectangle 8"/>
          <p:cNvSpPr>
            <a:spLocks noChangeArrowheads="1"/>
          </p:cNvSpPr>
          <p:nvPr/>
        </p:nvSpPr>
        <p:spPr bwMode="auto">
          <a:xfrm>
            <a:off x="1992314" y="3141663"/>
            <a:ext cx="3455987" cy="3382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dirty="0"/>
          </a:p>
          <a:p>
            <a:endParaRPr lang="ru-RU" dirty="0"/>
          </a:p>
        </p:txBody>
      </p:sp>
      <p:pic>
        <p:nvPicPr>
          <p:cNvPr id="6" name="Объект 3">
            <a:extLst>
              <a:ext uri="{FF2B5EF4-FFF2-40B4-BE49-F238E27FC236}">
                <a16:creationId xmlns="" xmlns:a16="http://schemas.microsoft.com/office/drawing/2014/main" id="{10A90371-8D01-47C5-8968-1F9492DE92CC}"/>
              </a:ext>
            </a:extLst>
          </p:cNvPr>
          <p:cNvPicPr>
            <a:picLocks noGrp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7232" y="2034977"/>
            <a:ext cx="5655125" cy="4670623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8CE5EF4D-1ED8-4BE5-BA62-4959085E46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468" y="2001755"/>
            <a:ext cx="5330682" cy="478181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499730" y="188914"/>
            <a:ext cx="10706986" cy="916872"/>
          </a:xfrm>
        </p:spPr>
        <p:txBody>
          <a:bodyPr>
            <a:noAutofit/>
          </a:bodyPr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400" b="1" dirty="0">
                <a:latin typeface="Calibri" panose="020F0502020204030204" pitchFamily="34" charset="0"/>
                <a:cs typeface="Calibri" panose="020F0502020204030204" pitchFamily="34" charset="0"/>
              </a:rPr>
              <a:t>Филин громко хохочет 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b="1" dirty="0">
                <a:latin typeface="Calibri" panose="020F0502020204030204" pitchFamily="34" charset="0"/>
                <a:cs typeface="Calibri" panose="020F0502020204030204" pitchFamily="34" charset="0"/>
              </a:rPr>
              <a:t>на болоте, когда стемнеет.                                                                  </a:t>
            </a:r>
            <a:r>
              <a:rPr lang="ru-RU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Глухарь</a:t>
            </a:r>
            <a:endParaRPr lang="ru-RU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b="1" dirty="0">
                <a:latin typeface="Calibri" panose="020F0502020204030204" pitchFamily="34" charset="0"/>
                <a:cs typeface="Calibri" panose="020F0502020204030204" pitchFamily="34" charset="0"/>
              </a:rPr>
              <a:t>                                                                                                                                                               </a:t>
            </a:r>
            <a:r>
              <a:rPr lang="ru-RU" sz="2400" b="1" dirty="0">
                <a:latin typeface="Times New Roman" pitchFamily="18" charset="0"/>
              </a:rPr>
              <a:t>                                                                                 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b="1" dirty="0">
                <a:latin typeface="Calibri" panose="020F0502020204030204" pitchFamily="34" charset="0"/>
                <a:cs typeface="Calibri" panose="020F0502020204030204" pitchFamily="34" charset="0"/>
              </a:rPr>
              <a:t>                                                                                                                                                                                       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b="1" dirty="0">
                <a:latin typeface="Calibri" panose="020F0502020204030204" pitchFamily="34" charset="0"/>
                <a:cs typeface="Calibri" panose="020F0502020204030204" pitchFamily="34" charset="0"/>
              </a:rPr>
              <a:t>                                                              </a:t>
            </a:r>
          </a:p>
        </p:txBody>
      </p:sp>
      <p:pic>
        <p:nvPicPr>
          <p:cNvPr id="37891" name="Picture 7" descr="fili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343" y="1278378"/>
            <a:ext cx="4111256" cy="5228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>
            <a:extLst>
              <a:ext uri="{FF2B5EF4-FFF2-40B4-BE49-F238E27FC236}">
                <a16:creationId xmlns="" xmlns:a16="http://schemas.microsoft.com/office/drawing/2014/main" id="{BA700B41-9C96-4257-B569-035424A28E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7812" y="1278378"/>
            <a:ext cx="6905845" cy="505046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414670" y="333376"/>
            <a:ext cx="10834577" cy="6119813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90000"/>
              </a:lnSpc>
              <a:buClr>
                <a:srgbClr val="000066"/>
              </a:buClr>
              <a:buFont typeface="Wingdings" pitchFamily="2" charset="2"/>
              <a:buNone/>
            </a:pPr>
            <a:r>
              <a:rPr lang="ru-RU" sz="1600" dirty="0">
                <a:solidFill>
                  <a:srgbClr val="542FDD"/>
                </a:solidFill>
              </a:rPr>
              <a:t>               </a:t>
            </a:r>
            <a:r>
              <a:rPr lang="ru-RU" b="1" dirty="0">
                <a:solidFill>
                  <a:srgbClr val="CC3300"/>
                </a:solidFill>
              </a:rPr>
              <a:t>ЗНАЧЕНИЕ БОЛОТ ДЛЯ ЧЕЛОВЕКА</a:t>
            </a:r>
          </a:p>
          <a:p>
            <a:pPr>
              <a:lnSpc>
                <a:spcPct val="90000"/>
              </a:lnSpc>
              <a:buClr>
                <a:srgbClr val="000066"/>
              </a:buClr>
              <a:buFont typeface="Wingdings" pitchFamily="2" charset="2"/>
              <a:buNone/>
            </a:pPr>
            <a:endParaRPr lang="ru-RU" b="1" dirty="0">
              <a:solidFill>
                <a:srgbClr val="391BA5"/>
              </a:solidFill>
            </a:endParaRPr>
          </a:p>
          <a:p>
            <a:pPr>
              <a:lnSpc>
                <a:spcPct val="90000"/>
              </a:lnSpc>
              <a:buClr>
                <a:srgbClr val="000066"/>
              </a:buClr>
            </a:pPr>
            <a:r>
              <a:rPr lang="ru-RU" dirty="0"/>
              <a:t>Болота хранят большое количество воды.</a:t>
            </a:r>
          </a:p>
          <a:p>
            <a:pPr>
              <a:lnSpc>
                <a:spcPct val="90000"/>
              </a:lnSpc>
              <a:buClr>
                <a:srgbClr val="000066"/>
              </a:buClr>
            </a:pPr>
            <a:r>
              <a:rPr lang="ru-RU" dirty="0"/>
              <a:t>Из болот берут начало реки и ручьи.</a:t>
            </a:r>
          </a:p>
          <a:p>
            <a:pPr>
              <a:lnSpc>
                <a:spcPct val="90000"/>
              </a:lnSpc>
              <a:buClr>
                <a:srgbClr val="000066"/>
              </a:buClr>
            </a:pPr>
            <a:r>
              <a:rPr lang="ru-RU" dirty="0"/>
              <a:t>Остатки погибших растений разлагаются на болоте и  превращаются в торф.</a:t>
            </a:r>
          </a:p>
          <a:p>
            <a:pPr>
              <a:lnSpc>
                <a:spcPct val="90000"/>
              </a:lnSpc>
              <a:buClr>
                <a:srgbClr val="000066"/>
              </a:buClr>
            </a:pPr>
            <a:r>
              <a:rPr lang="ru-RU" dirty="0"/>
              <a:t>Торф – это топливо, удобрение, подстилка для животных, сырьё на химических заводах.</a:t>
            </a:r>
          </a:p>
          <a:p>
            <a:pPr>
              <a:lnSpc>
                <a:spcPct val="90000"/>
              </a:lnSpc>
              <a:buClr>
                <a:srgbClr val="000066"/>
              </a:buClr>
            </a:pPr>
            <a:r>
              <a:rPr lang="ru-RU" dirty="0"/>
              <a:t>Болота – это место жизни растений и животных.</a:t>
            </a:r>
          </a:p>
          <a:p>
            <a:pPr>
              <a:lnSpc>
                <a:spcPct val="90000"/>
              </a:lnSpc>
              <a:buClr>
                <a:srgbClr val="000066"/>
              </a:buClr>
            </a:pPr>
            <a:r>
              <a:rPr lang="ru-RU" dirty="0"/>
              <a:t>Болота влияют на формирование климата той местности, где они находятся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6EC1703-1841-45D3-8CDB-85F9EA178C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91627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b="1" dirty="0" smtClean="0">
                <a:solidFill>
                  <a:srgbClr val="FF0000"/>
                </a:solidFill>
              </a:rPr>
              <a:t>Болото </a:t>
            </a:r>
            <a:r>
              <a:rPr lang="ru-RU" b="1" dirty="0">
                <a:solidFill>
                  <a:schemeClr val="tx1"/>
                </a:solidFill>
              </a:rPr>
              <a:t>– это сильно увлажнённые  участки суши.</a:t>
            </a:r>
            <a:br>
              <a:rPr lang="ru-RU" b="1" dirty="0">
                <a:solidFill>
                  <a:schemeClr val="tx1"/>
                </a:solidFill>
              </a:rPr>
            </a:br>
            <a:r>
              <a:rPr lang="ru-RU" b="1" dirty="0">
                <a:solidFill>
                  <a:schemeClr val="tx1"/>
                </a:solidFill>
              </a:rPr>
              <a:t> </a:t>
            </a: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D6DEB718-7FDD-4902-8E5C-1D22799D04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67469" y="1949910"/>
            <a:ext cx="3303494" cy="435133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Picture 7" descr="boloto_007">
            <a:extLst>
              <a:ext uri="{FF2B5EF4-FFF2-40B4-BE49-F238E27FC236}">
                <a16:creationId xmlns="" xmlns:a16="http://schemas.microsoft.com/office/drawing/2014/main" id="{F2C0E4CD-6065-4032-8CDB-55A189427B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972" y="1111624"/>
            <a:ext cx="10348728" cy="5643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883278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88913"/>
            <a:ext cx="11314113" cy="6408737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dirty="0"/>
              <a:t>     </a:t>
            </a:r>
            <a:endParaRPr lang="ru-RU" sz="2400" dirty="0">
              <a:latin typeface="Times New Roman" pitchFamily="18" charset="0"/>
            </a:endParaRPr>
          </a:p>
        </p:txBody>
      </p:sp>
      <p:pic>
        <p:nvPicPr>
          <p:cNvPr id="6147" name="Picture 6" descr="39533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776" y="875211"/>
            <a:ext cx="7267565" cy="5039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5" name="Picture 9" descr="boloto_00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3840" y="849087"/>
            <a:ext cx="4142720" cy="5105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42875" y="0"/>
            <a:ext cx="12049125" cy="68580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dirty="0"/>
              <a:t>   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dirty="0"/>
              <a:t>         </a:t>
            </a:r>
            <a:r>
              <a:rPr lang="ru-RU" sz="2000" b="1" dirty="0">
                <a:latin typeface="Times New Roman" pitchFamily="18" charset="0"/>
              </a:rPr>
              <a:t>               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2000" b="1" dirty="0">
              <a:latin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sz="2000" dirty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2400" dirty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2400" dirty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2400" dirty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2400" dirty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2400" dirty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2400" dirty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2400" dirty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2400" dirty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2400" dirty="0"/>
          </a:p>
        </p:txBody>
      </p:sp>
      <p:pic>
        <p:nvPicPr>
          <p:cNvPr id="5125" name="Picture 5" descr="б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51012"/>
            <a:ext cx="12353365" cy="7109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92DA04B0-6E5F-48B0-A7B3-3BBF88D78F00}"/>
              </a:ext>
            </a:extLst>
          </p:cNvPr>
          <p:cNvSpPr/>
          <p:nvPr/>
        </p:nvSpPr>
        <p:spPr>
          <a:xfrm>
            <a:off x="143435" y="0"/>
            <a:ext cx="1142103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dirty="0">
                <a:solidFill>
                  <a:srgbClr val="660066"/>
                </a:solidFill>
              </a:rPr>
              <a:t>Люди старались поселиться  подальше от болот.</a:t>
            </a:r>
          </a:p>
          <a:p>
            <a:pPr algn="ctr">
              <a:defRPr/>
            </a:pPr>
            <a:r>
              <a:rPr lang="ru-RU" sz="3200" b="1" dirty="0">
                <a:solidFill>
                  <a:srgbClr val="660066"/>
                </a:solidFill>
              </a:rPr>
              <a:t>        Но постепенно люди поняли, что болот не надо бояться.  </a:t>
            </a:r>
          </a:p>
          <a:p>
            <a:pPr algn="ctr">
              <a:defRPr/>
            </a:pPr>
            <a:r>
              <a:rPr lang="ru-RU" sz="3200" b="1" dirty="0">
                <a:solidFill>
                  <a:srgbClr val="660066"/>
                </a:solidFill>
              </a:rPr>
              <a:t>И болота открыли человеку свои  тайны.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Причины образования болот:</a:t>
            </a:r>
            <a:endParaRPr lang="ru-RU" dirty="0"/>
          </a:p>
        </p:txBody>
      </p:sp>
      <p:pic>
        <p:nvPicPr>
          <p:cNvPr id="5" name="Picture 2" descr="http://vsegda-pomnim.com/uploads/posts/2022-04/1649114359_31-vsegda-pomnim-com-p-plotina-priroda-foto-4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20584" y="2553730"/>
            <a:ext cx="5080000" cy="3282842"/>
          </a:xfrm>
          <a:prstGeom prst="rect">
            <a:avLst/>
          </a:prstGeom>
          <a:noFill/>
        </p:spPr>
      </p:pic>
      <p:pic>
        <p:nvPicPr>
          <p:cNvPr id="6" name="Picture 4" descr="https://pichold.ru/wp-content/uploads/2019/06/s1200-16-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244280" y="2537253"/>
            <a:ext cx="5843374" cy="3319849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https://photos.wikimapia.org/p/00/04/45/06/26_bi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Растения болот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8800" b="1" dirty="0" smtClean="0"/>
              <a:t>     Мох сфагнум</a:t>
            </a:r>
            <a:endParaRPr lang="ru-RU" sz="8800" b="1" dirty="0"/>
          </a:p>
        </p:txBody>
      </p:sp>
      <p:pic>
        <p:nvPicPr>
          <p:cNvPr id="5" name="Объект 4">
            <a:extLst>
              <a:ext uri="{FF2B5EF4-FFF2-40B4-BE49-F238E27FC236}">
                <a16:creationId xmlns="" xmlns:a16="http://schemas.microsoft.com/office/drawing/2014/main" id="{EFD53282-E834-4ABF-BBB3-0D9BCDBBAB1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0227" y="1433384"/>
            <a:ext cx="4670854" cy="4992130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06400" y="1600200"/>
            <a:ext cx="4651632" cy="4724400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8800" dirty="0" smtClean="0"/>
          </a:p>
          <a:p>
            <a:pPr>
              <a:buNone/>
            </a:pPr>
            <a:r>
              <a:rPr lang="ru-RU" sz="8800" dirty="0" smtClean="0"/>
              <a:t>  </a:t>
            </a:r>
            <a:r>
              <a:rPr lang="ru-RU" sz="8800" b="1" dirty="0" smtClean="0"/>
              <a:t>Торф</a:t>
            </a:r>
            <a:endParaRPr lang="ru-RU" sz="8800" b="1" dirty="0"/>
          </a:p>
        </p:txBody>
      </p:sp>
      <p:pic>
        <p:nvPicPr>
          <p:cNvPr id="6" name="Picture 4" descr="природа 043">
            <a:extLst>
              <a:ext uri="{FF2B5EF4-FFF2-40B4-BE49-F238E27FC236}">
                <a16:creationId xmlns="" xmlns:a16="http://schemas.microsoft.com/office/drawing/2014/main" id="{C1AE1296-5965-436A-8FF6-E7E73F96D1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4314" y="3625728"/>
            <a:ext cx="3937686" cy="3232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Содержимое 4">
            <a:extLst>
              <a:ext uri="{FF2B5EF4-FFF2-40B4-BE49-F238E27FC236}">
                <a16:creationId xmlns="" xmlns:a16="http://schemas.microsoft.com/office/drawing/2014/main" id="{9DA78B84-DECA-443A-8E17-032E3693B86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3935" y="1279693"/>
            <a:ext cx="4238264" cy="2822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31" name="Rectangle 7"/>
          <p:cNvSpPr>
            <a:spLocks noChangeArrowheads="1"/>
          </p:cNvSpPr>
          <p:nvPr/>
        </p:nvSpPr>
        <p:spPr bwMode="auto">
          <a:xfrm>
            <a:off x="1377244" y="428978"/>
            <a:ext cx="4521906" cy="615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ru-RU" sz="3200" b="1" dirty="0" smtClean="0">
                <a:latin typeface="Arial" charset="0"/>
              </a:rPr>
              <a:t>ОСОКА</a:t>
            </a:r>
            <a:endParaRPr lang="ru-RU" sz="3200" b="1" dirty="0">
              <a:latin typeface="Arial" charset="0"/>
            </a:endParaRPr>
          </a:p>
        </p:txBody>
      </p:sp>
      <p:sp>
        <p:nvSpPr>
          <p:cNvPr id="52232" name="Rectangle 8"/>
          <p:cNvSpPr>
            <a:spLocks noChangeArrowheads="1"/>
          </p:cNvSpPr>
          <p:nvPr/>
        </p:nvSpPr>
        <p:spPr bwMode="auto">
          <a:xfrm>
            <a:off x="6818490" y="428978"/>
            <a:ext cx="3309762" cy="6806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ru-RU" sz="3200" b="1" dirty="0" smtClean="0">
                <a:latin typeface="Arial" charset="0"/>
              </a:rPr>
              <a:t>ТРОСТНИК</a:t>
            </a:r>
            <a:endParaRPr lang="ru-RU" sz="3200" b="1" dirty="0">
              <a:latin typeface="Arial" charset="0"/>
            </a:endParaRPr>
          </a:p>
        </p:txBody>
      </p:sp>
      <p:pic>
        <p:nvPicPr>
          <p:cNvPr id="6" name="Picture 7">
            <a:extLst>
              <a:ext uri="{FF2B5EF4-FFF2-40B4-BE49-F238E27FC236}">
                <a16:creationId xmlns="" xmlns:a16="http://schemas.microsoft.com/office/drawing/2014/main" id="{E6CCD8A9-2EE6-4173-8151-A806A4DE0D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2033" y="1476374"/>
            <a:ext cx="4858455" cy="4777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2" name="Picture 2" descr="https://vsegda-pomnim.com/uploads/posts/2022-04/1649530123_48-vsegda-pomnim-com-p-boloto-s-kamishami-foto-5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5050" y="1747860"/>
            <a:ext cx="5213859" cy="39103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2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2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31" grpId="0"/>
      <p:bldP spid="52232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776</TotalTime>
  <Words>149</Words>
  <Application>Microsoft Office PowerPoint</Application>
  <PresentationFormat>Произвольный</PresentationFormat>
  <Paragraphs>50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Трек</vt:lpstr>
      <vt:lpstr>Слайд 1</vt:lpstr>
      <vt:lpstr>  Болото – это сильно увлажнённые  участки суши.   </vt:lpstr>
      <vt:lpstr>Слайд 3</vt:lpstr>
      <vt:lpstr>Слайд 4</vt:lpstr>
      <vt:lpstr>Причины образования болот:</vt:lpstr>
      <vt:lpstr>Слайд 6</vt:lpstr>
      <vt:lpstr>Растения болот</vt:lpstr>
      <vt:lpstr>Слайд 8</vt:lpstr>
      <vt:lpstr>Слайд 9</vt:lpstr>
      <vt:lpstr>Слайд 10</vt:lpstr>
      <vt:lpstr>Слайд 11</vt:lpstr>
      <vt:lpstr>Слайд 12</vt:lpstr>
      <vt:lpstr>Росянка – хищное растение</vt:lpstr>
      <vt:lpstr>    Болотная гадюка                      Болотный уж</vt:lpstr>
      <vt:lpstr>Слайд 15</vt:lpstr>
      <vt:lpstr>          ПТИЦЫ БОЛОТ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ASUS</dc:creator>
  <cp:lastModifiedBy>пользователь</cp:lastModifiedBy>
  <cp:revision>77</cp:revision>
  <dcterms:created xsi:type="dcterms:W3CDTF">2023-11-27T05:20:39Z</dcterms:created>
  <dcterms:modified xsi:type="dcterms:W3CDTF">2023-11-28T16:30:52Z</dcterms:modified>
</cp:coreProperties>
</file>