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2" r:id="rId6"/>
    <p:sldId id="259" r:id="rId7"/>
    <p:sldId id="263" r:id="rId8"/>
    <p:sldId id="264" r:id="rId9"/>
    <p:sldId id="266" r:id="rId10"/>
    <p:sldId id="260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422C16"/>
    <a:srgbClr val="0C788E"/>
    <a:srgbClr val="006666"/>
    <a:srgbClr val="0099CC"/>
    <a:srgbClr val="660033"/>
    <a:srgbClr val="003399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323" autoAdjust="0"/>
    <p:restoredTop sz="93217" autoAdjust="0"/>
  </p:normalViewPr>
  <p:slideViewPr>
    <p:cSldViewPr showGuides="1">
      <p:cViewPr varScale="1">
        <p:scale>
          <a:sx n="68" d="100"/>
          <a:sy n="68" d="100"/>
        </p:scale>
        <p:origin x="-516" y="-96"/>
      </p:cViewPr>
      <p:guideLst>
        <p:guide orient="horz" pos="2160"/>
        <p:guide pos="28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D7DDD2-CD40-464E-BCB3-223DDAD687FC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7A4B3-F2FE-46B5-8EDC-CC55D147B95A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FB6DA0-3AE5-4C8A-B167-7F67B5E46D0A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3C41-8252-4CE6-AE5D-13B6326D960A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95704-1695-47AA-B80E-9AD234717ACE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434D9B-80DB-4168-98AD-CF532CE9DD46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EBC5D-3868-449B-A89D-35D5F006D205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8A53E-7788-4B9E-A619-779A1A7F0982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04EAE-C510-4E95-9824-ED2845C26861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BBF5D-FBBB-4877-AB97-E56DA4929B78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F94DD-FB7A-4E34-9B72-0CF1C8253FA4}" type="slidenum">
              <a:rPr lang="es-ES"/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s-ES" smtClean="0"/>
              <a:t>Haga clic para cambiar el estilo de título	</a:t>
            </a:r>
            <a:endParaRPr lang="es-E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s-ES" smtClean="0"/>
              <a:t>Haga clic para modificar el estilo de texto del patrón</a:t>
            </a:r>
            <a:endParaRPr lang="es-ES" smtClean="0"/>
          </a:p>
          <a:p>
            <a:pPr lvl="1"/>
            <a:r>
              <a:rPr lang="es-ES" smtClean="0"/>
              <a:t>Segundo nivel</a:t>
            </a:r>
            <a:endParaRPr lang="es-ES" smtClean="0"/>
          </a:p>
          <a:p>
            <a:pPr lvl="2"/>
            <a:r>
              <a:rPr lang="es-ES" smtClean="0"/>
              <a:t>Tercer nivel</a:t>
            </a:r>
            <a:endParaRPr lang="es-ES" smtClean="0"/>
          </a:p>
          <a:p>
            <a:pPr lvl="3"/>
            <a:r>
              <a:rPr lang="es-ES" smtClean="0"/>
              <a:t>Cuarto nivel</a:t>
            </a:r>
            <a:endParaRPr lang="es-ES" smtClean="0"/>
          </a:p>
          <a:p>
            <a:pPr lvl="4"/>
            <a:r>
              <a:rPr lang="es-ES" smtClean="0"/>
              <a:t>Quinto nivel</a:t>
            </a:r>
            <a:endParaRPr lang="es-E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8ABFDEE3-3E05-4A66-9B60-0A20B037DF6B}" type="slidenum">
              <a:rPr lang="es-ES"/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8" name="Rectangle 150"/>
          <p:cNvSpPr>
            <a:spLocks noGrp="1" noChangeArrowheads="1"/>
          </p:cNvSpPr>
          <p:nvPr>
            <p:ph type="title"/>
          </p:nvPr>
        </p:nvSpPr>
        <p:spPr>
          <a:xfrm>
            <a:off x="457200" y="43815"/>
            <a:ext cx="8229600" cy="632333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663300"/>
                </a:solidFill>
              </a:rPr>
              <a:t>Роль пальчикового театра в развитии речи детей</a:t>
            </a:r>
            <a:endParaRPr lang="es-ES" sz="4800" b="1" dirty="0">
              <a:solidFill>
                <a:srgbClr val="663300"/>
              </a:solidFill>
            </a:endParaRPr>
          </a:p>
        </p:txBody>
      </p:sp>
      <p:pic>
        <p:nvPicPr>
          <p:cNvPr id="2" name="Замещающее содержимое 1" descr="1661341521_51-kartinkin-net-p-fon-dlya-prezentatsii-skazka-kolobok-krasi-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1484630"/>
            <a:ext cx="9074150" cy="53111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899795" y="1917065"/>
            <a:ext cx="7315200" cy="4614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/>
              <a:t>      </a:t>
            </a:r>
            <a:endParaRPr lang="ru-RU" altLang="en-US"/>
          </a:p>
          <a:p>
            <a:r>
              <a:rPr lang="ru-RU" altLang="en-US" sz="3600">
                <a:solidFill>
                  <a:srgbClr val="0070C0"/>
                </a:solidFill>
              </a:rPr>
              <a:t> Роль пальчикового театра в      развитии речи детей 3-4 лет.</a:t>
            </a:r>
            <a:endParaRPr lang="ru-RU" altLang="en-US" sz="3600">
              <a:solidFill>
                <a:srgbClr val="0070C0"/>
              </a:solidFill>
            </a:endParaRPr>
          </a:p>
          <a:p>
            <a:endParaRPr lang="ru-RU" altLang="en-US"/>
          </a:p>
          <a:p>
            <a:r>
              <a:rPr lang="ru-RU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    </a:t>
            </a:r>
            <a:endParaRPr lang="ru-RU" altLang="en-US" sz="36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36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      «Колобок»  </a:t>
            </a:r>
            <a:endParaRPr lang="ru-RU" altLang="en-US" sz="36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1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                              </a:t>
            </a:r>
            <a:endParaRPr lang="ru-RU" altLang="en-US" sz="1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1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                                                           </a:t>
            </a:r>
            <a:endParaRPr lang="ru-RU" altLang="en-US" sz="1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1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                                                            Выполнила:</a:t>
            </a:r>
            <a:endParaRPr lang="ru-RU" altLang="en-US" sz="1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1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                                                            Сухова Ирина Алексеевна            </a:t>
            </a:r>
            <a:endParaRPr lang="ru-RU" altLang="en-US" sz="36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1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                                                            воспитатель, 2 младшая </a:t>
            </a:r>
            <a:endParaRPr lang="ru-RU" altLang="en-US" sz="1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1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                                                               группа                               </a:t>
            </a:r>
            <a:endParaRPr lang="ru-RU" altLang="en-US" sz="18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1056640" y="509905"/>
            <a:ext cx="77908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ru-RU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МБДОУ «Детский сад « Лукоморье» структурное подразделение «Ручеёк»</a:t>
            </a:r>
            <a:endParaRPr lang="ru-RU" altLang="en-US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697230"/>
            <a:ext cx="8229600" cy="922655"/>
          </a:xfrm>
        </p:spPr>
        <p:txBody>
          <a:bodyPr/>
          <a:lstStyle/>
          <a:p>
            <a:r>
              <a:rPr lang="ru-RU">
                <a:solidFill>
                  <a:srgbClr val="0070C0"/>
                </a:solidFill>
              </a:rPr>
              <a:t>Цель:</a:t>
            </a:r>
            <a:endParaRPr lang="ru-RU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Приобщать детей к активному участию в театрализованной деятельности, формировать положительные эмоции, развивать речь детей.</a:t>
            </a:r>
            <a:endParaRPr lang="ru-RU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1154098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Задачи: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38605"/>
            <a:ext cx="8229600" cy="4587240"/>
          </a:xfrm>
        </p:spPr>
        <p:txBody>
          <a:bodyPr/>
          <a:lstStyle/>
          <a:p>
            <a:r>
              <a:rPr lang="ru-RU" sz="2400" dirty="0">
                <a:solidFill>
                  <a:srgbClr val="0070C0"/>
                </a:solidFill>
              </a:rPr>
              <a:t>Побуждать к диалогической речи посредством совместной игры-инсценировки;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Развивать произносительную и звуковую сторону речи, способствовать формированию диалога между детьми,обогащать словарный запас детей;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Воспитывать чувство уверенности в себе и своих возможностях;</a:t>
            </a:r>
            <a:endParaRPr lang="ru-RU" sz="2400" dirty="0">
              <a:solidFill>
                <a:srgbClr val="0070C0"/>
              </a:solidFill>
            </a:endParaRPr>
          </a:p>
          <a:p>
            <a:r>
              <a:rPr lang="ru-RU" sz="2400" dirty="0">
                <a:solidFill>
                  <a:srgbClr val="0070C0"/>
                </a:solidFill>
              </a:rPr>
              <a:t>Развивать мышление и память.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598160" y="1242695"/>
            <a:ext cx="3088640" cy="175260"/>
          </a:xfrm>
        </p:spPr>
        <p:txBody>
          <a:bodyPr/>
          <a:p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752080" y="87503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ru-RU" altLang="en-US"/>
          </a:p>
        </p:txBody>
      </p:sp>
      <p:pic>
        <p:nvPicPr>
          <p:cNvPr id="8" name="Замещающее содержимое 7" descr="IMG_20231105_235049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 rot="5400000">
            <a:off x="-34290" y="1060450"/>
            <a:ext cx="4993005" cy="3738880"/>
          </a:xfrm>
          <a:prstGeom prst="rect">
            <a:avLst/>
          </a:prstGeom>
        </p:spPr>
      </p:pic>
      <p:pic>
        <p:nvPicPr>
          <p:cNvPr id="3" name="Замещающее содержимое 2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48580" y="424180"/>
            <a:ext cx="3669030" cy="50025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«Колобок,колобок, я тебя съем!»</a:t>
            </a:r>
            <a:endParaRPr lang="ru-RU" dirty="0" smtClean="0">
              <a:solidFill>
                <a:srgbClr val="0070C0"/>
              </a:solidFill>
            </a:endParaRPr>
          </a:p>
        </p:txBody>
      </p:sp>
      <p:sp>
        <p:nvSpPr>
          <p:cNvPr id="3" name="Замещающее содержимое 2"/>
          <p:cNvSpPr/>
          <p:nvPr>
            <p:ph sz="half" idx="1"/>
          </p:nvPr>
        </p:nvSpPr>
        <p:spPr/>
        <p:txBody>
          <a:bodyPr/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  <a:p>
            <a:endParaRPr lang="ru-RU" altLang="en-US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ru-RU" altLang="en-US"/>
          </a:p>
          <a:p>
            <a:endParaRPr lang="ru-RU" altLang="en-US"/>
          </a:p>
        </p:txBody>
      </p:sp>
      <p:pic>
        <p:nvPicPr>
          <p:cNvPr id="8" name="Изображение 7" descr="IMG_20231105_235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-504190" y="1869440"/>
            <a:ext cx="3930015" cy="2007870"/>
          </a:xfrm>
          <a:prstGeom prst="rect">
            <a:avLst/>
          </a:prstGeom>
        </p:spPr>
      </p:pic>
      <p:pic>
        <p:nvPicPr>
          <p:cNvPr id="9" name="Изображение 8" descr="IMG_20231105_2357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793875" y="2390140"/>
            <a:ext cx="3446780" cy="1923415"/>
          </a:xfrm>
          <a:prstGeom prst="rect">
            <a:avLst/>
          </a:prstGeom>
        </p:spPr>
      </p:pic>
      <p:pic>
        <p:nvPicPr>
          <p:cNvPr id="10" name="Изображение 9" descr="IMG_20231105_2358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957955" y="2402205"/>
            <a:ext cx="3438525" cy="1891030"/>
          </a:xfrm>
          <a:prstGeom prst="rect">
            <a:avLst/>
          </a:prstGeom>
        </p:spPr>
      </p:pic>
      <p:pic>
        <p:nvPicPr>
          <p:cNvPr id="11" name="Изображение 10" descr="IMG_20231105_2359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5803900" y="1881505"/>
            <a:ext cx="3929380" cy="19850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Спасибо за внимание!</a:t>
            </a:r>
            <a:endParaRPr lang="ru-RU" dirty="0" smtClean="0">
              <a:solidFill>
                <a:srgbClr val="0070C0"/>
              </a:solidFill>
            </a:endParaRPr>
          </a:p>
        </p:txBody>
      </p:sp>
      <p:pic>
        <p:nvPicPr>
          <p:cNvPr id="6" name="Замещающее содержимое 5" descr="IMG_20231103_16164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0800000">
            <a:off x="1267460" y="1268730"/>
            <a:ext cx="6827520" cy="3604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2570" y="571500"/>
            <a:ext cx="8629650" cy="452628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Пальчиковый театр </a:t>
            </a:r>
            <a:r>
              <a:rPr lang="ru-RU" sz="24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– это волшебный мир, в котором ребенок радуется  играя, а играя, познает окружающий мир. Из сказок дети черпают представления о времени и пространстве, о связи человека с природой, о добре и зле, о храбрости, стойкости, хитрости.</a:t>
            </a:r>
            <a:endParaRPr lang="ru-RU" sz="24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ru-RU" sz="24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В основе польчикового театра-</a:t>
            </a:r>
            <a:r>
              <a:rPr lang="ru-RU" sz="24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движения рук, сопровождающиеся рифмой, стихотворением, рассказом, сказкой.Это развивает мелкую моторику пальчиков, что активизирует деятельность головного мозга, в частности, речевых зон- исчезает монотонность, появляется красивая интонация, развивается фантазия.</a:t>
            </a:r>
            <a:r>
              <a:rPr lang="en-US" sz="24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endParaRPr lang="en-US" sz="24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86578" y="6643710"/>
            <a:ext cx="2357422" cy="2142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37810" y="1099820"/>
            <a:ext cx="2576830" cy="750570"/>
          </a:xfrm>
        </p:spPr>
        <p:txBody>
          <a:bodyPr/>
          <a:p>
            <a:endParaRPr lang="ru-RU" alt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-33020"/>
            <a:ext cx="4038600" cy="5538470"/>
          </a:xfrm>
        </p:spPr>
        <p:txBody>
          <a:bodyPr/>
          <a:lstStyle/>
          <a:p>
            <a:endParaRPr lang="ru-RU" sz="20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endParaRPr lang="ru-RU" sz="20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sz="24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Пальчиковый театр – это уникальная возможность расположить сказку на ладошке у ребенка, в которой он сможет занять роль любого героя. Пальчиковый театр – это прекрасный материал для развития у детей воображения, мышления и речи.</a:t>
            </a:r>
            <a:endParaRPr lang="ru-RU" sz="24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pic>
        <p:nvPicPr>
          <p:cNvPr id="2" name="Замещающее содержимое 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418965" y="550545"/>
            <a:ext cx="3931920" cy="42513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428604"/>
            <a:ext cx="8229600" cy="4525963"/>
          </a:xfrm>
        </p:spPr>
        <p:txBody>
          <a:bodyPr/>
          <a:lstStyle/>
          <a:p>
            <a:r>
              <a:rPr lang="ru-RU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Пальчиковый театр </a:t>
            </a:r>
            <a:r>
              <a:rPr lang="ru-RU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- это инсценировка стихов или каких-либо историй при помощи пальцев. Такая тренировка движений пальчиков и кистей рук является мощным средством развития мышления и речи ребенка. В момент этой тренировки повышается работоспособность коры головного мозга.</a:t>
            </a:r>
            <a:endParaRPr lang="ru-RU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957570" y="1791970"/>
            <a:ext cx="1726565" cy="311785"/>
          </a:xfrm>
        </p:spPr>
        <p:txBody>
          <a:bodyPr/>
          <a:p>
            <a:endParaRPr lang="ru-RU" alt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95910"/>
            <a:ext cx="4038600" cy="4904105"/>
          </a:xfrm>
        </p:spPr>
        <p:txBody>
          <a:bodyPr/>
          <a:lstStyle/>
          <a:p>
            <a:pPr marL="0" indent="0">
              <a:buNone/>
            </a:pPr>
            <a:endParaRPr lang="ru-RU" sz="20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  <a:sym typeface="+mn-ea"/>
              </a:rPr>
              <a:t>Наши наблюдательные предки заметили, что разминание, поглаживание и движение пальчиков влияют на умственное и речевое развитие малыша. И играли  с детьми в «Ладушки» и «Сороку - </a:t>
            </a:r>
            <a:r>
              <a:rPr lang="ru-RU" sz="2000" dirty="0" err="1" smtClean="0">
                <a:solidFill>
                  <a:srgbClr val="0070C0"/>
                </a:solidFill>
                <a:sym typeface="+mn-ea"/>
              </a:rPr>
              <a:t>белобоку</a:t>
            </a:r>
            <a:r>
              <a:rPr lang="ru-RU" sz="2000" dirty="0" smtClean="0">
                <a:solidFill>
                  <a:srgbClr val="0070C0"/>
                </a:solidFill>
                <a:sym typeface="+mn-ea"/>
              </a:rPr>
              <a:t>». И мы до сих пор играем. И, возможно, даже не осознаем, что занимаемся таким образом с ребенком </a:t>
            </a:r>
            <a:r>
              <a:rPr lang="ru-RU" sz="2000" b="1" dirty="0" smtClean="0">
                <a:solidFill>
                  <a:srgbClr val="0070C0"/>
                </a:solidFill>
                <a:sym typeface="+mn-ea"/>
              </a:rPr>
              <a:t>пальчиковой гимнастикой</a:t>
            </a:r>
            <a:r>
              <a:rPr lang="ru-RU" sz="2000" dirty="0" smtClean="0">
                <a:solidFill>
                  <a:srgbClr val="0070C0"/>
                </a:solidFill>
                <a:sym typeface="+mn-ea"/>
              </a:rPr>
              <a:t>.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2" name="Замещающее содержимое 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392420" y="522605"/>
            <a:ext cx="3016885" cy="44684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02920"/>
            <a:ext cx="8229600" cy="915035"/>
          </a:xfrm>
        </p:spPr>
        <p:txBody>
          <a:bodyPr/>
          <a:p>
            <a:r>
              <a:rPr lang="ru-RU" altLang="en-US" sz="2000">
                <a:solidFill>
                  <a:srgbClr val="0070C0"/>
                </a:solidFill>
              </a:rPr>
              <a:t>Уникальность пальчикового театра ещё в том, что это авторские творения ручной работы.Пальчиковые куклы сделанные с душой и несут в себе творческую энергию,которая способна передаваться тому, кто держит их в руках.</a:t>
            </a:r>
            <a:endParaRPr lang="ru-RU" altLang="en-US" sz="200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765550" y="3798570"/>
            <a:ext cx="730250" cy="76200"/>
          </a:xfrm>
        </p:spPr>
        <p:txBody>
          <a:bodyPr/>
          <a:lstStyle/>
          <a:p>
            <a:pPr marL="0" indent="0">
              <a:buNone/>
            </a:pPr>
            <a:endParaRPr lang="ru-RU" sz="2000" dirty="0" smtClean="0">
              <a:solidFill>
                <a:srgbClr val="0070C0"/>
              </a:solidFill>
            </a:endParaRPr>
          </a:p>
        </p:txBody>
      </p:sp>
      <p:pic>
        <p:nvPicPr>
          <p:cNvPr id="4" name="Замещающее содержимое 3" descr="IMG_20231103_15475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59740" y="1685925"/>
            <a:ext cx="8227060" cy="47828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415925"/>
            <a:ext cx="8229600" cy="1002030"/>
          </a:xfrm>
        </p:spPr>
        <p:txBody>
          <a:bodyPr/>
          <a:p>
            <a:r>
              <a:rPr lang="ru-RU" altLang="en-US" sz="2000">
                <a:solidFill>
                  <a:srgbClr val="0070C0"/>
                </a:solidFill>
              </a:rPr>
              <a:t>У всех детей с отставанием в речевом развитии пальчики малоподвижны и их движения не точны и несогласованны.Соответственно,тренировка движений пальцев рук  стимулируют развитие речи малышей.</a:t>
            </a:r>
            <a:endParaRPr lang="ru-RU" altLang="en-US" sz="2000">
              <a:solidFill>
                <a:srgbClr val="0070C0"/>
              </a:solidFill>
            </a:endParaRPr>
          </a:p>
        </p:txBody>
      </p:sp>
      <p:sp>
        <p:nvSpPr>
          <p:cNvPr id="16" name="Замещающий текст 15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356870" y="1071245"/>
            <a:ext cx="8215630" cy="8197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buNone/>
            </a:pPr>
            <a:endParaRPr lang="ru-RU" sz="28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17" name="Замещающий текст 16"/>
          <p:cNvSpPr>
            <a:spLocks noGrp="1"/>
          </p:cNvSpPr>
          <p:nvPr>
            <p:ph type="body" sz="quarter" idx="3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9" name="Замещающее содержимое 8" descr="IMG_20231103_15294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 rot="10800000">
            <a:off x="457200" y="1792605"/>
            <a:ext cx="4040505" cy="3009265"/>
          </a:xfrm>
          <a:prstGeom prst="rect">
            <a:avLst/>
          </a:prstGeom>
        </p:spPr>
      </p:pic>
      <p:pic>
        <p:nvPicPr>
          <p:cNvPr id="14" name="Замещающее содержимое 13" descr="IMG_20231103_161616"/>
          <p:cNvPicPr>
            <a:picLocks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 rot="10800000">
            <a:off x="4601210" y="1816735"/>
            <a:ext cx="4229100" cy="29851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223520" y="362585"/>
            <a:ext cx="8724265" cy="4497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altLang="en-US" sz="24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 </a:t>
            </a:r>
            <a:r>
              <a:rPr lang="ru-RU" altLang="en-US" sz="2400" dirty="0" smtClean="0">
                <a:solidFill>
                  <a:srgbClr val="FF0000"/>
                </a:solidFill>
              </a:rPr>
              <a:t>Самое большое воздействие пальчиковый театр оказывает на   развитие речи:</a:t>
            </a:r>
            <a:endParaRPr lang="ru-RU" altLang="en-US" sz="2400" dirty="0" smtClean="0">
              <a:solidFill>
                <a:srgbClr val="FF0000"/>
              </a:solidFill>
            </a:endParaRPr>
          </a:p>
          <a:p>
            <a:r>
              <a:rPr lang="ru-RU" altLang="en-US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-обогащается и активизируется словарный запас детей. Ребёнок не только запоминает новые слова, но и использует их в речи;</a:t>
            </a:r>
            <a:endParaRPr lang="ru-RU" altLang="en-US" sz="20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-развивается связная речь;</a:t>
            </a:r>
            <a:endParaRPr lang="ru-RU" altLang="en-US" sz="20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-развивается звуковая культура речи.Пальчиковый театр даёт уникальную возможность отрабатывать звуки с помощью ролей: можго порычать как тигр или помычать как корова;</a:t>
            </a:r>
            <a:endParaRPr lang="ru-RU" altLang="en-US" sz="20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-происходит усвоение грамматического строя языка:пальчиковый театр позволяет закреплять грамматические навыки путём многократных повторений(«колобок, колобок, я тебя съем», песенка колобка и т.д.);</a:t>
            </a:r>
            <a:endParaRPr lang="ru-RU" altLang="en-US" sz="20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-закрепляется знание художественной литературы;</a:t>
            </a:r>
            <a:endParaRPr lang="ru-RU" altLang="en-US" sz="20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  <a:p>
            <a:r>
              <a:rPr lang="ru-RU" altLang="en-US" sz="2000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-развивается эмоциональная выразительность речи. </a:t>
            </a:r>
            <a:endParaRPr lang="ru-RU" altLang="en-US" sz="2000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Вязаные игрушки-самоделки к пальчиковому театру «Колобок» </a:t>
            </a:r>
            <a:endParaRPr lang="ru-RU" altLang="en-US" sz="28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 rot="21060000">
            <a:off x="457200" y="1600200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</a:t>
            </a:r>
            <a:r>
              <a:rPr lang="ru-RU" dirty="0">
                <a:solidFill>
                  <a:srgbClr val="0070C0"/>
                </a:solidFill>
              </a:rPr>
              <a:t>                 </a:t>
            </a:r>
            <a:endParaRPr lang="ru-RU" dirty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                     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8" name="Замещающее содержимое 7"/>
          <p:cNvGraphicFramePr/>
          <p:nvPr>
            <p:ph sz="half" idx="2"/>
          </p:nvPr>
        </p:nvGraphicFramePr>
        <p:xfrm>
          <a:off x="5994400" y="3009900"/>
          <a:ext cx="2326005" cy="161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6005"/>
              </a:tblGrid>
              <a:tr h="805180"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805180">
                <a:tc>
                  <a:txBody>
                    <a:bodyPr/>
                    <a:p>
                      <a:pPr>
                        <a:buNone/>
                      </a:pPr>
                      <a:endParaRPr lang="ru-RU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" name="Изображение 1" descr="IMG_20231105_2348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179705" y="1876425"/>
            <a:ext cx="4638040" cy="3270250"/>
          </a:xfrm>
          <a:prstGeom prst="rect">
            <a:avLst/>
          </a:prstGeom>
        </p:spPr>
      </p:pic>
      <p:pic>
        <p:nvPicPr>
          <p:cNvPr id="7" name="Изображение 6" descr="IMG_20231105_2354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932045" y="1557020"/>
            <a:ext cx="3953510" cy="30073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3717</Words>
  <Application>WPS Presentation</Application>
  <PresentationFormat>Экран (4:3)</PresentationFormat>
  <Paragraphs>73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SimSun</vt:lpstr>
      <vt:lpstr>Wingdings</vt:lpstr>
      <vt:lpstr>Microsoft YaHei</vt:lpstr>
      <vt:lpstr>Arial Unicode MS</vt:lpstr>
      <vt:lpstr>Calibri</vt:lpstr>
      <vt:lpstr>Diseño predeterminado</vt:lpstr>
      <vt:lpstr>Роль пальчикового театра в развитии речи детей</vt:lpstr>
      <vt:lpstr>PowerPoint 演示文稿</vt:lpstr>
      <vt:lpstr>PowerPoint 演示文稿</vt:lpstr>
      <vt:lpstr>:</vt:lpstr>
      <vt:lpstr>PowerPoint 演示文稿</vt:lpstr>
      <vt:lpstr>Уникальность пальчикового театра ещё в том, что это авторские творения ручной работы.Пальчиковые куклы сделанные с душой и несут в себе творческую энергию,которая способна передаваться тому, кто держит их в руках.</vt:lpstr>
      <vt:lpstr>PowerPoint 演示文稿</vt:lpstr>
      <vt:lpstr>PowerPoint 演示文稿</vt:lpstr>
      <vt:lpstr>Вязаные игрушки-самоделки к пальчиковому театру «Колобок» </vt:lpstr>
      <vt:lpstr>Цель:</vt:lpstr>
      <vt:lpstr>Задачи:</vt:lpstr>
      <vt:lpstr>PowerPoint 演示文稿</vt:lpstr>
      <vt:lpstr>«Колобок,колобок, я тебя съем!»</vt:lpstr>
      <vt:lpstr>Спасибо за внимание!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суховы</cp:lastModifiedBy>
  <cp:revision>748</cp:revision>
  <dcterms:created xsi:type="dcterms:W3CDTF">2010-05-23T14:28:00Z</dcterms:created>
  <dcterms:modified xsi:type="dcterms:W3CDTF">2023-11-06T18:47:02Z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04B9A21A92C24A3B937CEB02793FB569_13</vt:lpwstr>
  </property>
  <property fmtid="{D5CDD505-2E9C-101B-9397-08002B2CF9AE}" pid="3" name="KSOProductBuildVer">
    <vt:lpwstr>1049-12.2.0.13266</vt:lpwstr>
  </property>
</Properties>
</file>