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8" r:id="rId3"/>
    <p:sldId id="265" r:id="rId4"/>
    <p:sldId id="257" r:id="rId5"/>
    <p:sldId id="267" r:id="rId6"/>
    <p:sldId id="266" r:id="rId7"/>
    <p:sldId id="260" r:id="rId8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9F87"/>
    <a:srgbClr val="00D2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2094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8872E-5C74-4228-93A6-7370EA7C010B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E0DB8-B8E8-4D5B-9DEA-0F2196F059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F414F-A35A-4C06-8A13-57CE759B5FD2}" type="datetimeFigureOut">
              <a:rPr lang="ru-RU" smtClean="0"/>
              <a:pPr/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468C9-7C8F-49FD-8B4D-A9E7C4206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66" y="1238224"/>
            <a:ext cx="6143668" cy="589833"/>
          </a:xfrm>
        </p:spPr>
        <p:txBody>
          <a:bodyPr>
            <a:normAutofit/>
          </a:bodyPr>
          <a:lstStyle/>
          <a:p>
            <a:r>
              <a:rPr lang="ru-RU" sz="2400" spc="-120" dirty="0" smtClean="0"/>
              <a:t>Внешняя политика России </a:t>
            </a:r>
            <a:r>
              <a:rPr lang="en-US" sz="2400" spc="-120" dirty="0" smtClean="0"/>
              <a:t>2-</a:t>
            </a:r>
            <a:r>
              <a:rPr lang="ru-RU" sz="2400" spc="-120" dirty="0" err="1" smtClean="0"/>
              <a:t>й</a:t>
            </a:r>
            <a:r>
              <a:rPr lang="ru-RU" sz="2400" spc="-120" dirty="0" smtClean="0"/>
              <a:t> пол. XVIII в.: Ушаков</a:t>
            </a:r>
            <a:endParaRPr lang="ru-RU" sz="2400" spc="-120" dirty="0"/>
          </a:p>
        </p:txBody>
      </p:sp>
      <p:sp>
        <p:nvSpPr>
          <p:cNvPr id="4" name="TextBox 3"/>
          <p:cNvSpPr txBox="1"/>
          <p:nvPr/>
        </p:nvSpPr>
        <p:spPr>
          <a:xfrm>
            <a:off x="4857760" y="715004"/>
            <a:ext cx="1571636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история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8" y="523844"/>
            <a:ext cx="457203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Фамилия, имя _________________________</a:t>
            </a:r>
          </a:p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Класс _______ Дата ____________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28604" y="1881166"/>
            <a:ext cx="6009190" cy="642942"/>
            <a:chOff x="571480" y="2024042"/>
            <a:chExt cx="6009190" cy="64294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91876" y="2381232"/>
              <a:ext cx="5760000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ru-RU" sz="1400" i="1" dirty="0" smtClean="0"/>
                <a:t>впиши, кем были эти люди для Ушакова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928670" y="2024042"/>
              <a:ext cx="565200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Детство</a:t>
              </a: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71480" y="202404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</a:t>
              </a:r>
              <a:endParaRPr lang="ru-RU" dirty="0"/>
            </a:p>
          </p:txBody>
        </p:sp>
      </p:grpSp>
      <p:cxnSp>
        <p:nvCxnSpPr>
          <p:cNvPr id="36" name="Прямая соединительная линия 35"/>
          <p:cNvCxnSpPr/>
          <p:nvPr/>
        </p:nvCxnSpPr>
        <p:spPr>
          <a:xfrm>
            <a:off x="285728" y="173829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85728" y="1309662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14" name="Группа 13"/>
          <p:cNvGrpSpPr/>
          <p:nvPr/>
        </p:nvGrpSpPr>
        <p:grpSpPr>
          <a:xfrm>
            <a:off x="428604" y="6096008"/>
            <a:ext cx="6012000" cy="3143272"/>
            <a:chOff x="3549463" y="1896366"/>
            <a:chExt cx="5776231" cy="2474491"/>
          </a:xfrm>
        </p:grpSpPr>
        <p:sp>
          <p:nvSpPr>
            <p:cNvPr id="8" name="Загнутый угол 7"/>
            <p:cNvSpPr/>
            <p:nvPr/>
          </p:nvSpPr>
          <p:spPr>
            <a:xfrm>
              <a:off x="3549463" y="1896366"/>
              <a:ext cx="5776231" cy="2474491"/>
            </a:xfrm>
            <a:prstGeom prst="foldedCorner">
              <a:avLst>
                <a:gd name="adj" fmla="val 1077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tIns="108000" rtlCol="0" anchor="t" anchorCtr="0"/>
            <a:lstStyle/>
            <a:p>
              <a:pPr indent="457200"/>
              <a:r>
                <a:rPr lang="ru-RU" dirty="0" smtClean="0"/>
                <a:t>Федор Федорович Ушаков был на 15 лет моложе А.В.Суворова. Он родился в 1745 г. в Ярославской провинции в православной многодетной семье небогатого помещика. Учился грамоте в церковной школе. Однако ему повезло расти среди необычных людей. Его другом был старый канонир (морской артиллерист) Петра I, который привил Федору любовь к флоту. Дядя, Иван Ушаков покинул лейб-гвардию и ушел в монастырь, Федор в конце жизни последовал его примеру. А отец был мушкетером Преображенского полка и направил Федора на военную службу.</a:t>
              </a:r>
            </a:p>
          </p:txBody>
        </p:sp>
        <p:pic>
          <p:nvPicPr>
            <p:cNvPr id="9" name="Рисунок 8" descr="Инфо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3618099" y="1952604"/>
              <a:ext cx="242118" cy="198383"/>
            </a:xfrm>
            <a:prstGeom prst="ellipse">
              <a:avLst/>
            </a:prstGeom>
          </p:spPr>
        </p:pic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1714484" y="2666984"/>
            <a:ext cx="3429032" cy="3264651"/>
            <a:chOff x="571472" y="1785926"/>
            <a:chExt cx="4000528" cy="3774738"/>
          </a:xfrm>
        </p:grpSpPr>
        <p:sp>
          <p:nvSpPr>
            <p:cNvPr id="30" name="Выноска 1 29"/>
            <p:cNvSpPr/>
            <p:nvPr/>
          </p:nvSpPr>
          <p:spPr>
            <a:xfrm>
              <a:off x="2702452" y="3762872"/>
              <a:ext cx="1869548" cy="384907"/>
            </a:xfrm>
            <a:prstGeom prst="borderCallout1">
              <a:avLst>
                <a:gd name="adj1" fmla="val -382"/>
                <a:gd name="adj2" fmla="val 50175"/>
                <a:gd name="adj3" fmla="val -332319"/>
                <a:gd name="adj4" fmla="val -5992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10800" numCol="1" spcCol="1270" anchor="b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дядя</a:t>
              </a:r>
              <a:endParaRPr lang="ru-RU" sz="2000" kern="120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702453" y="4113467"/>
              <a:ext cx="1869547" cy="41624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59863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>
                <a:solidFill>
                  <a:schemeClr val="tx2"/>
                </a:solidFill>
              </a:endParaRPr>
            </a:p>
          </p:txBody>
        </p:sp>
        <p:sp>
          <p:nvSpPr>
            <p:cNvPr id="35" name="Выноска 1 34"/>
            <p:cNvSpPr/>
            <p:nvPr/>
          </p:nvSpPr>
          <p:spPr>
            <a:xfrm>
              <a:off x="1643042" y="4759521"/>
              <a:ext cx="1869547" cy="384907"/>
            </a:xfrm>
            <a:prstGeom prst="borderCallout1">
              <a:avLst>
                <a:gd name="adj1" fmla="val -382"/>
                <a:gd name="adj2" fmla="val 50175"/>
                <a:gd name="adj3" fmla="val -573326"/>
                <a:gd name="adj4" fmla="val 49298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10800" numCol="1" spcCol="1270" anchor="b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друг</a:t>
              </a:r>
              <a:endParaRPr lang="ru-RU" sz="2000" kern="1200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643042" y="5144416"/>
              <a:ext cx="1869547" cy="41624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59863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>
                <a:solidFill>
                  <a:schemeClr val="tx2"/>
                </a:solidFill>
              </a:endParaRPr>
            </a:p>
          </p:txBody>
        </p:sp>
        <p:sp>
          <p:nvSpPr>
            <p:cNvPr id="39" name="Выноска 1 38"/>
            <p:cNvSpPr/>
            <p:nvPr/>
          </p:nvSpPr>
          <p:spPr>
            <a:xfrm>
              <a:off x="571472" y="3762872"/>
              <a:ext cx="1869548" cy="384907"/>
            </a:xfrm>
            <a:prstGeom prst="borderCallout1">
              <a:avLst>
                <a:gd name="adj1" fmla="val -435"/>
                <a:gd name="adj2" fmla="val 49224"/>
                <a:gd name="adj3" fmla="val -336100"/>
                <a:gd name="adj4" fmla="val 106685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10800" numCol="1" spcCol="1270" anchor="b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отец</a:t>
              </a:r>
              <a:endParaRPr lang="ru-RU" sz="2000" kern="1200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71472" y="4113467"/>
              <a:ext cx="1869547" cy="41624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59863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>
                <a:solidFill>
                  <a:schemeClr val="tx2"/>
                </a:solidFill>
              </a:endParaRPr>
            </a:p>
          </p:txBody>
        </p:sp>
        <p:sp>
          <p:nvSpPr>
            <p:cNvPr id="48" name="Скругленный прямоугольник 47"/>
            <p:cNvSpPr>
              <a:spLocks noChangeAspect="1"/>
            </p:cNvSpPr>
            <p:nvPr/>
          </p:nvSpPr>
          <p:spPr>
            <a:xfrm>
              <a:off x="1714480" y="1785926"/>
              <a:ext cx="1649601" cy="1649601"/>
            </a:xfrm>
            <a:prstGeom prst="roundRect">
              <a:avLst/>
            </a:prstGeom>
            <a:blipFill>
              <a:blip r:embed="rId4" cstate="print"/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</p:grpSp>
      <p:pic>
        <p:nvPicPr>
          <p:cNvPr id="50" name="Рисунок 49" descr="церковь 1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520" r="19583" b="9375"/>
          <a:stretch>
            <a:fillRect/>
          </a:stretch>
        </p:blipFill>
        <p:spPr>
          <a:xfrm>
            <a:off x="4500570" y="2238356"/>
            <a:ext cx="1857388" cy="2071703"/>
          </a:xfrm>
          <a:prstGeom prst="rect">
            <a:avLst/>
          </a:prstGeom>
        </p:spPr>
      </p:pic>
      <p:pic>
        <p:nvPicPr>
          <p:cNvPr id="51" name="Рисунок 50" descr="солдат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612" y="2744632"/>
            <a:ext cx="1116000" cy="3208500"/>
          </a:xfrm>
          <a:prstGeom prst="rect">
            <a:avLst/>
          </a:prstGeom>
        </p:spPr>
      </p:pic>
      <p:pic>
        <p:nvPicPr>
          <p:cNvPr id="52" name="Рисунок 51" descr="фрегат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714" r="10713"/>
          <a:stretch>
            <a:fillRect/>
          </a:stretch>
        </p:blipFill>
        <p:spPr>
          <a:xfrm>
            <a:off x="5143512" y="4452934"/>
            <a:ext cx="1234853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Группа 12"/>
          <p:cNvGrpSpPr/>
          <p:nvPr/>
        </p:nvGrpSpPr>
        <p:grpSpPr>
          <a:xfrm>
            <a:off x="428604" y="1166786"/>
            <a:ext cx="6009190" cy="642942"/>
            <a:chOff x="571480" y="1666852"/>
            <a:chExt cx="6009190" cy="64294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928670" y="1666852"/>
              <a:ext cx="565200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Служба</a:t>
              </a:r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78637" y="2024042"/>
              <a:ext cx="5643602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r>
                <a:rPr lang="ru-RU" sz="1400" i="1" dirty="0" smtClean="0"/>
                <a:t>отметь, на каких кораблях ходил Ушаков и подпиши их названия</a:t>
              </a:r>
              <a:endParaRPr lang="ru-RU" sz="1400" i="1" dirty="0"/>
            </a:p>
          </p:txBody>
        </p:sp>
      </p:grp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285728" y="102391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67" name="Группа 66"/>
          <p:cNvGrpSpPr/>
          <p:nvPr/>
        </p:nvGrpSpPr>
        <p:grpSpPr>
          <a:xfrm>
            <a:off x="428604" y="5453066"/>
            <a:ext cx="5929354" cy="3714776"/>
            <a:chOff x="3549463" y="2458749"/>
            <a:chExt cx="5342863" cy="2924400"/>
          </a:xfrm>
        </p:grpSpPr>
        <p:sp>
          <p:nvSpPr>
            <p:cNvPr id="68" name="Загнутый угол 67"/>
            <p:cNvSpPr/>
            <p:nvPr/>
          </p:nvSpPr>
          <p:spPr>
            <a:xfrm>
              <a:off x="3549463" y="2458749"/>
              <a:ext cx="5342863" cy="2924400"/>
            </a:xfrm>
            <a:prstGeom prst="foldedCorner">
              <a:avLst>
                <a:gd name="adj" fmla="val 13034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08000" tIns="72000" rIns="180000" rtlCol="0" anchor="t" anchorCtr="0"/>
            <a:lstStyle/>
            <a:p>
              <a:pPr indent="457200"/>
              <a:r>
                <a:rPr lang="ru-RU" dirty="0" smtClean="0"/>
                <a:t>Федор поступил в Морской шляхетный корпус и прилежно учился. Дальнейшая его служба складывалась удачно, на поприще снабжения Балтийского флота. Однако его тянуло к воинским подвигам. Он попросился в Азовский флот и принял участие в войне с Турцией 1768-1774 гг., командовал </a:t>
              </a:r>
              <a:r>
                <a:rPr lang="ru-RU" dirty="0" err="1" smtClean="0"/>
                <a:t>прамом</a:t>
              </a:r>
              <a:r>
                <a:rPr lang="ru-RU" dirty="0" smtClean="0"/>
                <a:t> «Курьер», а в 1775 стал капитаном 60-пушечного фрегата «Святой Павел». Его заметил и поддержал князь Потемкин и представил Ушакова Екатерине II, которая сделала его в 1780 капитаном царской яхты в Петербурге. Но Ушаков снова попросился на юг, где создавался новый флот. В Крыму он участвовал в строительстве порта Севастополя и ходил на линейном корабле «Рождество Христово». </a:t>
              </a:r>
            </a:p>
          </p:txBody>
        </p:sp>
        <p:pic>
          <p:nvPicPr>
            <p:cNvPr id="69" name="Рисунок 68" descr="Инфо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3641375" y="2485320"/>
              <a:ext cx="242118" cy="198383"/>
            </a:xfrm>
            <a:prstGeom prst="ellipse">
              <a:avLst/>
            </a:prstGeom>
          </p:spPr>
        </p:pic>
      </p:grpSp>
      <p:grpSp>
        <p:nvGrpSpPr>
          <p:cNvPr id="66" name="Группа 65"/>
          <p:cNvGrpSpPr/>
          <p:nvPr/>
        </p:nvGrpSpPr>
        <p:grpSpPr>
          <a:xfrm>
            <a:off x="4559848" y="1952604"/>
            <a:ext cx="1869548" cy="2143140"/>
            <a:chOff x="4500570" y="1809728"/>
            <a:chExt cx="1869548" cy="2143140"/>
          </a:xfrm>
        </p:grpSpPr>
        <p:sp>
          <p:nvSpPr>
            <p:cNvPr id="50" name="фрегат"/>
            <p:cNvSpPr/>
            <p:nvPr/>
          </p:nvSpPr>
          <p:spPr>
            <a:xfrm>
              <a:off x="4500570" y="1809728"/>
              <a:ext cx="1869548" cy="18684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18000" rIns="59863" bIns="59863" numCol="1" spcCol="1270" anchor="b" anchorCtr="0">
              <a:noAutofit/>
            </a:bodyPr>
            <a:lstStyle/>
            <a:p>
              <a:pPr lvl="0" indent="288000" algn="r" defTabSz="1822450">
                <a:lnSpc>
                  <a:spcPct val="90000"/>
                </a:lnSpc>
                <a:spcBef>
                  <a:spcPct val="0"/>
                </a:spcBef>
              </a:pPr>
              <a:endParaRPr lang="ru-RU" sz="2000" kern="1200" dirty="0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4500570" y="1809728"/>
              <a:ext cx="324000" cy="324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блако фрегат"/>
            <p:cNvSpPr/>
            <p:nvPr/>
          </p:nvSpPr>
          <p:spPr>
            <a:xfrm>
              <a:off x="4542369" y="3452802"/>
              <a:ext cx="1785950" cy="500066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2439000" y="3013162"/>
            <a:ext cx="1980000" cy="2225590"/>
            <a:chOff x="2357430" y="3167050"/>
            <a:chExt cx="1980000" cy="2225590"/>
          </a:xfrm>
        </p:grpSpPr>
        <p:sp>
          <p:nvSpPr>
            <p:cNvPr id="54" name="лин"/>
            <p:cNvSpPr/>
            <p:nvPr/>
          </p:nvSpPr>
          <p:spPr>
            <a:xfrm>
              <a:off x="2412656" y="3167050"/>
              <a:ext cx="1869548" cy="1868400"/>
            </a:xfrm>
            <a:prstGeom prst="rect">
              <a:avLst/>
            </a:prstGeom>
            <a:blipFill>
              <a:blip r:embed="rId5" cstate="print">
                <a:lum bright="10000"/>
              </a:blip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0" rIns="59863" bIns="59863" numCol="1" spcCol="1270" anchor="t" anchorCtr="0">
              <a:noAutofit/>
            </a:bodyPr>
            <a:lstStyle/>
            <a:p>
              <a:pPr lvl="0" indent="288000" algn="r" defTabSz="1822450">
                <a:lnSpc>
                  <a:spcPct val="90000"/>
                </a:lnSpc>
                <a:spcBef>
                  <a:spcPct val="0"/>
                </a:spcBef>
              </a:pPr>
              <a:endParaRPr lang="ru-RU" sz="2000" kern="1200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412656" y="3167050"/>
              <a:ext cx="324000" cy="324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блако лин"/>
            <p:cNvSpPr/>
            <p:nvPr/>
          </p:nvSpPr>
          <p:spPr>
            <a:xfrm>
              <a:off x="2357430" y="4892574"/>
              <a:ext cx="1980000" cy="500066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428604" y="1952604"/>
            <a:ext cx="1869548" cy="2071702"/>
            <a:chOff x="428604" y="1809728"/>
            <a:chExt cx="1869548" cy="2071702"/>
          </a:xfrm>
        </p:grpSpPr>
        <p:sp>
          <p:nvSpPr>
            <p:cNvPr id="52" name="прам"/>
            <p:cNvSpPr/>
            <p:nvPr/>
          </p:nvSpPr>
          <p:spPr>
            <a:xfrm>
              <a:off x="428604" y="1809728"/>
              <a:ext cx="1869548" cy="1868400"/>
            </a:xfrm>
            <a:prstGeom prst="rect">
              <a:avLst/>
            </a:prstGeom>
            <a:blipFill dpi="0" rotWithShape="1">
              <a:blip r:embed="rId6" cstate="print">
                <a:grayscl/>
              </a:blip>
              <a:srcRect/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9863" tIns="18000" rIns="59863" bIns="59863" numCol="1" spcCol="1270" anchor="t" anchorCtr="0">
              <a:noAutofit/>
            </a:bodyPr>
            <a:lstStyle/>
            <a:p>
              <a:pPr lvl="0" indent="288000" algn="r" defTabSz="1822450">
                <a:lnSpc>
                  <a:spcPct val="90000"/>
                </a:lnSpc>
                <a:spcBef>
                  <a:spcPct val="0"/>
                </a:spcBef>
              </a:pPr>
              <a:endParaRPr lang="ru-RU" sz="2000" kern="1200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428604" y="1809728"/>
              <a:ext cx="324000" cy="324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блако прам"/>
            <p:cNvSpPr/>
            <p:nvPr/>
          </p:nvSpPr>
          <p:spPr>
            <a:xfrm>
              <a:off x="470403" y="3381364"/>
              <a:ext cx="1785950" cy="500066"/>
            </a:xfrm>
            <a:prstGeom prst="cloud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6" name="Рисунок 35" descr="силуэт человек идет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</a:blip>
          <a:stretch>
            <a:fillRect/>
          </a:stretch>
        </p:blipFill>
        <p:spPr>
          <a:xfrm>
            <a:off x="178046" y="1702046"/>
            <a:ext cx="3536706" cy="3536706"/>
          </a:xfrm>
          <a:prstGeom prst="rect">
            <a:avLst/>
          </a:prstGeom>
        </p:spPr>
      </p:pic>
      <p:grpSp>
        <p:nvGrpSpPr>
          <p:cNvPr id="2" name="Группа 36"/>
          <p:cNvGrpSpPr/>
          <p:nvPr/>
        </p:nvGrpSpPr>
        <p:grpSpPr>
          <a:xfrm>
            <a:off x="3341794" y="1166786"/>
            <a:ext cx="3096000" cy="4214842"/>
            <a:chOff x="3549463" y="2627465"/>
            <a:chExt cx="2789765" cy="3318071"/>
          </a:xfrm>
        </p:grpSpPr>
        <p:sp>
          <p:nvSpPr>
            <p:cNvPr id="38" name="Загнутый угол 37"/>
            <p:cNvSpPr/>
            <p:nvPr/>
          </p:nvSpPr>
          <p:spPr>
            <a:xfrm>
              <a:off x="3549463" y="2627465"/>
              <a:ext cx="2789765" cy="3318071"/>
            </a:xfrm>
            <a:prstGeom prst="foldedCorner">
              <a:avLst>
                <a:gd name="adj" fmla="val 11644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4000" tIns="36000" rIns="36000" rtlCol="0" anchor="t" anchorCtr="0"/>
            <a:lstStyle/>
            <a:p>
              <a:pPr indent="457200"/>
              <a:r>
                <a:rPr lang="ru-RU" sz="1600" dirty="0" smtClean="0"/>
                <a:t>Свой первый орден Федор Ушков получил не за воинские заслуги, а за спасение своих матросов от чумы в 1785 г. Там проявилось его главное качество - человечность. Он видел в матросах людей, заботился о том, чтобы они выживали на суше и в бою. Для этого Ушков тренировал их меткой стрельбе из пушек во время качки, используя специальные тренажеры - качели. Он сам подавал пример храбрости, смело вклиниваясь в строй вражеских кораблей и обстреливая их с ближнего расстояния.</a:t>
              </a:r>
            </a:p>
          </p:txBody>
        </p:sp>
        <p:pic>
          <p:nvPicPr>
            <p:cNvPr id="39" name="Рисунок 38" descr="Инфо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3641375" y="2654037"/>
              <a:ext cx="242118" cy="198383"/>
            </a:xfrm>
            <a:prstGeom prst="ellipse">
              <a:avLst/>
            </a:prstGeom>
          </p:spPr>
        </p:pic>
      </p:grpSp>
      <p:sp>
        <p:nvSpPr>
          <p:cNvPr id="40" name="Скругленный прямоугольник 39"/>
          <p:cNvSpPr/>
          <p:nvPr/>
        </p:nvSpPr>
        <p:spPr>
          <a:xfrm>
            <a:off x="378522" y="1917410"/>
            <a:ext cx="2880000" cy="428628"/>
          </a:xfrm>
          <a:prstGeom prst="roundRect">
            <a:avLst/>
          </a:prstGeom>
          <a:solidFill>
            <a:schemeClr val="bg2">
              <a:alpha val="47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8522" y="3435205"/>
            <a:ext cx="2880000" cy="428628"/>
          </a:xfrm>
          <a:prstGeom prst="roundRect">
            <a:avLst/>
          </a:prstGeom>
          <a:solidFill>
            <a:schemeClr val="bg2">
              <a:alpha val="47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78522" y="4953000"/>
            <a:ext cx="2880000" cy="428628"/>
          </a:xfrm>
          <a:prstGeom prst="roundRect">
            <a:avLst/>
          </a:prstGeom>
          <a:solidFill>
            <a:schemeClr val="bg2">
              <a:alpha val="47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285728" y="102391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7" name="Группа 12"/>
          <p:cNvGrpSpPr/>
          <p:nvPr/>
        </p:nvGrpSpPr>
        <p:grpSpPr>
          <a:xfrm>
            <a:off x="357166" y="1166786"/>
            <a:ext cx="2857520" cy="642942"/>
            <a:chOff x="571480" y="1666852"/>
            <a:chExt cx="2857520" cy="642942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928670" y="1666852"/>
              <a:ext cx="250033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Принципы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50075" y="2024042"/>
              <a:ext cx="2607487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r>
                <a:rPr lang="ru-RU" sz="1400" i="1" dirty="0" smtClean="0"/>
                <a:t>впиши правила успеха Ушакова</a:t>
              </a:r>
              <a:endParaRPr lang="ru-RU" sz="1400" i="1" dirty="0"/>
            </a:p>
          </p:txBody>
        </p:sp>
      </p:grpSp>
      <p:cxnSp>
        <p:nvCxnSpPr>
          <p:cNvPr id="31" name="Прямая соединительная линия 30"/>
          <p:cNvCxnSpPr/>
          <p:nvPr/>
        </p:nvCxnSpPr>
        <p:spPr>
          <a:xfrm>
            <a:off x="285728" y="5560223"/>
            <a:ext cx="6286544" cy="0"/>
          </a:xfrm>
          <a:prstGeom prst="line">
            <a:avLst/>
          </a:prstGeom>
          <a:ln w="57150" cmpd="dbl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Группа 31"/>
          <p:cNvGrpSpPr>
            <a:grpSpLocks noChangeAspect="1"/>
          </p:cNvGrpSpPr>
          <p:nvPr/>
        </p:nvGrpSpPr>
        <p:grpSpPr>
          <a:xfrm>
            <a:off x="396000" y="6810387"/>
            <a:ext cx="2844000" cy="2245263"/>
            <a:chOff x="555095" y="2770737"/>
            <a:chExt cx="3685443" cy="2909560"/>
          </a:xfrm>
        </p:grpSpPr>
        <p:sp>
          <p:nvSpPr>
            <p:cNvPr id="33" name="Скругленный прямоугольник 32"/>
            <p:cNvSpPr>
              <a:spLocks noChangeAspect="1"/>
            </p:cNvSpPr>
            <p:nvPr/>
          </p:nvSpPr>
          <p:spPr>
            <a:xfrm>
              <a:off x="555095" y="2770737"/>
              <a:ext cx="3685443" cy="290956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850901" y="2839244"/>
              <a:ext cx="2866232" cy="736866"/>
            </a:xfrm>
            <a:custGeom>
              <a:avLst/>
              <a:gdLst>
                <a:gd name="connsiteX0" fmla="*/ 0 w 2861733"/>
                <a:gd name="connsiteY0" fmla="*/ 330200 h 1325033"/>
                <a:gd name="connsiteX1" fmla="*/ 1841500 w 2861733"/>
                <a:gd name="connsiteY1" fmla="*/ 215900 h 1325033"/>
                <a:gd name="connsiteX2" fmla="*/ 2489200 w 2861733"/>
                <a:gd name="connsiteY2" fmla="*/ 1320800 h 1325033"/>
                <a:gd name="connsiteX3" fmla="*/ 2806700 w 2861733"/>
                <a:gd name="connsiteY3" fmla="*/ 190500 h 1325033"/>
                <a:gd name="connsiteX4" fmla="*/ 2819400 w 2861733"/>
                <a:gd name="connsiteY4" fmla="*/ 177800 h 1325033"/>
                <a:gd name="connsiteX0" fmla="*/ 0 w 2870731"/>
                <a:gd name="connsiteY0" fmla="*/ 246063 h 736072"/>
                <a:gd name="connsiteX1" fmla="*/ 1841500 w 2870731"/>
                <a:gd name="connsiteY1" fmla="*/ 131763 h 736072"/>
                <a:gd name="connsiteX2" fmla="*/ 2435216 w 2870731"/>
                <a:gd name="connsiteY2" fmla="*/ 731839 h 736072"/>
                <a:gd name="connsiteX3" fmla="*/ 2806700 w 2870731"/>
                <a:gd name="connsiteY3" fmla="*/ 106363 h 736072"/>
                <a:gd name="connsiteX4" fmla="*/ 2819400 w 2870731"/>
                <a:gd name="connsiteY4" fmla="*/ 93663 h 736072"/>
                <a:gd name="connsiteX0" fmla="*/ 0 w 2885010"/>
                <a:gd name="connsiteY0" fmla="*/ 531819 h 1021828"/>
                <a:gd name="connsiteX1" fmla="*/ 1841500 w 2885010"/>
                <a:gd name="connsiteY1" fmla="*/ 417519 h 1021828"/>
                <a:gd name="connsiteX2" fmla="*/ 2435216 w 2885010"/>
                <a:gd name="connsiteY2" fmla="*/ 1017595 h 1021828"/>
                <a:gd name="connsiteX3" fmla="*/ 2806700 w 2885010"/>
                <a:gd name="connsiteY3" fmla="*/ 392119 h 1021828"/>
                <a:gd name="connsiteX4" fmla="*/ 2863844 w 2885010"/>
                <a:gd name="connsiteY4" fmla="*/ 88900 h 1021828"/>
                <a:gd name="connsiteX0" fmla="*/ 0 w 2866232"/>
                <a:gd name="connsiteY0" fmla="*/ 246857 h 736866"/>
                <a:gd name="connsiteX1" fmla="*/ 1841500 w 2866232"/>
                <a:gd name="connsiteY1" fmla="*/ 132557 h 736866"/>
                <a:gd name="connsiteX2" fmla="*/ 2435216 w 2866232"/>
                <a:gd name="connsiteY2" fmla="*/ 732633 h 736866"/>
                <a:gd name="connsiteX3" fmla="*/ 2806700 w 2866232"/>
                <a:gd name="connsiteY3" fmla="*/ 107157 h 736866"/>
                <a:gd name="connsiteX4" fmla="*/ 2792405 w 2866232"/>
                <a:gd name="connsiteY4" fmla="*/ 89690 h 73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6232" h="736866">
                  <a:moveTo>
                    <a:pt x="0" y="246857"/>
                  </a:moveTo>
                  <a:cubicBezTo>
                    <a:pt x="713316" y="107157"/>
                    <a:pt x="1435631" y="51594"/>
                    <a:pt x="1841500" y="132557"/>
                  </a:cubicBezTo>
                  <a:cubicBezTo>
                    <a:pt x="2247369" y="213520"/>
                    <a:pt x="2274349" y="736866"/>
                    <a:pt x="2435216" y="732633"/>
                  </a:cubicBezTo>
                  <a:cubicBezTo>
                    <a:pt x="2596083" y="728400"/>
                    <a:pt x="2747169" y="214314"/>
                    <a:pt x="2806700" y="107157"/>
                  </a:cubicBezTo>
                  <a:cubicBezTo>
                    <a:pt x="2866232" y="0"/>
                    <a:pt x="2813571" y="790"/>
                    <a:pt x="2792405" y="89690"/>
                  </a:cubicBezTo>
                </a:path>
              </a:pathLst>
            </a:custGeom>
            <a:solidFill>
              <a:schemeClr val="bg2"/>
            </a:soli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pic>
          <p:nvPicPr>
            <p:cNvPr id="35" name="Рисунок 34" descr="корабль 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3429000"/>
              <a:ext cx="431285" cy="428841"/>
            </a:xfrm>
            <a:prstGeom prst="rect">
              <a:avLst/>
            </a:prstGeom>
          </p:spPr>
        </p:pic>
        <p:pic>
          <p:nvPicPr>
            <p:cNvPr id="37" name="Рисунок 36" descr="корабль 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5995" y="3429000"/>
              <a:ext cx="431285" cy="428841"/>
            </a:xfrm>
            <a:prstGeom prst="rect">
              <a:avLst/>
            </a:prstGeom>
          </p:spPr>
        </p:pic>
        <p:pic>
          <p:nvPicPr>
            <p:cNvPr id="43" name="Рисунок 42" descr="корабль 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69013" y="3429000"/>
              <a:ext cx="431285" cy="428841"/>
            </a:xfrm>
            <a:prstGeom prst="rect">
              <a:avLst/>
            </a:prstGeom>
          </p:spPr>
        </p:pic>
        <p:pic>
          <p:nvPicPr>
            <p:cNvPr id="48" name="Рисунок 47" descr="корабль контур.pn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24041" y="3357562"/>
              <a:ext cx="571503" cy="571503"/>
            </a:xfrm>
            <a:prstGeom prst="rect">
              <a:avLst/>
            </a:prstGeom>
          </p:spPr>
        </p:pic>
        <p:pic>
          <p:nvPicPr>
            <p:cNvPr id="53" name="Рисунок 52" descr="пушка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49" y="2904882"/>
              <a:ext cx="972000" cy="524117"/>
            </a:xfrm>
            <a:prstGeom prst="rect">
              <a:avLst/>
            </a:prstGeom>
            <a:scene3d>
              <a:camera prst="isometricRightUp">
                <a:rot lat="2100000" lon="18600000" rev="0"/>
              </a:camera>
              <a:lightRig rig="threePt" dir="t"/>
            </a:scene3d>
          </p:spPr>
        </p:pic>
        <p:sp>
          <p:nvSpPr>
            <p:cNvPr id="58" name="Полилиния 57"/>
            <p:cNvSpPr/>
            <p:nvPr/>
          </p:nvSpPr>
          <p:spPr>
            <a:xfrm>
              <a:off x="764117" y="3204633"/>
              <a:ext cx="2639483" cy="1856317"/>
            </a:xfrm>
            <a:custGeom>
              <a:avLst/>
              <a:gdLst>
                <a:gd name="connsiteX0" fmla="*/ 2639483 w 2639483"/>
                <a:gd name="connsiteY0" fmla="*/ 579967 h 1856317"/>
                <a:gd name="connsiteX1" fmla="*/ 2233083 w 2639483"/>
                <a:gd name="connsiteY1" fmla="*/ 541867 h 1856317"/>
                <a:gd name="connsiteX2" fmla="*/ 1864783 w 2639483"/>
                <a:gd name="connsiteY2" fmla="*/ 110067 h 1856317"/>
                <a:gd name="connsiteX3" fmla="*/ 302683 w 2639483"/>
                <a:gd name="connsiteY3" fmla="*/ 97367 h 1856317"/>
                <a:gd name="connsiteX4" fmla="*/ 48683 w 2639483"/>
                <a:gd name="connsiteY4" fmla="*/ 694267 h 1856317"/>
                <a:gd name="connsiteX5" fmla="*/ 518583 w 2639483"/>
                <a:gd name="connsiteY5" fmla="*/ 922867 h 1856317"/>
                <a:gd name="connsiteX6" fmla="*/ 2131483 w 2639483"/>
                <a:gd name="connsiteY6" fmla="*/ 897467 h 1856317"/>
                <a:gd name="connsiteX7" fmla="*/ 2347383 w 2639483"/>
                <a:gd name="connsiteY7" fmla="*/ 1608667 h 1856317"/>
                <a:gd name="connsiteX8" fmla="*/ 1559983 w 2639483"/>
                <a:gd name="connsiteY8" fmla="*/ 1837267 h 1856317"/>
                <a:gd name="connsiteX9" fmla="*/ 1344083 w 2639483"/>
                <a:gd name="connsiteY9" fmla="*/ 1494367 h 1856317"/>
                <a:gd name="connsiteX10" fmla="*/ 1344083 w 2639483"/>
                <a:gd name="connsiteY10" fmla="*/ 1494367 h 185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9483" h="1856317">
                  <a:moveTo>
                    <a:pt x="2639483" y="579967"/>
                  </a:moveTo>
                  <a:cubicBezTo>
                    <a:pt x="2500841" y="600075"/>
                    <a:pt x="2362200" y="620184"/>
                    <a:pt x="2233083" y="541867"/>
                  </a:cubicBezTo>
                  <a:cubicBezTo>
                    <a:pt x="2103966" y="463550"/>
                    <a:pt x="2186516" y="184150"/>
                    <a:pt x="1864783" y="110067"/>
                  </a:cubicBezTo>
                  <a:cubicBezTo>
                    <a:pt x="1543050" y="35984"/>
                    <a:pt x="605366" y="0"/>
                    <a:pt x="302683" y="97367"/>
                  </a:cubicBezTo>
                  <a:cubicBezTo>
                    <a:pt x="0" y="194734"/>
                    <a:pt x="12700" y="556684"/>
                    <a:pt x="48683" y="694267"/>
                  </a:cubicBezTo>
                  <a:cubicBezTo>
                    <a:pt x="84666" y="831850"/>
                    <a:pt x="171450" y="889000"/>
                    <a:pt x="518583" y="922867"/>
                  </a:cubicBezTo>
                  <a:cubicBezTo>
                    <a:pt x="865716" y="956734"/>
                    <a:pt x="1826683" y="783167"/>
                    <a:pt x="2131483" y="897467"/>
                  </a:cubicBezTo>
                  <a:cubicBezTo>
                    <a:pt x="2436283" y="1011767"/>
                    <a:pt x="2442633" y="1452034"/>
                    <a:pt x="2347383" y="1608667"/>
                  </a:cubicBezTo>
                  <a:cubicBezTo>
                    <a:pt x="2252133" y="1765300"/>
                    <a:pt x="1727200" y="1856317"/>
                    <a:pt x="1559983" y="1837267"/>
                  </a:cubicBezTo>
                  <a:cubicBezTo>
                    <a:pt x="1392766" y="1818217"/>
                    <a:pt x="1344083" y="1494367"/>
                    <a:pt x="1344083" y="1494367"/>
                  </a:cubicBezTo>
                  <a:lnTo>
                    <a:pt x="1344083" y="1494367"/>
                  </a:lnTo>
                </a:path>
              </a:pathLst>
            </a:custGeom>
            <a:ln>
              <a:solidFill>
                <a:schemeClr val="tx2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1" name="Прямая со стрелкой 60"/>
            <p:cNvCxnSpPr/>
            <p:nvPr/>
          </p:nvCxnSpPr>
          <p:spPr>
            <a:xfrm rot="16200000" flipH="1">
              <a:off x="1678761" y="4036223"/>
              <a:ext cx="428628" cy="214314"/>
            </a:xfrm>
            <a:prstGeom prst="straightConnector1">
              <a:avLst/>
            </a:prstGeom>
            <a:ln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Рисунок 61" descr="корабль 1.png"/>
            <p:cNvPicPr>
              <a:picLocks noChangeAspect="1"/>
            </p:cNvPicPr>
            <p:nvPr/>
          </p:nvPicPr>
          <p:blipFill>
            <a:blip r:embed="rId8" cstate="print">
              <a:grayscl/>
              <a:lum bright="20000"/>
            </a:blip>
            <a:stretch>
              <a:fillRect/>
            </a:stretch>
          </p:blipFill>
          <p:spPr>
            <a:xfrm flipH="1">
              <a:off x="1676794" y="4392874"/>
              <a:ext cx="252000" cy="250572"/>
            </a:xfrm>
            <a:prstGeom prst="rect">
              <a:avLst/>
            </a:prstGeom>
          </p:spPr>
        </p:pic>
        <p:pic>
          <p:nvPicPr>
            <p:cNvPr id="63" name="Рисунок 62" descr="корабль 1.png"/>
            <p:cNvPicPr>
              <a:picLocks noChangeAspect="1"/>
            </p:cNvPicPr>
            <p:nvPr/>
          </p:nvPicPr>
          <p:blipFill>
            <a:blip r:embed="rId8" cstate="print">
              <a:grayscl/>
              <a:lum bright="20000"/>
            </a:blip>
            <a:stretch>
              <a:fillRect/>
            </a:stretch>
          </p:blipFill>
          <p:spPr>
            <a:xfrm flipH="1">
              <a:off x="2033984" y="4392874"/>
              <a:ext cx="252000" cy="250572"/>
            </a:xfrm>
            <a:prstGeom prst="rect">
              <a:avLst/>
            </a:prstGeom>
          </p:spPr>
        </p:pic>
        <p:pic>
          <p:nvPicPr>
            <p:cNvPr id="64" name="Рисунок 63" descr="корабль 1.png"/>
            <p:cNvPicPr>
              <a:picLocks noChangeAspect="1"/>
            </p:cNvPicPr>
            <p:nvPr/>
          </p:nvPicPr>
          <p:blipFill>
            <a:blip r:embed="rId8" cstate="print">
              <a:grayscl/>
              <a:lum bright="20000"/>
            </a:blip>
            <a:stretch>
              <a:fillRect/>
            </a:stretch>
          </p:blipFill>
          <p:spPr>
            <a:xfrm flipH="1">
              <a:off x="2391174" y="4392874"/>
              <a:ext cx="252000" cy="250572"/>
            </a:xfrm>
            <a:prstGeom prst="rect">
              <a:avLst/>
            </a:prstGeom>
          </p:spPr>
        </p:pic>
      </p:grpSp>
      <p:grpSp>
        <p:nvGrpSpPr>
          <p:cNvPr id="66" name="Группа 36"/>
          <p:cNvGrpSpPr/>
          <p:nvPr/>
        </p:nvGrpSpPr>
        <p:grpSpPr>
          <a:xfrm>
            <a:off x="3333396" y="5738818"/>
            <a:ext cx="3096000" cy="3500462"/>
            <a:chOff x="3549463" y="2627465"/>
            <a:chExt cx="2789765" cy="2755686"/>
          </a:xfrm>
        </p:grpSpPr>
        <p:sp>
          <p:nvSpPr>
            <p:cNvPr id="67" name="Загнутый угол 66"/>
            <p:cNvSpPr/>
            <p:nvPr/>
          </p:nvSpPr>
          <p:spPr>
            <a:xfrm>
              <a:off x="3549463" y="2627465"/>
              <a:ext cx="2789765" cy="2755686"/>
            </a:xfrm>
            <a:prstGeom prst="foldedCorner">
              <a:avLst>
                <a:gd name="adj" fmla="val 9798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4000" tIns="36000" rIns="36000" rtlCol="0" anchor="t" anchorCtr="0"/>
            <a:lstStyle/>
            <a:p>
              <a:pPr indent="457200"/>
              <a:r>
                <a:rPr lang="ru-RU" sz="1400" dirty="0" smtClean="0"/>
                <a:t>После третьей громкой победы у </a:t>
              </a:r>
              <a:r>
                <a:rPr lang="ru-RU" sz="1400" dirty="0" err="1" smtClean="0"/>
                <a:t>Калиакрии</a:t>
              </a:r>
              <a:r>
                <a:rPr lang="ru-RU" sz="1400" dirty="0" smtClean="0"/>
                <a:t>  стало ясно, что у Ушакова настоящий талант. Он сумел превратить недостатки русского флота </a:t>
              </a:r>
              <a:r>
                <a:rPr lang="ru-RU" sz="1400" dirty="0" smtClean="0"/>
                <a:t>-</a:t>
              </a:r>
              <a:r>
                <a:rPr lang="en-US" sz="1400" dirty="0" smtClean="0"/>
                <a:t> </a:t>
              </a:r>
              <a:r>
                <a:rPr lang="ru-RU" sz="1400" dirty="0" smtClean="0"/>
                <a:t>тихоходность </a:t>
              </a:r>
              <a:r>
                <a:rPr lang="ru-RU" sz="1400" dirty="0" smtClean="0"/>
                <a:t>и </a:t>
              </a:r>
              <a:r>
                <a:rPr lang="ru-RU" sz="1400" dirty="0" err="1" smtClean="0"/>
                <a:t>недальнобойность</a:t>
              </a:r>
              <a:r>
                <a:rPr lang="ru-RU" sz="1400" dirty="0" smtClean="0"/>
                <a:t> в преимущества. Начиная атаку с ходу, он врезался в строй турецких кораблей на своем флагмане и расстреливал с близкого расстояния пришедшего в замешательство противника. Ушаков сразу поражал главные корабли и отдавал нестандартные приказы, быстро реагируя на обстановку - смену ветра и маневры врага. В 1793 году Ушаков возглавил Черноморский флот в чине вице-адмирала.</a:t>
              </a:r>
            </a:p>
            <a:p>
              <a:pPr indent="457200"/>
              <a:endParaRPr lang="ru-RU" sz="1400" dirty="0" smtClean="0"/>
            </a:p>
          </p:txBody>
        </p:sp>
        <p:pic>
          <p:nvPicPr>
            <p:cNvPr id="68" name="Рисунок 67" descr="Инфо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3641375" y="2654037"/>
              <a:ext cx="242118" cy="198383"/>
            </a:xfrm>
            <a:prstGeom prst="ellipse">
              <a:avLst/>
            </a:prstGeom>
          </p:spPr>
        </p:pic>
      </p:grpSp>
      <p:grpSp>
        <p:nvGrpSpPr>
          <p:cNvPr id="69" name="Группа 12"/>
          <p:cNvGrpSpPr/>
          <p:nvPr/>
        </p:nvGrpSpPr>
        <p:grpSpPr>
          <a:xfrm>
            <a:off x="321447" y="5738818"/>
            <a:ext cx="2964677" cy="928694"/>
            <a:chOff x="535761" y="1666852"/>
            <a:chExt cx="2964677" cy="928694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928670" y="1666852"/>
              <a:ext cx="250033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Тактика</a:t>
              </a:r>
              <a:endParaRPr lang="ru-RU" dirty="0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535761" y="2024042"/>
              <a:ext cx="2964677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ru-RU" sz="1400" i="1" dirty="0" smtClean="0"/>
                <a:t>обведи стрелкой маневр Ушакова</a:t>
              </a:r>
              <a:br>
                <a:rPr lang="ru-RU" sz="1400" i="1" dirty="0" smtClean="0"/>
              </a:br>
              <a:r>
                <a:rPr lang="ru-RU" sz="1400" i="1" dirty="0" smtClean="0"/>
                <a:t>у мыса </a:t>
              </a:r>
              <a:r>
                <a:rPr lang="ru-RU" sz="1400" i="1" dirty="0" err="1" smtClean="0"/>
                <a:t>Калиакрия</a:t>
              </a:r>
              <a:r>
                <a:rPr lang="ru-RU" sz="1400" i="1" dirty="0" smtClean="0"/>
                <a:t> 31 июля 1791 г.</a:t>
              </a:r>
              <a:endParaRPr lang="ru-RU" sz="1400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285728" y="102391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48" name="Группа 12"/>
          <p:cNvGrpSpPr/>
          <p:nvPr/>
        </p:nvGrpSpPr>
        <p:grpSpPr>
          <a:xfrm>
            <a:off x="378000" y="1166786"/>
            <a:ext cx="3093190" cy="857256"/>
            <a:chOff x="571480" y="1666852"/>
            <a:chExt cx="3093190" cy="857256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928670" y="1666852"/>
              <a:ext cx="273600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Слава</a:t>
              </a:r>
              <a:endParaRPr lang="ru-RU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571480" y="2024042"/>
              <a:ext cx="305100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ru-RU" sz="1400" i="1" dirty="0" smtClean="0"/>
                <a:t>впиши, какое событие изображено на медали </a:t>
              </a:r>
              <a:r>
                <a:rPr lang="ru-RU" sz="1400" i="1" dirty="0" err="1" smtClean="0"/>
                <a:t>кефалонийцев</a:t>
              </a:r>
              <a:r>
                <a:rPr lang="ru-RU" sz="1400" i="1" dirty="0" smtClean="0"/>
                <a:t>?</a:t>
              </a:r>
              <a:endParaRPr lang="ru-RU" sz="1400" i="1" dirty="0"/>
            </a:p>
          </p:txBody>
        </p:sp>
      </p:grpSp>
      <p:cxnSp>
        <p:nvCxnSpPr>
          <p:cNvPr id="52" name="Прямая соединительная линия 51"/>
          <p:cNvCxnSpPr/>
          <p:nvPr/>
        </p:nvCxnSpPr>
        <p:spPr>
          <a:xfrm>
            <a:off x="285728" y="6167446"/>
            <a:ext cx="6286544" cy="0"/>
          </a:xfrm>
          <a:prstGeom prst="line">
            <a:avLst/>
          </a:prstGeom>
          <a:ln w="57150" cmpd="dbl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Группа 52"/>
          <p:cNvGrpSpPr/>
          <p:nvPr/>
        </p:nvGrpSpPr>
        <p:grpSpPr>
          <a:xfrm>
            <a:off x="357166" y="2024042"/>
            <a:ext cx="3132000" cy="3995999"/>
            <a:chOff x="3549463" y="2458748"/>
            <a:chExt cx="2822204" cy="3145790"/>
          </a:xfrm>
        </p:grpSpPr>
        <p:sp>
          <p:nvSpPr>
            <p:cNvPr id="54" name="Загнутый угол 53"/>
            <p:cNvSpPr/>
            <p:nvPr/>
          </p:nvSpPr>
          <p:spPr>
            <a:xfrm>
              <a:off x="3549463" y="2458748"/>
              <a:ext cx="2822204" cy="3145790"/>
            </a:xfrm>
            <a:prstGeom prst="foldedCorner">
              <a:avLst>
                <a:gd name="adj" fmla="val 84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90000" tIns="36000" rIns="36000" rtlCol="0" anchor="t" anchorCtr="0"/>
            <a:lstStyle/>
            <a:p>
              <a:pPr indent="457200"/>
              <a:r>
                <a:rPr lang="ru-RU" sz="1600" dirty="0" smtClean="0"/>
                <a:t>Свое признание Федор Ушаков нашел не в России, а в войне с Наполеоном на Ионических островах Эгейского моря у берегов Греции. На этот раз он командовал русским и турецким флотом. За  6 недель он освободил Ионические острова и приступил к осаде острова-крепости Корфу. Там он опроверг убеждение, что крепости не берутся с моря. Высадив десант и поддерживая его  корабельной артиллерией, Ушаков взял крепость. Этой операцией восхищался сам Суворов.</a:t>
              </a:r>
              <a:endParaRPr lang="ru-RU" sz="1600" dirty="0"/>
            </a:p>
          </p:txBody>
        </p:sp>
        <p:pic>
          <p:nvPicPr>
            <p:cNvPr id="57" name="Рисунок 56" descr="Инфо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3641375" y="2485320"/>
              <a:ext cx="242118" cy="198383"/>
            </a:xfrm>
            <a:prstGeom prst="ellipse">
              <a:avLst/>
            </a:prstGeom>
          </p:spPr>
        </p:pic>
      </p:grpSp>
      <p:sp>
        <p:nvSpPr>
          <p:cNvPr id="59" name="Скругленный прямоугольник 58"/>
          <p:cNvSpPr/>
          <p:nvPr/>
        </p:nvSpPr>
        <p:spPr>
          <a:xfrm>
            <a:off x="3571876" y="3738554"/>
            <a:ext cx="2880000" cy="2268000"/>
          </a:xfrm>
          <a:prstGeom prst="roundRect">
            <a:avLst>
              <a:gd name="adj" fmla="val 931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0" rIns="36000" bIns="0" rtlCol="0" anchor="t" anchorCtr="0"/>
          <a:lstStyle/>
          <a:p>
            <a:pPr indent="457200"/>
            <a:r>
              <a:rPr lang="ru-RU" sz="1400" dirty="0" smtClean="0"/>
              <a:t>За победу Павел </a:t>
            </a:r>
            <a:r>
              <a:rPr lang="en-US" sz="1400" dirty="0" smtClean="0"/>
              <a:t>I</a:t>
            </a:r>
            <a:r>
              <a:rPr lang="ru-RU" sz="1400" dirty="0" smtClean="0"/>
              <a:t> возвел Ушакова в адмиралы, наградил бриллиантовым орденом Александра Невского. Благодарные ионийцы выбили для Ушакова золотую медаль с надписью: «Доблестный благочестивый Федор Ушаков, главнокомандующий русского флота».</a:t>
            </a:r>
            <a:endParaRPr lang="ru-RU" sz="1400" dirty="0"/>
          </a:p>
        </p:txBody>
      </p:sp>
      <p:pic>
        <p:nvPicPr>
          <p:cNvPr id="36" name="Рисунок 35" descr="Ушаков медаль кефалонцев 3.jpg"/>
          <p:cNvPicPr>
            <a:picLocks noChangeAspect="1"/>
          </p:cNvPicPr>
          <p:nvPr/>
        </p:nvPicPr>
        <p:blipFill>
          <a:blip r:embed="rId4" cstate="print"/>
          <a:srcRect l="55123"/>
          <a:stretch>
            <a:fillRect/>
          </a:stretch>
        </p:blipFill>
        <p:spPr>
          <a:xfrm>
            <a:off x="3857628" y="1587336"/>
            <a:ext cx="2304000" cy="2079780"/>
          </a:xfrm>
          <a:prstGeom prst="rect">
            <a:avLst/>
          </a:prstGeom>
        </p:spPr>
      </p:pic>
      <p:sp>
        <p:nvSpPr>
          <p:cNvPr id="41" name="Скругленный прямоугольник 40"/>
          <p:cNvSpPr/>
          <p:nvPr/>
        </p:nvSpPr>
        <p:spPr>
          <a:xfrm>
            <a:off x="3571876" y="1166786"/>
            <a:ext cx="2880000" cy="3571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Группа 41"/>
          <p:cNvGrpSpPr/>
          <p:nvPr/>
        </p:nvGrpSpPr>
        <p:grpSpPr>
          <a:xfrm>
            <a:off x="642918" y="6810388"/>
            <a:ext cx="5572164" cy="571504"/>
            <a:chOff x="3286116" y="1785926"/>
            <a:chExt cx="5572164" cy="571504"/>
          </a:xfrm>
        </p:grpSpPr>
        <p:grpSp>
          <p:nvGrpSpPr>
            <p:cNvPr id="61" name="Группа 19"/>
            <p:cNvGrpSpPr/>
            <p:nvPr/>
          </p:nvGrpSpPr>
          <p:grpSpPr>
            <a:xfrm>
              <a:off x="3286116" y="1785926"/>
              <a:ext cx="2714644" cy="571504"/>
              <a:chOff x="3286116" y="1785926"/>
              <a:chExt cx="2714644" cy="571504"/>
            </a:xfrm>
          </p:grpSpPr>
          <p:sp>
            <p:nvSpPr>
              <p:cNvPr id="66" name="Выноска 1 65"/>
              <p:cNvSpPr/>
              <p:nvPr/>
            </p:nvSpPr>
            <p:spPr>
              <a:xfrm>
                <a:off x="3286116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</a:t>
                </a:r>
                <a:r>
                  <a:rPr lang="en-US" dirty="0" smtClean="0"/>
                  <a:t>87</a:t>
                </a:r>
                <a:endParaRPr lang="ru-RU" dirty="0"/>
              </a:p>
            </p:txBody>
          </p:sp>
          <p:sp>
            <p:nvSpPr>
              <p:cNvPr id="67" name="Выноска 1 66"/>
              <p:cNvSpPr/>
              <p:nvPr/>
            </p:nvSpPr>
            <p:spPr>
              <a:xfrm>
                <a:off x="5286380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</a:t>
                </a:r>
                <a:r>
                  <a:rPr lang="en-US" dirty="0" smtClean="0"/>
                  <a:t>91</a:t>
                </a:r>
                <a:endParaRPr lang="ru-RU" dirty="0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591008" y="2071678"/>
                <a:ext cx="2124000" cy="285752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III</a:t>
                </a:r>
                <a:r>
                  <a:rPr lang="ru-RU" dirty="0" smtClean="0"/>
                  <a:t> Турецкая война</a:t>
                </a:r>
                <a:endParaRPr lang="ru-RU" dirty="0"/>
              </a:p>
            </p:txBody>
          </p:sp>
        </p:grpSp>
        <p:grpSp>
          <p:nvGrpSpPr>
            <p:cNvPr id="62" name="Группа 20"/>
            <p:cNvGrpSpPr/>
            <p:nvPr/>
          </p:nvGrpSpPr>
          <p:grpSpPr>
            <a:xfrm>
              <a:off x="6143636" y="1785926"/>
              <a:ext cx="2714644" cy="571504"/>
              <a:chOff x="6143636" y="1785926"/>
              <a:chExt cx="2714644" cy="571504"/>
            </a:xfrm>
          </p:grpSpPr>
          <p:sp>
            <p:nvSpPr>
              <p:cNvPr id="63" name="Выноска 1 62"/>
              <p:cNvSpPr/>
              <p:nvPr/>
            </p:nvSpPr>
            <p:spPr>
              <a:xfrm>
                <a:off x="6143636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1798</a:t>
                </a:r>
                <a:endParaRPr lang="ru-RU" dirty="0"/>
              </a:p>
            </p:txBody>
          </p:sp>
          <p:sp>
            <p:nvSpPr>
              <p:cNvPr id="64" name="Выноска 1 63"/>
              <p:cNvSpPr/>
              <p:nvPr/>
            </p:nvSpPr>
            <p:spPr>
              <a:xfrm>
                <a:off x="8143900" y="1785926"/>
                <a:ext cx="714380" cy="285752"/>
              </a:xfrm>
              <a:prstGeom prst="borderCallout1">
                <a:avLst>
                  <a:gd name="adj1" fmla="val 112083"/>
                  <a:gd name="adj2" fmla="val 50333"/>
                  <a:gd name="adj3" fmla="val 188055"/>
                  <a:gd name="adj4" fmla="val 50555"/>
                </a:avLst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1800</a:t>
                </a:r>
                <a:endParaRPr lang="ru-RU" dirty="0"/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6500826" y="2071678"/>
                <a:ext cx="2016000" cy="285752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II</a:t>
                </a:r>
                <a:r>
                  <a:rPr lang="ru-RU" dirty="0" smtClean="0"/>
                  <a:t> Коалиция</a:t>
                </a:r>
                <a:endParaRPr lang="ru-RU" dirty="0"/>
              </a:p>
            </p:txBody>
          </p:sp>
        </p:grpSp>
      </p:grpSp>
      <p:sp>
        <p:nvSpPr>
          <p:cNvPr id="72" name="Стрелка вправо 71"/>
          <p:cNvSpPr/>
          <p:nvPr/>
        </p:nvSpPr>
        <p:spPr>
          <a:xfrm>
            <a:off x="392877" y="7310454"/>
            <a:ext cx="6107957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3" name="Группа 12"/>
          <p:cNvGrpSpPr/>
          <p:nvPr/>
        </p:nvGrpSpPr>
        <p:grpSpPr>
          <a:xfrm>
            <a:off x="378000" y="6238884"/>
            <a:ext cx="6173438" cy="500066"/>
            <a:chOff x="571480" y="1595414"/>
            <a:chExt cx="6173438" cy="500066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928670" y="1666852"/>
              <a:ext cx="273600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Линия времени</a:t>
              </a:r>
              <a:endParaRPr lang="ru-RU" dirty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6</a:t>
              </a:r>
              <a:endParaRPr lang="ru-RU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693918" y="1595414"/>
              <a:ext cx="305100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ru-RU" sz="1400" i="1" dirty="0" smtClean="0"/>
                <a:t>расставь в хронологическом порядке главные победы Ф.Ушакова</a:t>
              </a:r>
              <a:endParaRPr lang="ru-RU" sz="1400" i="1" dirty="0"/>
            </a:p>
          </p:txBody>
        </p:sp>
      </p:grpSp>
      <p:sp>
        <p:nvSpPr>
          <p:cNvPr id="77" name="Фидосини"/>
          <p:cNvSpPr/>
          <p:nvPr/>
        </p:nvSpPr>
        <p:spPr>
          <a:xfrm rot="5400000" flipV="1">
            <a:off x="3087000" y="7907842"/>
            <a:ext cx="684000" cy="198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1788 сражение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у острова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Фидосини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Керчь"/>
          <p:cNvSpPr/>
          <p:nvPr/>
        </p:nvSpPr>
        <p:spPr>
          <a:xfrm rot="5400000" flipV="1">
            <a:off x="5258834" y="7997842"/>
            <a:ext cx="684000" cy="180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8 июля 1790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Керченская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операция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Тендра"/>
          <p:cNvSpPr/>
          <p:nvPr/>
        </p:nvSpPr>
        <p:spPr>
          <a:xfrm rot="5400000" flipV="1">
            <a:off x="915166" y="7997842"/>
            <a:ext cx="684000" cy="180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28 августа 1790 сражение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 у мыса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Тендра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Калиакрия"/>
          <p:cNvSpPr/>
          <p:nvPr/>
        </p:nvSpPr>
        <p:spPr>
          <a:xfrm rot="5400000" flipV="1">
            <a:off x="915166" y="7252521"/>
            <a:ext cx="684000" cy="180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31 июля 1791 сражение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 у мыса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Калиакрия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Корфу"/>
          <p:cNvSpPr/>
          <p:nvPr/>
        </p:nvSpPr>
        <p:spPr>
          <a:xfrm rot="5400000" flipV="1">
            <a:off x="5272884" y="7252521"/>
            <a:ext cx="684000" cy="1800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1798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осада крепости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Корфу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C -0.03976 -0.00301 -0.07952 -0.00601 -0.0934 -0.01319 C -0.10729 -0.0206 -0.10087 -0.0375 -0.08368 -0.0449 C -0.0665 -0.05254 -0.03281 -0.05532 0.00972 -0.0581 C 0.05225 -0.06111 0.13611 -0.05926 0.17135 -0.06273 C 0.20677 -0.06597 0.21962 -0.07176 0.22153 -0.07754 C 0.22361 -0.0831 0.18906 -0.09351 0.18264 -0.09629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7037E-6 C 0.01944 -0.04027 0.03906 -0.08032 0.04722 -0.096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3.7037E-6 C 0.0882 -0.00416 0.20087 -0.0081 0.17604 -0.02407 C 0.15122 -0.04004 -0.11528 -0.08426 -0.17326 -0.09629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037E-6 C -0.22656 -0.01111 -0.45312 -0.02199 -0.48056 -0.03009 C -0.50799 -0.03842 -0.19306 -0.03912 -0.16528 -0.05023 C -0.1375 -0.06134 -0.28906 -0.08865 -0.31389 -0.09629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6.2963E-6 C 0.1547 -0.00092 0.30956 -0.00184 0.35834 -0.01851 C 0.40713 -0.03518 0.304 -0.08634 0.29306 -0.09999 " pathEditMode="relative" ptsTypes="aaA">
                                      <p:cBhvr>
                                        <p:cTn id="2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5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285728" y="102391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" name="Группа 12"/>
          <p:cNvGrpSpPr/>
          <p:nvPr/>
        </p:nvGrpSpPr>
        <p:grpSpPr>
          <a:xfrm>
            <a:off x="378000" y="1166786"/>
            <a:ext cx="6081190" cy="360000"/>
            <a:chOff x="571480" y="1666852"/>
            <a:chExt cx="6081190" cy="360000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928670" y="1666852"/>
              <a:ext cx="5724000" cy="360000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Образ</a:t>
              </a:r>
              <a:r>
                <a:rPr lang="ru-RU" dirty="0" smtClean="0"/>
                <a:t>: </a:t>
              </a:r>
              <a:r>
                <a:rPr lang="ru-RU" i="1" dirty="0" smtClean="0"/>
                <a:t>какой </a:t>
              </a:r>
              <a:r>
                <a:rPr lang="ru-RU" i="1" dirty="0" smtClean="0"/>
                <a:t>портрет более реалистичный</a:t>
              </a:r>
              <a:r>
                <a:rPr lang="ru-RU" i="1" dirty="0" smtClean="0"/>
                <a:t>?</a:t>
              </a:r>
              <a:endParaRPr lang="ru-RU" i="1" dirty="0" smtClean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71480" y="1666852"/>
              <a:ext cx="360000" cy="360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7</a:t>
              </a:r>
              <a:endParaRPr lang="ru-RU" dirty="0"/>
            </a:p>
          </p:txBody>
        </p:sp>
      </p:grpSp>
      <p:grpSp>
        <p:nvGrpSpPr>
          <p:cNvPr id="53" name="Группа 52"/>
          <p:cNvGrpSpPr>
            <a:grpSpLocks noChangeAspect="1"/>
          </p:cNvGrpSpPr>
          <p:nvPr/>
        </p:nvGrpSpPr>
        <p:grpSpPr>
          <a:xfrm>
            <a:off x="392877" y="1595414"/>
            <a:ext cx="6072246" cy="3744000"/>
            <a:chOff x="392877" y="1275904"/>
            <a:chExt cx="8358246" cy="5153492"/>
          </a:xfrm>
        </p:grpSpPr>
        <p:grpSp>
          <p:nvGrpSpPr>
            <p:cNvPr id="37" name="Вопр"/>
            <p:cNvGrpSpPr>
              <a:grpSpLocks noChangeAspect="1"/>
            </p:cNvGrpSpPr>
            <p:nvPr/>
          </p:nvGrpSpPr>
          <p:grpSpPr>
            <a:xfrm>
              <a:off x="392877" y="1275904"/>
              <a:ext cx="8358246" cy="5153492"/>
              <a:chOff x="392877" y="1275904"/>
              <a:chExt cx="8358246" cy="5153492"/>
            </a:xfrm>
          </p:grpSpPr>
          <p:sp>
            <p:nvSpPr>
              <p:cNvPr id="38" name="Скругленный прямоугольник 37"/>
              <p:cNvSpPr/>
              <p:nvPr/>
            </p:nvSpPr>
            <p:spPr>
              <a:xfrm>
                <a:off x="392877" y="1275904"/>
                <a:ext cx="8358246" cy="5153492"/>
              </a:xfrm>
              <a:prstGeom prst="roundRect">
                <a:avLst>
                  <a:gd name="adj" fmla="val 6216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9" name="Рисунок 38" descr="Ушаков (1) икон (1)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38017" y="1571612"/>
                <a:ext cx="3996000" cy="3996000"/>
              </a:xfrm>
              <a:prstGeom prst="rect">
                <a:avLst/>
              </a:prstGeom>
              <a:ln w="28575">
                <a:solidFill>
                  <a:schemeClr val="bg2"/>
                </a:solidFill>
              </a:ln>
            </p:spPr>
          </p:pic>
          <p:pic>
            <p:nvPicPr>
              <p:cNvPr id="40" name="Рисунок 39" descr="Ушаков икон 3_1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609983" y="1571612"/>
                <a:ext cx="3996000" cy="3996000"/>
              </a:xfrm>
              <a:prstGeom prst="rect">
                <a:avLst/>
              </a:prstGeom>
              <a:ln w="28575">
                <a:solidFill>
                  <a:schemeClr val="bg2"/>
                </a:solidFill>
              </a:ln>
            </p:spPr>
          </p:pic>
          <p:pic>
            <p:nvPicPr>
              <p:cNvPr id="42" name="Рисунок 41" descr="Ушаков (1) икон (1).png"/>
              <p:cNvPicPr>
                <a:picLocks noChangeAspect="1"/>
              </p:cNvPicPr>
              <p:nvPr/>
            </p:nvPicPr>
            <p:blipFill>
              <a:blip r:embed="rId5" cstate="print">
                <a:lum bright="10000" contrast="30000"/>
              </a:blip>
              <a:srcRect l="8624" t="5125" r="10152" b="43436"/>
              <a:stretch>
                <a:fillRect/>
              </a:stretch>
            </p:blipFill>
            <p:spPr>
              <a:xfrm>
                <a:off x="3626635" y="1428736"/>
                <a:ext cx="2071702" cy="2071702"/>
              </a:xfrm>
              <a:prstGeom prst="ellipse">
                <a:avLst/>
              </a:prstGeom>
              <a:ln w="63500" cap="rnd">
                <a:solidFill>
                  <a:srgbClr val="333333"/>
                </a:solidFill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sp>
            <p:nvSpPr>
              <p:cNvPr id="43" name="Облако 42"/>
              <p:cNvSpPr/>
              <p:nvPr/>
            </p:nvSpPr>
            <p:spPr>
              <a:xfrm>
                <a:off x="3269445" y="3143248"/>
                <a:ext cx="2725405" cy="919170"/>
              </a:xfrm>
              <a:prstGeom prst="cloud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t" anchorCtr="0"/>
              <a:lstStyle/>
              <a:p>
                <a:pPr algn="ctr"/>
                <a:r>
                  <a:rPr lang="ru-RU" sz="1600" dirty="0" smtClean="0"/>
                  <a:t>реконструкция</a:t>
                </a:r>
                <a:endParaRPr lang="ru-RU" sz="1600" dirty="0"/>
              </a:p>
            </p:txBody>
          </p:sp>
        </p:grpSp>
        <p:grpSp>
          <p:nvGrpSpPr>
            <p:cNvPr id="45" name="Отв"/>
            <p:cNvGrpSpPr>
              <a:grpSpLocks noChangeAspect="1"/>
            </p:cNvGrpSpPr>
            <p:nvPr/>
          </p:nvGrpSpPr>
          <p:grpSpPr>
            <a:xfrm>
              <a:off x="545277" y="5000636"/>
              <a:ext cx="8053446" cy="1366846"/>
              <a:chOff x="545277" y="5000636"/>
              <a:chExt cx="8053446" cy="1366846"/>
            </a:xfrm>
          </p:grpSpPr>
          <p:sp>
            <p:nvSpPr>
              <p:cNvPr id="46" name="Облако тр"/>
              <p:cNvSpPr/>
              <p:nvPr/>
            </p:nvSpPr>
            <p:spPr>
              <a:xfrm>
                <a:off x="545277" y="5000636"/>
                <a:ext cx="3955284" cy="1366845"/>
              </a:xfrm>
              <a:prstGeom prst="cloud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Облако реал"/>
              <p:cNvSpPr/>
              <p:nvPr/>
            </p:nvSpPr>
            <p:spPr>
              <a:xfrm>
                <a:off x="4643438" y="5000636"/>
                <a:ext cx="3955285" cy="1366846"/>
              </a:xfrm>
              <a:prstGeom prst="cloud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58" name="Группа 57"/>
          <p:cNvGrpSpPr/>
          <p:nvPr/>
        </p:nvGrpSpPr>
        <p:grpSpPr>
          <a:xfrm>
            <a:off x="357166" y="5453066"/>
            <a:ext cx="6120000" cy="3780000"/>
            <a:chOff x="369000" y="952472"/>
            <a:chExt cx="6120000" cy="3780000"/>
          </a:xfrm>
        </p:grpSpPr>
        <p:sp useBgFill="1">
          <p:nvSpPr>
            <p:cNvPr id="60" name="Скругленный прямоугольник 59"/>
            <p:cNvSpPr/>
            <p:nvPr/>
          </p:nvSpPr>
          <p:spPr>
            <a:xfrm>
              <a:off x="369000" y="952472"/>
              <a:ext cx="6120000" cy="3780000"/>
            </a:xfrm>
            <a:prstGeom prst="roundRect">
              <a:avLst>
                <a:gd name="adj" fmla="val 4941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36000" bIns="0" rtlCol="0" anchor="t" anchorCtr="0"/>
            <a:lstStyle/>
            <a:p>
              <a:pPr indent="457200">
                <a:lnSpc>
                  <a:spcPct val="95000"/>
                </a:lnSpc>
              </a:pP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От Федора Ушакова осталось мало портретов, его внешность забыли. В 1802 году он был переведен в Балтийский флот на незначительную должность, а в 1806 ушел в отставку.  В 1810 он перебрался в Тамбовскую губернию в село Алексеевка, рядом с </a:t>
              </a:r>
              <a:r>
                <a:rPr lang="ru-RU" sz="14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Санаксарской</a:t>
              </a: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обителью, где когда-то монашествовал его дядя. В 1817 тихо скончался.</a:t>
              </a:r>
            </a:p>
            <a:p>
              <a:pPr indent="457200">
                <a:lnSpc>
                  <a:spcPct val="95000"/>
                </a:lnSpc>
              </a:pP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В годы Великой Отечественной войны Сталин приказал найти героя для учреждения морского ордена. Тогда и вспомнили об Ушакове, нашли его могилу. По останкам узнали о его действительном внешнем виде. По черепу реконструировали лицо адмирала.  Он был среднего роста, тонкого телосложения и с детства имел заболевание тазобедренного сустава. </a:t>
              </a:r>
            </a:p>
            <a:p>
              <a:pPr indent="457200">
                <a:lnSpc>
                  <a:spcPct val="95000"/>
                </a:lnSpc>
              </a:pP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Однако заслуги Ушакова оказались выше прославленного в </a:t>
              </a:r>
              <a:r>
                <a:rPr 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XIX</a:t>
              </a: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веке Нахимова тем, что Ушаков разбил турецкий флот и не потерпел ни единого поражения, создал самую эффективную тактику, ни один его матрос не попал в плен, и им не был потерян ни один корабль. С его именем связано создание Черноморского флота, возведение порта в Севастополе, адмиралтейства в Николаеве и русской морской базы в Средиземном море</a:t>
              </a: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</a:p>
            <a:p>
              <a:pPr indent="457200">
                <a:lnSpc>
                  <a:spcPct val="95000"/>
                </a:lnSpc>
              </a:pPr>
              <a:r>
                <a:rPr lang="ru-RU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С 2001 года праведный воин Федор Ушаков канонизирован церковью и почитается как святой покровитель российского военно-морского флота.</a:t>
              </a:r>
              <a:endPara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" name="Рисунок 8" descr="Инфо.png"/>
            <p:cNvPicPr>
              <a:picLocks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511876" y="1022224"/>
              <a:ext cx="216000" cy="216000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6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Группа 30"/>
          <p:cNvGrpSpPr/>
          <p:nvPr/>
        </p:nvGrpSpPr>
        <p:grpSpPr>
          <a:xfrm>
            <a:off x="392885" y="1381100"/>
            <a:ext cx="6072230" cy="3000396"/>
            <a:chOff x="392885" y="6596074"/>
            <a:chExt cx="6072230" cy="300039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92885" y="6953264"/>
              <a:ext cx="6072230" cy="357190"/>
            </a:xfrm>
            <a:prstGeom prst="rect">
              <a:avLst/>
            </a:prstGeom>
            <a:solidFill>
              <a:schemeClr val="accent1">
                <a:alpha val="29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t" anchorCtr="0"/>
            <a:lstStyle/>
            <a:p>
              <a:pPr algn="ctr"/>
              <a:r>
                <a:rPr lang="ru-RU" sz="2000" dirty="0" smtClean="0">
                  <a:solidFill>
                    <a:srgbClr val="002060"/>
                  </a:solidFill>
                </a:rPr>
                <a:t>Какой вывод кажется тебе наиболее точным?</a:t>
              </a:r>
              <a:endParaRPr lang="ru-RU" sz="2000" dirty="0">
                <a:solidFill>
                  <a:srgbClr val="00206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92885" y="6596074"/>
              <a:ext cx="6072230" cy="36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рефлексия</a:t>
              </a:r>
              <a:endParaRPr lang="ru-RU" sz="2000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92885" y="7310454"/>
              <a:ext cx="6072230" cy="228601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180000" lvl="0" indent="-216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sz="2400" dirty="0" smtClean="0">
                  <a:solidFill>
                    <a:srgbClr val="002060"/>
                  </a:solidFill>
                  <a:latin typeface="Constantia"/>
                </a:rPr>
                <a:t>Ушаков это Суворов на море</a:t>
              </a:r>
            </a:p>
            <a:p>
              <a:pPr marL="180000" lvl="0" indent="-216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sz="2400" dirty="0" smtClean="0">
                  <a:solidFill>
                    <a:srgbClr val="002060"/>
                  </a:solidFill>
                  <a:latin typeface="Constantia"/>
                </a:rPr>
                <a:t>Ушаков это обычный капитан, образованный, адекватный и практичный</a:t>
              </a:r>
            </a:p>
            <a:p>
              <a:pPr marL="180000" lvl="0" indent="-216000"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sz="2400" dirty="0" smtClean="0">
                  <a:solidFill>
                    <a:srgbClr val="002060"/>
                  </a:solidFill>
                  <a:latin typeface="Constantia"/>
                </a:rPr>
                <a:t>Ушаков не заслуживает звание героя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3" name="Рисунок 32" descr="рефлексия.png"/>
          <p:cNvPicPr>
            <a:picLocks noChangeAspect="1"/>
          </p:cNvPicPr>
          <p:nvPr/>
        </p:nvPicPr>
        <p:blipFill>
          <a:blip r:embed="rId3" cstate="print"/>
          <a:srcRect l="16113" t="29492" r="34082" b="35352"/>
          <a:stretch>
            <a:fillRect/>
          </a:stretch>
        </p:blipFill>
        <p:spPr>
          <a:xfrm>
            <a:off x="3357562" y="5595942"/>
            <a:ext cx="2428892" cy="85725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20885" y="5798114"/>
            <a:ext cx="2136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Оцени свои знания: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85728" y="1023910"/>
            <a:ext cx="6286544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/>
          <p:cNvSpPr/>
          <p:nvPr/>
        </p:nvSpPr>
        <p:spPr>
          <a:xfrm>
            <a:off x="857232" y="1595414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Детство</a:t>
            </a:r>
            <a:endParaRPr lang="ru-RU" sz="1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00042" y="1595414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1.</a:t>
            </a:r>
            <a:endParaRPr lang="ru-RU" sz="1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153958" y="1595414"/>
            <a:ext cx="3204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мушкетер, монах, канонир</a:t>
            </a:r>
            <a:endParaRPr lang="ru-RU" sz="1400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857232" y="2024042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Служба</a:t>
            </a:r>
            <a:endParaRPr lang="ru-RU" sz="14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00042" y="2024042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2.</a:t>
            </a:r>
            <a:endParaRPr lang="ru-RU" sz="14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153958" y="2026852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err="1" smtClean="0"/>
              <a:t>прам</a:t>
            </a:r>
            <a:r>
              <a:rPr lang="ru-RU" sz="1400" dirty="0" smtClean="0"/>
              <a:t>, фрегат, линейный - все три</a:t>
            </a:r>
            <a:endParaRPr lang="ru-RU" sz="14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857232" y="2452670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Принципы</a:t>
            </a:r>
            <a:endParaRPr lang="ru-RU" sz="14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00042" y="2452670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3.</a:t>
            </a:r>
            <a:endParaRPr lang="ru-RU" sz="14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3153958" y="2455480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lang="ru-RU" sz="1400" dirty="0" smtClean="0"/>
              <a:t>разумность, человечность, практичность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857232" y="2881298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Тактика</a:t>
            </a:r>
            <a:endParaRPr lang="ru-RU" sz="14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00042" y="2881298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4.</a:t>
            </a:r>
            <a:endParaRPr lang="ru-RU" sz="14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3153958" y="2884108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обвести стрелку</a:t>
            </a:r>
            <a:endParaRPr lang="ru-RU" sz="1400" dirty="0"/>
          </a:p>
        </p:txBody>
      </p:sp>
      <p:pic>
        <p:nvPicPr>
          <p:cNvPr id="55" name="Picture 2" descr="D:\Documents\школа\Учеба\Инфоурок\Логотип Инфо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00" y="9379908"/>
            <a:ext cx="2059444" cy="288000"/>
          </a:xfrm>
          <a:prstGeom prst="rect">
            <a:avLst/>
          </a:prstGeom>
          <a:noFill/>
        </p:spPr>
      </p:pic>
      <p:sp>
        <p:nvSpPr>
          <p:cNvPr id="56" name="Номер слайда 4"/>
          <p:cNvSpPr>
            <a:spLocks noGrp="1"/>
          </p:cNvSpPr>
          <p:nvPr>
            <p:ph type="sldNum" sz="quarter" idx="12"/>
          </p:nvPr>
        </p:nvSpPr>
        <p:spPr>
          <a:xfrm flipH="1">
            <a:off x="5940000" y="9024966"/>
            <a:ext cx="785818" cy="642942"/>
          </a:xfrm>
          <a:prstGeom prst="rtTriangle">
            <a:avLst/>
          </a:prstGeom>
          <a:solidFill>
            <a:srgbClr val="92D050">
              <a:alpha val="50000"/>
            </a:srgbClr>
          </a:solidFill>
        </p:spPr>
        <p:txBody>
          <a:bodyPr/>
          <a:lstStyle/>
          <a:p>
            <a:fld id="{43C468C9-7C8F-49FD-8B4D-A9E7C4206E25}" type="slidenum">
              <a:rPr lang="ru-RU" sz="18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7</a:t>
            </a:fld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85728" y="523844"/>
            <a:ext cx="628654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Имя __________________________ Класс ____ Дата _______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857232" y="3738554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Линия времени</a:t>
            </a:r>
            <a:endParaRPr lang="ru-RU" sz="14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500042" y="3738554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6.</a:t>
            </a:r>
            <a:endParaRPr lang="ru-RU" sz="1400" dirty="0"/>
          </a:p>
        </p:txBody>
      </p:sp>
      <p:sp>
        <p:nvSpPr>
          <p:cNvPr id="123" name="Прямоугольник 122"/>
          <p:cNvSpPr/>
          <p:nvPr/>
        </p:nvSpPr>
        <p:spPr>
          <a:xfrm>
            <a:off x="3153958" y="3741364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08000" rIns="36000" rtlCol="0" anchor="ctr"/>
          <a:lstStyle/>
          <a:p>
            <a:r>
              <a:rPr lang="ru-RU" sz="1400" dirty="0" smtClean="0"/>
              <a:t>схема ниже</a:t>
            </a:r>
            <a:endParaRPr lang="ru-RU" sz="1400" dirty="0"/>
          </a:p>
        </p:txBody>
      </p:sp>
      <p:grpSp>
        <p:nvGrpSpPr>
          <p:cNvPr id="48" name="Группа 47"/>
          <p:cNvGrpSpPr/>
          <p:nvPr/>
        </p:nvGrpSpPr>
        <p:grpSpPr>
          <a:xfrm>
            <a:off x="285728" y="952472"/>
            <a:ext cx="6286544" cy="500066"/>
            <a:chOff x="285728" y="881034"/>
            <a:chExt cx="6286544" cy="50006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428604" y="881034"/>
              <a:ext cx="6072230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Ответы</a:t>
              </a:r>
              <a:endParaRPr lang="ru-RU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127" name="Прямая соединительная линия 126"/>
            <p:cNvCxnSpPr/>
            <p:nvPr/>
          </p:nvCxnSpPr>
          <p:spPr>
            <a:xfrm>
              <a:off x="285728" y="1309662"/>
              <a:ext cx="6286544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/>
            <p:cNvCxnSpPr/>
            <p:nvPr/>
          </p:nvCxnSpPr>
          <p:spPr>
            <a:xfrm>
              <a:off x="285728" y="952472"/>
              <a:ext cx="6286544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455612" y="4271248"/>
            <a:ext cx="5902346" cy="2068888"/>
            <a:chOff x="384174" y="1982422"/>
            <a:chExt cx="5902346" cy="2068888"/>
          </a:xfrm>
        </p:grpSpPr>
        <p:sp>
          <p:nvSpPr>
            <p:cNvPr id="50" name="Полилиния 49"/>
            <p:cNvSpPr/>
            <p:nvPr/>
          </p:nvSpPr>
          <p:spPr>
            <a:xfrm rot="5400000">
              <a:off x="258174" y="2809310"/>
              <a:ext cx="1368000" cy="111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err="1" smtClean="0"/>
                <a:t>Фидосини</a:t>
              </a:r>
              <a:endParaRPr lang="ru-RU" kern="1200" dirty="0"/>
            </a:p>
          </p:txBody>
        </p:sp>
        <p:sp>
          <p:nvSpPr>
            <p:cNvPr id="53" name="Полилиния 52"/>
            <p:cNvSpPr/>
            <p:nvPr/>
          </p:nvSpPr>
          <p:spPr>
            <a:xfrm rot="5400000">
              <a:off x="3847934" y="2809310"/>
              <a:ext cx="1368000" cy="111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err="1" smtClean="0"/>
                <a:t>Калиакрия</a:t>
              </a:r>
              <a:endParaRPr lang="ru-RU" dirty="0" smtClean="0"/>
            </a:p>
          </p:txBody>
        </p:sp>
        <p:sp>
          <p:nvSpPr>
            <p:cNvPr id="57" name="Полилиния 56"/>
            <p:cNvSpPr/>
            <p:nvPr/>
          </p:nvSpPr>
          <p:spPr>
            <a:xfrm rot="5400000">
              <a:off x="1454761" y="2809310"/>
              <a:ext cx="1368000" cy="111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Керченская </a:t>
              </a:r>
              <a:br>
                <a:rPr lang="ru-RU" dirty="0" smtClean="0"/>
              </a:br>
              <a:r>
                <a:rPr lang="ru-RU" dirty="0" smtClean="0"/>
                <a:t>операция</a:t>
              </a:r>
            </a:p>
          </p:txBody>
        </p:sp>
        <p:sp>
          <p:nvSpPr>
            <p:cNvPr id="72" name="Полилиния 71"/>
            <p:cNvSpPr/>
            <p:nvPr/>
          </p:nvSpPr>
          <p:spPr>
            <a:xfrm rot="5400000">
              <a:off x="5044520" y="2809310"/>
              <a:ext cx="1368000" cy="111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Корфу</a:t>
              </a:r>
              <a:endParaRPr lang="ru-RU" kern="1200" dirty="0"/>
            </a:p>
          </p:txBody>
        </p:sp>
        <p:sp>
          <p:nvSpPr>
            <p:cNvPr id="73" name="Полилиния 72"/>
            <p:cNvSpPr/>
            <p:nvPr/>
          </p:nvSpPr>
          <p:spPr>
            <a:xfrm rot="5400000">
              <a:off x="2651348" y="2809310"/>
              <a:ext cx="1368000" cy="111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err="1" smtClean="0"/>
                <a:t>Тендра</a:t>
              </a:r>
              <a:endParaRPr lang="ru-RU" dirty="0" smtClean="0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428604" y="1982422"/>
              <a:ext cx="1116000" cy="39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1788</a:t>
              </a:r>
              <a:endParaRPr lang="ru-RU" sz="14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3985041" y="1982422"/>
              <a:ext cx="1116000" cy="39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31 июля 1791</a:t>
              </a:r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1614083" y="1982422"/>
              <a:ext cx="1116000" cy="39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8 июля 1790</a:t>
              </a:r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5170520" y="1982422"/>
              <a:ext cx="1116000" cy="39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Arial" pitchFamily="34" charset="0"/>
                  <a:cs typeface="Arial" pitchFamily="34" charset="0"/>
                </a:rPr>
                <a:t>1798</a:t>
              </a:r>
              <a:endParaRPr lang="ru-RU" sz="14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2799562" y="1982422"/>
              <a:ext cx="1116000" cy="396000"/>
            </a:xfrm>
            <a:custGeom>
              <a:avLst/>
              <a:gdLst>
                <a:gd name="connsiteX0" fmla="*/ 0 w 1912500"/>
                <a:gd name="connsiteY0" fmla="*/ 0 h 1147500"/>
                <a:gd name="connsiteX1" fmla="*/ 1912500 w 1912500"/>
                <a:gd name="connsiteY1" fmla="*/ 0 h 1147500"/>
                <a:gd name="connsiteX2" fmla="*/ 1912500 w 1912500"/>
                <a:gd name="connsiteY2" fmla="*/ 1147500 h 1147500"/>
                <a:gd name="connsiteX3" fmla="*/ 0 w 1912500"/>
                <a:gd name="connsiteY3" fmla="*/ 1147500 h 1147500"/>
                <a:gd name="connsiteX4" fmla="*/ 0 w 1912500"/>
                <a:gd name="connsiteY4" fmla="*/ 0 h 11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500" h="1147500">
                  <a:moveTo>
                    <a:pt x="0" y="0"/>
                  </a:moveTo>
                  <a:lnTo>
                    <a:pt x="1912500" y="0"/>
                  </a:lnTo>
                  <a:lnTo>
                    <a:pt x="1912500" y="1147500"/>
                  </a:lnTo>
                  <a:lnTo>
                    <a:pt x="0" y="1147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28 августа 1790</a:t>
              </a:r>
            </a:p>
          </p:txBody>
        </p:sp>
        <p:sp>
          <p:nvSpPr>
            <p:cNvPr id="85" name="Пятиугольник 84"/>
            <p:cNvSpPr/>
            <p:nvPr/>
          </p:nvSpPr>
          <p:spPr>
            <a:xfrm>
              <a:off x="428604" y="2452670"/>
              <a:ext cx="5857916" cy="142876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 85"/>
          <p:cNvSpPr/>
          <p:nvPr/>
        </p:nvSpPr>
        <p:spPr>
          <a:xfrm>
            <a:off x="857232" y="3309926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Слава</a:t>
            </a:r>
            <a:endParaRPr lang="ru-RU" sz="1400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500042" y="3309926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5.</a:t>
            </a:r>
            <a:endParaRPr lang="ru-RU" sz="1400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3153958" y="3312736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осада Корфу</a:t>
            </a:r>
            <a:endParaRPr lang="ru-RU" sz="14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857232" y="6956074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Рефлексия</a:t>
            </a:r>
            <a:endParaRPr lang="ru-RU" sz="14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00042" y="6956074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8.</a:t>
            </a:r>
            <a:endParaRPr lang="ru-RU" sz="14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153958" y="6958884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первый вывод</a:t>
            </a:r>
            <a:endParaRPr lang="ru-RU" sz="14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857232" y="6524636"/>
            <a:ext cx="2268000" cy="36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Образ </a:t>
            </a:r>
            <a:endParaRPr lang="ru-RU" sz="1400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500042" y="6524636"/>
            <a:ext cx="360000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7.</a:t>
            </a:r>
            <a:endParaRPr lang="ru-RU" sz="1400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3153958" y="6527446"/>
            <a:ext cx="3204000" cy="357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портрет справа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11892</TotalTime>
  <Words>947</Words>
  <Application>Microsoft Office PowerPoint</Application>
  <PresentationFormat>Лист A4 (210x297 мм)</PresentationFormat>
  <Paragraphs>103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Внешняя политика России 2-й пол. XVIII в.: Ушаков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HIST</dc:creator>
  <cp:lastModifiedBy>HIST</cp:lastModifiedBy>
  <cp:revision>347</cp:revision>
  <dcterms:created xsi:type="dcterms:W3CDTF">2024-01-13T16:39:25Z</dcterms:created>
  <dcterms:modified xsi:type="dcterms:W3CDTF">2024-03-24T15:46:26Z</dcterms:modified>
</cp:coreProperties>
</file>