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75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E4D37-A122-489C-BB9A-C966A3A93B60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2C56D-30C2-42B8-A99E-5BDB86CCC2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391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1059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3315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063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54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627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486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60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564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30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472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747D9-C663-473B-ABEE-13A7D70E4EC3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FB3-0E06-4DDB-9C43-8007F8913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429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4817" y="466770"/>
            <a:ext cx="9144000" cy="259083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технологии в группе продлённого дня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358" y="5033205"/>
            <a:ext cx="6121941" cy="1562147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Усачёва Оксана Викторовна,                                                   учитель начальных классов                                                              МБОУ</a:t>
            </a:r>
            <a:r>
              <a:rPr lang="en-US" sz="3200" dirty="0" smtClean="0"/>
              <a:t> </a:t>
            </a:r>
            <a:r>
              <a:rPr lang="ru-RU" sz="3200" dirty="0" smtClean="0"/>
              <a:t> «Школа №100 г. Донецка»                                                                 </a:t>
            </a:r>
            <a:r>
              <a:rPr lang="ru-RU" sz="2800" dirty="0" smtClean="0"/>
              <a:t>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516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825" y="1188214"/>
            <a:ext cx="94297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Внедрение 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обучение </a:t>
            </a:r>
            <a:r>
              <a:rPr lang="ru-RU" sz="2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технологий ведет к снижению показателей заболеваемости детей, улучшению психологического климата в детских и педагогических коллективах, активно приобщает родителей школьников к работе по укреплению их здоровья. Учителям, освоившим здоровье сберегающие технологии, становится и легче и интереснее работать, поскольку исчезает проблема учебной дисциплины и происходит раскрепощение учителя, открывается простор для его педагогического творчества.</a:t>
            </a: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76225"/>
            <a:ext cx="2004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59302" y="1916113"/>
            <a:ext cx="7488767" cy="104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4A9337"/>
                </a:solidFill>
                <a:latin typeface="Verdana" pitchFamily="34" charset="0"/>
              </a:rPr>
              <a:t> </a:t>
            </a:r>
            <a:endParaRPr lang="fr-FR" sz="2800" i="1" dirty="0">
              <a:solidFill>
                <a:srgbClr val="4A9337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840" y="301745"/>
            <a:ext cx="9217024" cy="61599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dirty="0"/>
              <a:t> 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Конвенции о правах ребенка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              подчеркивается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современное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образование  должно 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стать </a:t>
            </a:r>
            <a:r>
              <a:rPr lang="ru-RU" sz="4600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lang="ru-RU" sz="46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законе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Об образовании»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укрепление 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здоровья детей выделено в </a:t>
            </a:r>
            <a:r>
              <a:rPr lang="ru-RU" sz="4600" i="1" dirty="0">
                <a:latin typeface="Times New Roman" pitchFamily="18" charset="0"/>
                <a:cs typeface="Times New Roman" pitchFamily="18" charset="0"/>
              </a:rPr>
              <a:t>приоритетную задачу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4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600" i="1" dirty="0" err="1" smtClean="0">
                <a:latin typeface="Times New Roman" pitchFamily="18" charset="0"/>
                <a:cs typeface="Times New Roman" pitchFamily="18" charset="0"/>
              </a:rPr>
              <a:t>Здоровьесбережение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может выступать 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качестве  основной   и  единственной  цели  образовательного  процесса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только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качестве 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условия, одной из задач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достижения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главной цели.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04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117" y="3336192"/>
            <a:ext cx="10972800" cy="10919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ЗДОРОВЬЕСБЕРЕГАЮЩАЯ  ОБРАЗОВАТЕЛЬНАЯ ТЕХНОЛОГИЯ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2963" y="4448709"/>
            <a:ext cx="11620539" cy="173394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система, создающая максимально возможные условия для сохранения, укрепления и развития духовного, эмоционального, интеллектуального, личностного и физического здоровья субъектов  – обучающихся и других участников образовательного процесса.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623" y="681940"/>
            <a:ext cx="116337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Существует более 300 определений понятия «здоровье». 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Согласно определению Всемирной организации здравоохранения,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состояние полного физического, психического и социального благополучия, а не только отсутствие болезней или физических дефектов.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71482"/>
            <a:ext cx="10363200" cy="1857387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Федеральной целевой программы развития образования: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435" y="2428868"/>
            <a:ext cx="10465163" cy="320993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«новые технологии и методики здоровьесберегающего обучения обеспечивают формирование заинтересованного отношения к собственному здоровью, здорового образа жизни всех участников образовательного процесса».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1480"/>
            <a:ext cx="11010939" cy="8461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здоровьесбережающих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технологий школьника включает компоненты: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6712" y="2000240"/>
            <a:ext cx="10972800" cy="409733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Соблюдение санитарно-гигиенических норм.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Соблюдение режима дня.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Рациональное питание.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знаниями о сущности здоровья человека, о факторах, его укрепляющих или ослабляющих.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Оптимальная двигательная активность.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Профилактика заболеваний, закаливание.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Предупреждение вредных привычек (или отказ от них) и формирование полезных произвольных и непроизвольных привычек здорового образа жизни.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психоэмоциональной устойчивости.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976034" y="234951"/>
            <a:ext cx="6576484" cy="1177925"/>
          </a:xfrm>
          <a:prstGeom prst="ellips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7030A0"/>
                </a:solidFill>
                <a:latin typeface="Candara" pitchFamily="34" charset="0"/>
              </a:rPr>
              <a:t>Здоровьесберегающие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latin typeface="Candara" pitchFamily="34" charset="0"/>
              </a:rPr>
              <a:t>технологии</a:t>
            </a: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0" y="1412876"/>
            <a:ext cx="3312584" cy="2232025"/>
          </a:xfrm>
          <a:prstGeom prst="star7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Candara" pitchFamily="34" charset="0"/>
                <a:cs typeface="Arial" pitchFamily="34" charset="0"/>
              </a:rPr>
              <a:t>Дыхательная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Candara" pitchFamily="34" charset="0"/>
                <a:cs typeface="Arial" pitchFamily="34" charset="0"/>
              </a:rPr>
              <a:t>гимнастика</a:t>
            </a:r>
          </a:p>
        </p:txBody>
      </p:sp>
      <p:sp>
        <p:nvSpPr>
          <p:cNvPr id="4" name="Oval 10"/>
          <p:cNvSpPr>
            <a:spLocks noChangeArrowheads="1"/>
          </p:cNvSpPr>
          <p:nvPr/>
        </p:nvSpPr>
        <p:spPr bwMode="auto">
          <a:xfrm>
            <a:off x="4078818" y="1952626"/>
            <a:ext cx="4032249" cy="2436813"/>
          </a:xfrm>
          <a:prstGeom prst="star7">
            <a:avLst/>
          </a:prstGeom>
          <a:solidFill>
            <a:srgbClr val="FFFF99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Развитие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общей моторики</a:t>
            </a:r>
          </a:p>
        </p:txBody>
      </p:sp>
      <p:sp>
        <p:nvSpPr>
          <p:cNvPr id="5" name="Oval 18"/>
          <p:cNvSpPr>
            <a:spLocks noChangeArrowheads="1"/>
          </p:cNvSpPr>
          <p:nvPr/>
        </p:nvSpPr>
        <p:spPr bwMode="auto">
          <a:xfrm>
            <a:off x="8758767" y="1317625"/>
            <a:ext cx="2688167" cy="1943100"/>
          </a:xfrm>
          <a:prstGeom prst="star7">
            <a:avLst/>
          </a:prstGeom>
          <a:solidFill>
            <a:schemeClr val="folHlink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Candara" pitchFamily="34" charset="0"/>
                <a:cs typeface="Arial" pitchFamily="34" charset="0"/>
              </a:rPr>
              <a:t>Релаксация</a:t>
            </a: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1007534" y="3575050"/>
            <a:ext cx="3934884" cy="2476500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2000" b="1" dirty="0">
              <a:solidFill>
                <a:srgbClr val="7030A0"/>
              </a:solidFill>
              <a:latin typeface="Candara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Развитие мелкой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 моторики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пальцев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рук</a:t>
            </a:r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4751918" y="4813300"/>
            <a:ext cx="3649133" cy="2044700"/>
          </a:xfrm>
          <a:prstGeom prst="star7">
            <a:avLst/>
          </a:prstGeom>
          <a:solidFill>
            <a:schemeClr val="folHlink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Candara" pitchFamily="34" charset="0"/>
                <a:cs typeface="Arial" pitchFamily="34" charset="0"/>
              </a:rPr>
              <a:t>Массаж и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Candara" pitchFamily="34" charset="0"/>
                <a:cs typeface="Arial" pitchFamily="34" charset="0"/>
              </a:rPr>
              <a:t>самомассаж</a:t>
            </a:r>
          </a:p>
        </p:txBody>
      </p:sp>
      <p:sp>
        <p:nvSpPr>
          <p:cNvPr id="8" name="Oval 21"/>
          <p:cNvSpPr>
            <a:spLocks noChangeArrowheads="1"/>
          </p:cNvSpPr>
          <p:nvPr/>
        </p:nvSpPr>
        <p:spPr bwMode="auto">
          <a:xfrm>
            <a:off x="7895167" y="3260726"/>
            <a:ext cx="3551767" cy="2174875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 dirty="0" err="1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Психогимнастика</a:t>
            </a:r>
            <a:endParaRPr lang="ru-RU" b="1" dirty="0">
              <a:solidFill>
                <a:srgbClr val="7030A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12A91-BE94-4158-B280-450F2F7EEBB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21754" y="192572"/>
            <a:ext cx="7143750" cy="851037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Развитие общей моторики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715617" y="944219"/>
            <a:ext cx="5178287" cy="27431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Чем </a:t>
            </a:r>
            <a:r>
              <a:rPr lang="ru-RU" sz="1600" b="1" dirty="0">
                <a:solidFill>
                  <a:srgbClr val="002060"/>
                </a:solidFill>
              </a:rPr>
              <a:t>выше двигательная </a:t>
            </a:r>
            <a:r>
              <a:rPr lang="ru-RU" sz="1600" b="1" dirty="0" smtClean="0">
                <a:solidFill>
                  <a:srgbClr val="002060"/>
                </a:solidFill>
              </a:rPr>
              <a:t>активность ребёнка</a:t>
            </a:r>
            <a:r>
              <a:rPr lang="ru-RU" sz="1600" b="1" dirty="0">
                <a:solidFill>
                  <a:srgbClr val="002060"/>
                </a:solidFill>
              </a:rPr>
              <a:t>, </a:t>
            </a:r>
            <a:r>
              <a:rPr lang="ru-RU" sz="1600" b="1" dirty="0" smtClean="0">
                <a:solidFill>
                  <a:srgbClr val="002060"/>
                </a:solidFill>
              </a:rPr>
              <a:t>тем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интенсивней развивается его </a:t>
            </a:r>
            <a:r>
              <a:rPr lang="ru-RU" sz="1600" b="1" dirty="0">
                <a:solidFill>
                  <a:srgbClr val="002060"/>
                </a:solidFill>
              </a:rPr>
              <a:t>речь. </a:t>
            </a:r>
            <a:endParaRPr lang="en-US" sz="1600" b="1" dirty="0">
              <a:solidFill>
                <a:srgbClr val="002060"/>
              </a:solidFill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</a:rPr>
              <a:t>Оздоровительные паузы – </a:t>
            </a:r>
            <a:r>
              <a:rPr lang="ru-RU" sz="1600" b="1" dirty="0" err="1" smtClean="0">
                <a:solidFill>
                  <a:srgbClr val="002060"/>
                </a:solidFill>
              </a:rPr>
              <a:t>физминутки</a:t>
            </a:r>
            <a:r>
              <a:rPr lang="ru-RU" sz="1600" b="1" dirty="0">
                <a:solidFill>
                  <a:srgbClr val="002060"/>
                </a:solidFill>
              </a:rPr>
              <a:t>, проводятся </a:t>
            </a:r>
            <a:r>
              <a:rPr lang="ru-RU" sz="1600" b="1" dirty="0" smtClean="0">
                <a:solidFill>
                  <a:srgbClr val="002060"/>
                </a:solidFill>
              </a:rPr>
              <a:t>в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и</a:t>
            </a:r>
            <a:r>
              <a:rPr lang="ru-RU" sz="1600" b="1" dirty="0" smtClean="0">
                <a:solidFill>
                  <a:srgbClr val="002060"/>
                </a:solidFill>
              </a:rPr>
              <a:t>гровой форме </a:t>
            </a:r>
            <a:r>
              <a:rPr lang="ru-RU" sz="1600" b="1" dirty="0">
                <a:solidFill>
                  <a:srgbClr val="002060"/>
                </a:solidFill>
              </a:rPr>
              <a:t>в середине занятия. </a:t>
            </a:r>
            <a:r>
              <a:rPr lang="ru-RU" sz="1600" b="1" dirty="0" smtClean="0">
                <a:solidFill>
                  <a:srgbClr val="002060"/>
                </a:solidFill>
              </a:rPr>
              <a:t>Они направлены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на </a:t>
            </a:r>
            <a:r>
              <a:rPr lang="ru-RU" sz="1600" b="1" dirty="0">
                <a:solidFill>
                  <a:srgbClr val="002060"/>
                </a:solidFill>
              </a:rPr>
              <a:t>нормализацию </a:t>
            </a:r>
            <a:r>
              <a:rPr lang="ru-RU" sz="1600" b="1" dirty="0" smtClean="0">
                <a:solidFill>
                  <a:srgbClr val="002060"/>
                </a:solidFill>
              </a:rPr>
              <a:t>мышечного </a:t>
            </a:r>
            <a:r>
              <a:rPr lang="ru-RU" sz="1600" b="1" dirty="0">
                <a:solidFill>
                  <a:srgbClr val="002060"/>
                </a:solidFill>
              </a:rPr>
              <a:t>тонуса, исправление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</a:rPr>
              <a:t>неправильных поз, </a:t>
            </a:r>
            <a:r>
              <a:rPr lang="ru-RU" sz="1600" b="1" dirty="0" smtClean="0">
                <a:solidFill>
                  <a:srgbClr val="002060"/>
                </a:solidFill>
              </a:rPr>
              <a:t>воспитание быстроты </a:t>
            </a:r>
            <a:r>
              <a:rPr lang="ru-RU" sz="1600" b="1" dirty="0">
                <a:solidFill>
                  <a:srgbClr val="002060"/>
                </a:solidFill>
              </a:rPr>
              <a:t>реакции </a:t>
            </a:r>
            <a:r>
              <a:rPr lang="ru-RU" sz="1600" b="1" dirty="0" smtClean="0">
                <a:solidFill>
                  <a:srgbClr val="002060"/>
                </a:solidFill>
              </a:rPr>
              <a:t>на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словесные инструкции</a:t>
            </a:r>
            <a:r>
              <a:rPr lang="ru-RU" sz="1600" b="1" dirty="0">
                <a:solidFill>
                  <a:srgbClr val="002060"/>
                </a:solidFill>
              </a:rPr>
              <a:t>. </a:t>
            </a:r>
            <a:endParaRPr lang="ru-RU" sz="1600" b="1" dirty="0">
              <a:solidFill>
                <a:srgbClr val="002060"/>
              </a:solidFill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</a:rPr>
              <a:t>Сочетание речи с </a:t>
            </a:r>
            <a:r>
              <a:rPr lang="ru-RU" sz="1600" b="1" dirty="0" smtClean="0">
                <a:solidFill>
                  <a:srgbClr val="002060"/>
                </a:solidFill>
              </a:rPr>
              <a:t>определёнными движениями даёт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ряд преимуществ для детей, посещающих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логопедические занятия</a:t>
            </a:r>
            <a:r>
              <a:rPr lang="ru-RU" sz="16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1B713-9D70-46B2-8267-AF1C1411040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20870" y="143325"/>
            <a:ext cx="31534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4260" y="846844"/>
            <a:ext cx="4356652" cy="30500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latin typeface="Candara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Комплекс упражнений на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релаксацию используется для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обучения детей управлению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собственным мышечным тонусом,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приёмам расслабления различных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групп мышц. Умение расслабляться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помогает одним детям снять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напряжение, другим –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сконцентрировать внимание, снять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возбуждение, расслабить мышцы,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что необходимо для исправления </a:t>
            </a:r>
            <a:r>
              <a:rPr lang="ru-RU" sz="1600" b="1" dirty="0" smtClean="0">
                <a:solidFill>
                  <a:srgbClr val="002060"/>
                </a:solidFill>
              </a:rPr>
              <a:t>речи</a:t>
            </a:r>
            <a:r>
              <a:rPr lang="ru-RU" sz="1600" b="1" dirty="0" smtClean="0">
                <a:solidFill>
                  <a:srgbClr val="002060"/>
                </a:solidFill>
              </a:rPr>
              <a:t>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3f58bc32511b9a12b24d1b0a234e322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07697" y="4188930"/>
            <a:ext cx="4363278" cy="2669070"/>
          </a:xfrm>
          <a:prstGeom prst="rect">
            <a:avLst/>
          </a:prstGeom>
        </p:spPr>
      </p:pic>
      <p:pic>
        <p:nvPicPr>
          <p:cNvPr id="12" name="Рисунок 11" descr="1689198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5957"/>
            <a:ext cx="6555380" cy="27332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29209" y="119271"/>
            <a:ext cx="6539947" cy="864703"/>
          </a:xfrm>
          <a:prstGeom prst="rect">
            <a:avLst/>
          </a:prstGeom>
          <a:noFill/>
        </p:spPr>
        <p:txBody>
          <a:bodyPr/>
          <a:lstStyle/>
          <a:p>
            <a:pPr algn="ctr" eaLnBrk="0" hangingPunct="0">
              <a:defRPr/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Массаж и самомассаж</a:t>
            </a:r>
          </a:p>
        </p:txBody>
      </p:sp>
      <p:sp>
        <p:nvSpPr>
          <p:cNvPr id="3" name="Rectangle 4"/>
          <p:cNvSpPr txBox="1">
            <a:spLocks noRot="1" noChangeArrowheads="1"/>
          </p:cNvSpPr>
          <p:nvPr/>
        </p:nvSpPr>
        <p:spPr>
          <a:xfrm>
            <a:off x="620646" y="805691"/>
            <a:ext cx="5014842" cy="35575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cs typeface="+mn-cs"/>
              </a:rPr>
              <a:t>При </a:t>
            </a:r>
            <a:r>
              <a:rPr lang="ru-RU" sz="1600" b="1" dirty="0">
                <a:solidFill>
                  <a:srgbClr val="002060"/>
                </a:solidFill>
                <a:cs typeface="+mn-cs"/>
              </a:rPr>
              <a:t>систематическом проведении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массажа улучшается функция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рецепторов проводящих путей,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усиливаются рефлекторные связи коры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головного мозга с мышцами и сосудами.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Виды развивающего массажа,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используемые в логопедической 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практике: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массаж и </a:t>
            </a:r>
            <a:r>
              <a:rPr lang="ru-RU" sz="1600" b="1" dirty="0" err="1">
                <a:solidFill>
                  <a:srgbClr val="002060"/>
                </a:solidFill>
                <a:cs typeface="+mn-cs"/>
              </a:rPr>
              <a:t>самомассаж</a:t>
            </a:r>
            <a:r>
              <a:rPr lang="ru-RU" sz="1600" b="1" dirty="0">
                <a:solidFill>
                  <a:srgbClr val="002060"/>
                </a:solidFill>
                <a:cs typeface="+mn-cs"/>
              </a:rPr>
              <a:t> лица;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массаж и </a:t>
            </a:r>
            <a:r>
              <a:rPr lang="ru-RU" sz="1600" b="1" dirty="0" err="1">
                <a:solidFill>
                  <a:srgbClr val="002060"/>
                </a:solidFill>
                <a:cs typeface="+mn-cs"/>
              </a:rPr>
              <a:t>самомассаж</a:t>
            </a:r>
            <a:r>
              <a:rPr lang="ru-RU" sz="1600" b="1" dirty="0">
                <a:solidFill>
                  <a:srgbClr val="002060"/>
                </a:solidFill>
                <a:cs typeface="+mn-cs"/>
              </a:rPr>
              <a:t> кистей и пальцев рук;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1600" b="1" dirty="0" err="1">
                <a:solidFill>
                  <a:srgbClr val="002060"/>
                </a:solidFill>
                <a:cs typeface="+mn-cs"/>
              </a:rPr>
              <a:t>аурикулярный</a:t>
            </a:r>
            <a:r>
              <a:rPr lang="ru-RU" sz="1600" b="1" dirty="0">
                <a:solidFill>
                  <a:srgbClr val="002060"/>
                </a:solidFill>
                <a:cs typeface="+mn-cs"/>
              </a:rPr>
              <a:t> массаж (</a:t>
            </a:r>
            <a:r>
              <a:rPr lang="ru-RU" sz="1600" b="1" dirty="0" err="1">
                <a:solidFill>
                  <a:srgbClr val="002060"/>
                </a:solidFill>
                <a:cs typeface="+mn-cs"/>
              </a:rPr>
              <a:t>массаж</a:t>
            </a:r>
            <a:r>
              <a:rPr lang="ru-RU" sz="1600" b="1" dirty="0">
                <a:solidFill>
                  <a:srgbClr val="002060"/>
                </a:solidFill>
                <a:cs typeface="+mn-cs"/>
              </a:rPr>
              <a:t> ушных раковин);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1600" b="1" dirty="0">
                <a:solidFill>
                  <a:srgbClr val="002060"/>
                </a:solidFill>
                <a:cs typeface="+mn-cs"/>
              </a:rPr>
              <a:t>массаж язычной мускулатуры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CC45F-9BD2-4627-802D-19C80BBBA48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54886" y="123446"/>
            <a:ext cx="51805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1497" y="882366"/>
            <a:ext cx="4350026" cy="31947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err="1" smtClean="0">
                <a:solidFill>
                  <a:srgbClr val="002060"/>
                </a:solidFill>
              </a:rPr>
              <a:t>Психогимнастика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помогает создать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условия для успешного обучения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каждого ребёнка. Коррекционная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направленность занятий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предполагает исправление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двигательных, речевых,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поведенческих расстройств,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нарушение общения,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недостаточности высших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психических функций. Эти задачи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успешно решаются на занятиях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театральной деятельностью,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err="1" smtClean="0">
                <a:solidFill>
                  <a:srgbClr val="002060"/>
                </a:solidFill>
              </a:rPr>
              <a:t>логоритмике</a:t>
            </a:r>
            <a:r>
              <a:rPr lang="ru-RU" sz="1600" b="1" dirty="0" smtClean="0">
                <a:solidFill>
                  <a:srgbClr val="002060"/>
                </a:solidFill>
              </a:rPr>
              <a:t>, во время динамических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пауз на занятиях и в сюжетно-ролевых играх.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-lnqGemOMC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5252" y="4375234"/>
            <a:ext cx="4283765" cy="2482766"/>
          </a:xfrm>
          <a:prstGeom prst="rect">
            <a:avLst/>
          </a:prstGeo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7428" y="4077530"/>
            <a:ext cx="4943059" cy="27804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249" y="1467267"/>
            <a:ext cx="4791075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Это </a:t>
            </a:r>
            <a:r>
              <a:rPr lang="ru-RU" dirty="0" smtClean="0"/>
              <a:t>комплекс упражнений, направленных на развитие и укрепление дыхательной системы организма. Назначается в терапевтических и профилактических </a:t>
            </a:r>
            <a:r>
              <a:rPr lang="ru-RU" dirty="0" smtClean="0"/>
              <a:t>целях. </a:t>
            </a:r>
          </a:p>
          <a:p>
            <a:r>
              <a:rPr lang="ru-RU" dirty="0" smtClean="0"/>
              <a:t>Развитие </a:t>
            </a:r>
            <a:r>
              <a:rPr lang="ru-RU" dirty="0" smtClean="0"/>
              <a:t>дыхательной системы и насыщение организма кислородом помогут укрепить здоровье ребенка.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09675" y="0"/>
            <a:ext cx="374493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Дыхательная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6475" y="0"/>
            <a:ext cx="61055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мелкой</a:t>
            </a:r>
          </a:p>
          <a:p>
            <a:pPr algn="ctr"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моторики пальцев рук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81700" y="1499711"/>
            <a:ext cx="6210300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Мелкая моторика</a:t>
            </a:r>
            <a:r>
              <a:rPr lang="ru-RU" dirty="0" smtClean="0"/>
              <a:t> - это способность человека выполнять мелкие и точные движения кистями и пальцами рук и ног в результате скоординированных действий трех систем: нервной, мышечной и костной. Развитие мелкой моторики у детей имеет большое значение</a:t>
            </a:r>
            <a:r>
              <a:rPr lang="ru-RU" dirty="0" smtClean="0"/>
              <a:t>. </a:t>
            </a:r>
            <a:r>
              <a:rPr lang="ru-RU" dirty="0" smtClean="0"/>
              <a:t>В результате освоения всех упражнений кисти рук и пальцы приобретут силу, хорошую подвижность и гибкость, что в дальнейшем облегчит освоение навыков </a:t>
            </a:r>
            <a:r>
              <a:rPr lang="ru-RU" dirty="0" smtClean="0"/>
              <a:t>письма.</a:t>
            </a:r>
            <a:endParaRPr lang="ru-RU" dirty="0"/>
          </a:p>
        </p:txBody>
      </p:sp>
      <p:pic>
        <p:nvPicPr>
          <p:cNvPr id="8" name="Рисунок 7" descr="nkvnixb4h5rzyd64q8it24v1qiwfwxx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96099" y="3771900"/>
            <a:ext cx="4629151" cy="3086100"/>
          </a:xfrm>
          <a:prstGeom prst="rect">
            <a:avLst/>
          </a:prstGeom>
        </p:spPr>
      </p:pic>
      <p:pic>
        <p:nvPicPr>
          <p:cNvPr id="9" name="Рисунок 8" descr="b5b94389d9a38df236cc8887d8ab98be-80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4850" y="3564730"/>
            <a:ext cx="4391026" cy="32932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534</Words>
  <Application>Microsoft Office PowerPoint</Application>
  <PresentationFormat>Произвольный</PresentationFormat>
  <Paragraphs>102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Здоровьесберегающие технологии в группе продлённого дня</vt:lpstr>
      <vt:lpstr>Слайд 2</vt:lpstr>
      <vt:lpstr>ЗДОРОВЬЕСБЕРЕГАЮЩАЯ  ОБРАЗОВАТЕЛЬНАЯ ТЕХНОЛОГИЯ</vt:lpstr>
      <vt:lpstr>Из Федеральной целевой программы развития образования:</vt:lpstr>
      <vt:lpstr>Программа здоровьесбережающих технологий школьника включает компоненты: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здоровьесберегающих технологий в начальной школе</dc:title>
  <dc:creator>User</dc:creator>
  <cp:lastModifiedBy>РС</cp:lastModifiedBy>
  <cp:revision>20</cp:revision>
  <dcterms:created xsi:type="dcterms:W3CDTF">2021-03-20T13:05:53Z</dcterms:created>
  <dcterms:modified xsi:type="dcterms:W3CDTF">2023-11-05T06:46:05Z</dcterms:modified>
</cp:coreProperties>
</file>