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E8EBE-C232-4180-BCCF-8D3EF0326796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9896E4-6B4B-4FD4-96B6-BB362B1B50F3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E8EBE-C232-4180-BCCF-8D3EF0326796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896E4-6B4B-4FD4-96B6-BB362B1B50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E8EBE-C232-4180-BCCF-8D3EF0326796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896E4-6B4B-4FD4-96B6-BB362B1B50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1DE8EBE-C232-4180-BCCF-8D3EF0326796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99896E4-6B4B-4FD4-96B6-BB362B1B50F3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E8EBE-C232-4180-BCCF-8D3EF0326796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896E4-6B4B-4FD4-96B6-BB362B1B50F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E8EBE-C232-4180-BCCF-8D3EF0326796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896E4-6B4B-4FD4-96B6-BB362B1B50F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896E4-6B4B-4FD4-96B6-BB362B1B50F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E8EBE-C232-4180-BCCF-8D3EF0326796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E8EBE-C232-4180-BCCF-8D3EF0326796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896E4-6B4B-4FD4-96B6-BB362B1B50F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E8EBE-C232-4180-BCCF-8D3EF0326796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896E4-6B4B-4FD4-96B6-BB362B1B50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1DE8EBE-C232-4180-BCCF-8D3EF0326796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99896E4-6B4B-4FD4-96B6-BB362B1B50F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E8EBE-C232-4180-BCCF-8D3EF0326796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9896E4-6B4B-4FD4-96B6-BB362B1B50F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1DE8EBE-C232-4180-BCCF-8D3EF0326796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99896E4-6B4B-4FD4-96B6-BB362B1B50F3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png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z="3600" spc="-120" dirty="0" smtClean="0"/>
              <a:t>Ф. Ф. Ушаков (1745-1817)</a:t>
            </a:r>
            <a:endParaRPr lang="ru-RU" sz="36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pc="-120" dirty="0" smtClean="0"/>
              <a:t>Внешняя политика России </a:t>
            </a:r>
            <a:r>
              <a:rPr lang="en-US" spc="-120" dirty="0" smtClean="0"/>
              <a:t/>
            </a:r>
            <a:br>
              <a:rPr lang="en-US" spc="-120" dirty="0" smtClean="0"/>
            </a:br>
            <a:r>
              <a:rPr lang="en-US" spc="-120" dirty="0" smtClean="0"/>
              <a:t>2-</a:t>
            </a:r>
            <a:r>
              <a:rPr lang="ru-RU" spc="-120" dirty="0" err="1" smtClean="0"/>
              <a:t>й</a:t>
            </a:r>
            <a:r>
              <a:rPr lang="ru-RU" spc="-120" dirty="0" smtClean="0"/>
              <a:t> </a:t>
            </a:r>
            <a:r>
              <a:rPr lang="ru-RU" spc="-120" dirty="0" smtClean="0"/>
              <a:t>половины </a:t>
            </a:r>
            <a:r>
              <a:rPr lang="ru-RU" spc="-120" dirty="0" smtClean="0"/>
              <a:t>XVIII в</a:t>
            </a:r>
            <a:r>
              <a:rPr lang="ru-RU" spc="-120" dirty="0" smtClean="0"/>
              <a:t>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1. Детство</a:t>
            </a:r>
            <a:endParaRPr lang="ru-RU" dirty="0"/>
          </a:p>
        </p:txBody>
      </p:sp>
      <p:sp>
        <p:nvSpPr>
          <p:cNvPr id="10" name="Выноска 1 9"/>
          <p:cNvSpPr/>
          <p:nvPr/>
        </p:nvSpPr>
        <p:spPr>
          <a:xfrm>
            <a:off x="2702452" y="3762872"/>
            <a:ext cx="1869548" cy="384907"/>
          </a:xfrm>
          <a:prstGeom prst="borderCallout1">
            <a:avLst>
              <a:gd name="adj1" fmla="val -382"/>
              <a:gd name="adj2" fmla="val 50175"/>
              <a:gd name="adj3" fmla="val -332319"/>
              <a:gd name="adj4" fmla="val -5992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spcFirstLastPara="0" vert="horz" wrap="square" lIns="59863" tIns="18000" rIns="59863" bIns="59863" numCol="1" spcCol="1270" anchor="t" anchorCtr="0">
            <a:noAutofit/>
          </a:bodyPr>
          <a:lstStyle/>
          <a:p>
            <a:pPr lvl="0" algn="ctr" defTabSz="1822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400" dirty="0" smtClean="0"/>
              <a:t>дядя</a:t>
            </a:r>
            <a:endParaRPr lang="ru-RU" sz="2400" kern="12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702452" y="4139427"/>
            <a:ext cx="1869548" cy="57545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spcFirstLastPara="0" vert="horz" wrap="square" lIns="59863" tIns="0" rIns="59863" bIns="59863" numCol="1" spcCol="1270" anchor="ctr" anchorCtr="0">
            <a:noAutofit/>
          </a:bodyPr>
          <a:lstStyle/>
          <a:p>
            <a:pPr lvl="0" algn="ctr" defTabSz="1822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400" kern="1200" dirty="0" smtClean="0">
                <a:solidFill>
                  <a:schemeClr val="tx2"/>
                </a:solidFill>
              </a:rPr>
              <a:t>монах</a:t>
            </a:r>
            <a:endParaRPr lang="ru-RU" sz="2400" kern="1200" dirty="0">
              <a:solidFill>
                <a:schemeClr val="tx2"/>
              </a:solidFill>
            </a:endParaRPr>
          </a:p>
        </p:txBody>
      </p:sp>
      <p:sp>
        <p:nvSpPr>
          <p:cNvPr id="17" name="Выноска 1 16"/>
          <p:cNvSpPr/>
          <p:nvPr/>
        </p:nvSpPr>
        <p:spPr>
          <a:xfrm>
            <a:off x="1643042" y="4977318"/>
            <a:ext cx="1869548" cy="384907"/>
          </a:xfrm>
          <a:prstGeom prst="borderCallout1">
            <a:avLst>
              <a:gd name="adj1" fmla="val -382"/>
              <a:gd name="adj2" fmla="val 50175"/>
              <a:gd name="adj3" fmla="val -573326"/>
              <a:gd name="adj4" fmla="val 49298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spcFirstLastPara="0" vert="horz" wrap="square" lIns="59863" tIns="18000" rIns="59863" bIns="59863" numCol="1" spcCol="1270" anchor="t" anchorCtr="0">
            <a:noAutofit/>
          </a:bodyPr>
          <a:lstStyle/>
          <a:p>
            <a:pPr lvl="0" algn="ctr" defTabSz="1822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400" dirty="0" smtClean="0"/>
              <a:t>друг</a:t>
            </a:r>
            <a:endParaRPr lang="ru-RU" sz="2400" kern="12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1643042" y="5353873"/>
            <a:ext cx="1869548" cy="57545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spcFirstLastPara="0" vert="horz" wrap="square" lIns="59863" tIns="0" rIns="59863" bIns="59863" numCol="1" spcCol="1270" anchor="ctr" anchorCtr="0">
            <a:noAutofit/>
          </a:bodyPr>
          <a:lstStyle/>
          <a:p>
            <a:pPr lvl="0" algn="ctr" defTabSz="1822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400" kern="1200" dirty="0" smtClean="0">
                <a:solidFill>
                  <a:schemeClr val="tx2"/>
                </a:solidFill>
              </a:rPr>
              <a:t>канонир</a:t>
            </a:r>
            <a:endParaRPr lang="ru-RU" sz="2400" kern="1200" dirty="0">
              <a:solidFill>
                <a:schemeClr val="tx2"/>
              </a:solidFill>
            </a:endParaRPr>
          </a:p>
        </p:txBody>
      </p:sp>
      <p:sp>
        <p:nvSpPr>
          <p:cNvPr id="13" name="Выноска 1 12"/>
          <p:cNvSpPr/>
          <p:nvPr/>
        </p:nvSpPr>
        <p:spPr>
          <a:xfrm>
            <a:off x="571472" y="3762872"/>
            <a:ext cx="1869548" cy="384907"/>
          </a:xfrm>
          <a:prstGeom prst="borderCallout1">
            <a:avLst>
              <a:gd name="adj1" fmla="val -435"/>
              <a:gd name="adj2" fmla="val 49224"/>
              <a:gd name="adj3" fmla="val -336100"/>
              <a:gd name="adj4" fmla="val 106685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spcFirstLastPara="0" vert="horz" wrap="square" lIns="59863" tIns="18000" rIns="59863" bIns="59863" numCol="1" spcCol="1270" anchor="t" anchorCtr="0">
            <a:noAutofit/>
          </a:bodyPr>
          <a:lstStyle/>
          <a:p>
            <a:pPr lvl="0" algn="ctr" defTabSz="1822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400" dirty="0" smtClean="0"/>
              <a:t>отец</a:t>
            </a:r>
            <a:endParaRPr lang="ru-RU" sz="2400" kern="12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571472" y="4139427"/>
            <a:ext cx="1869548" cy="57545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spcFirstLastPara="0" vert="horz" wrap="square" lIns="59863" tIns="0" rIns="59863" bIns="59863" numCol="1" spcCol="1270" anchor="ctr" anchorCtr="0">
            <a:noAutofit/>
          </a:bodyPr>
          <a:lstStyle/>
          <a:p>
            <a:pPr lvl="0" algn="ctr" defTabSz="1822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400" kern="1200" dirty="0" smtClean="0">
                <a:solidFill>
                  <a:schemeClr val="tx2"/>
                </a:solidFill>
              </a:rPr>
              <a:t>мушкетер</a:t>
            </a:r>
            <a:endParaRPr lang="ru-RU" sz="2400" kern="1200" dirty="0">
              <a:solidFill>
                <a:schemeClr val="tx2"/>
              </a:solidFill>
            </a:endParaRPr>
          </a:p>
        </p:txBody>
      </p:sp>
      <p:sp>
        <p:nvSpPr>
          <p:cNvPr id="15" name="Скругленный прямоугольник 14"/>
          <p:cNvSpPr>
            <a:spLocks noChangeAspect="1"/>
          </p:cNvSpPr>
          <p:nvPr/>
        </p:nvSpPr>
        <p:spPr>
          <a:xfrm>
            <a:off x="1714480" y="1785926"/>
            <a:ext cx="1649601" cy="1649601"/>
          </a:xfrm>
          <a:prstGeom prst="round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sp>
      <p:sp>
        <p:nvSpPr>
          <p:cNvPr id="23" name="TextBox 22"/>
          <p:cNvSpPr txBox="1"/>
          <p:nvPr/>
        </p:nvSpPr>
        <p:spPr>
          <a:xfrm>
            <a:off x="428596" y="1273718"/>
            <a:ext cx="44149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/>
              <a:t>впиши, кем были эти люди для Ушакова</a:t>
            </a:r>
            <a:endParaRPr lang="ru-RU" i="1" dirty="0"/>
          </a:p>
        </p:txBody>
      </p:sp>
      <p:sp>
        <p:nvSpPr>
          <p:cNvPr id="24" name="Вертикальный свиток 23"/>
          <p:cNvSpPr/>
          <p:nvPr/>
        </p:nvSpPr>
        <p:spPr>
          <a:xfrm>
            <a:off x="4643438" y="642918"/>
            <a:ext cx="4286280" cy="5643602"/>
          </a:xfrm>
          <a:prstGeom prst="verticalScroll">
            <a:avLst>
              <a:gd name="adj" fmla="val 7244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ru-RU" dirty="0" smtClean="0"/>
              <a:t>Федор Федорович Ушаков был на 15 лет моложе А.В.Суворова. Он родился в 1745 г. в Ярославской провинции в православной многодетной семье небогатого помещика. Учился грамоте в церковной школе. Однако ему повезло расти среди необычных людей. Его другом был старый канонир (морской артиллерист) Петра </a:t>
            </a:r>
            <a:r>
              <a:rPr lang="en-US" dirty="0" smtClean="0"/>
              <a:t>I</a:t>
            </a:r>
            <a:r>
              <a:rPr lang="ru-RU" dirty="0" smtClean="0"/>
              <a:t>, который привил Федору любовь к флоту. Дядя, Иван Ушаков покинул лейб-гвардию и ушел в монастырь, Федор в конце жизни последовал его примеру. А отец был мушкетером Преображенского полка и направил Федора на военную службу.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11" grpId="0"/>
      <p:bldP spid="18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2. Служба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357158" y="1273718"/>
            <a:ext cx="45758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/>
              <a:t>отметь, на каких кораблях ходил Ушаков</a:t>
            </a:r>
            <a:br>
              <a:rPr lang="ru-RU" i="1" dirty="0" smtClean="0"/>
            </a:br>
            <a:r>
              <a:rPr lang="ru-RU" i="1" dirty="0" smtClean="0"/>
              <a:t>и подпиши их названия</a:t>
            </a:r>
            <a:endParaRPr lang="ru-RU" i="1" dirty="0"/>
          </a:p>
        </p:txBody>
      </p:sp>
      <p:sp>
        <p:nvSpPr>
          <p:cNvPr id="24" name="Вертикальный свиток 23"/>
          <p:cNvSpPr/>
          <p:nvPr/>
        </p:nvSpPr>
        <p:spPr>
          <a:xfrm>
            <a:off x="4643438" y="714356"/>
            <a:ext cx="4286280" cy="5572164"/>
          </a:xfrm>
          <a:prstGeom prst="verticalScroll">
            <a:avLst>
              <a:gd name="adj" fmla="val 7244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ru-RU" sz="1600" dirty="0" smtClean="0"/>
              <a:t>Федор поступил в Морской шляхетный корпус и прилежно учился. Дальнейшая его служба складывалась удачно, на поприще снабжения Балтийского флота. Однако его тянуло к воинским подвигам. Он попросился в Азовский флот и принял участие в войне с Турцией 1768-177</a:t>
            </a:r>
            <a:r>
              <a:rPr lang="en-US" sz="1600" dirty="0" smtClean="0"/>
              <a:t>4</a:t>
            </a:r>
            <a:r>
              <a:rPr lang="ru-RU" sz="1600" dirty="0" smtClean="0"/>
              <a:t> гг., командовал </a:t>
            </a:r>
            <a:r>
              <a:rPr lang="ru-RU" sz="1600" dirty="0" err="1" smtClean="0"/>
              <a:t>прамом</a:t>
            </a:r>
            <a:r>
              <a:rPr lang="ru-RU" sz="1600" dirty="0" smtClean="0"/>
              <a:t> «Курьер», а в 1775 стал капитаном 60-пушечного фрегата «Святой Павел». Его заметил и поддержал князь Потемкин и представил Ушакова Екатерине </a:t>
            </a:r>
            <a:r>
              <a:rPr lang="en-US" sz="1600" dirty="0" smtClean="0"/>
              <a:t>II</a:t>
            </a:r>
            <a:r>
              <a:rPr lang="ru-RU" sz="1600" dirty="0" smtClean="0"/>
              <a:t>, которая сделала его</a:t>
            </a:r>
            <a:r>
              <a:rPr lang="ru-RU" sz="1600" dirty="0" smtClean="0"/>
              <a:t> в 1780</a:t>
            </a:r>
            <a:r>
              <a:rPr lang="ru-RU" sz="1600" dirty="0" smtClean="0"/>
              <a:t> капитаном царской яхты в Петербурге. Но Ушаков снова попросился на юг, где создавался новый флот. В Крыму он участвовал в строительстве порта Севастополя и ходил на линейном корабле «Рождество Христово». </a:t>
            </a:r>
            <a:endParaRPr lang="ru-RU" sz="1600" dirty="0"/>
          </a:p>
        </p:txBody>
      </p:sp>
      <p:sp>
        <p:nvSpPr>
          <p:cNvPr id="10" name="фрегат"/>
          <p:cNvSpPr/>
          <p:nvPr/>
        </p:nvSpPr>
        <p:spPr>
          <a:xfrm>
            <a:off x="2714612" y="2143116"/>
            <a:ext cx="1869548" cy="1868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spcFirstLastPara="0" vert="horz" wrap="square" lIns="59863" tIns="18000" rIns="59863" bIns="59863" numCol="1" spcCol="1270" anchor="b" anchorCtr="0">
            <a:noAutofit/>
          </a:bodyPr>
          <a:lstStyle/>
          <a:p>
            <a:pPr lvl="0" indent="288000" algn="r" defTabSz="1822450">
              <a:lnSpc>
                <a:spcPct val="90000"/>
              </a:lnSpc>
              <a:spcBef>
                <a:spcPct val="0"/>
              </a:spcBef>
            </a:pPr>
            <a:endParaRPr lang="ru-RU" sz="2000" kern="1200" dirty="0"/>
          </a:p>
        </p:txBody>
      </p:sp>
      <p:sp>
        <p:nvSpPr>
          <p:cNvPr id="13" name="прам"/>
          <p:cNvSpPr/>
          <p:nvPr/>
        </p:nvSpPr>
        <p:spPr>
          <a:xfrm>
            <a:off x="559312" y="2143116"/>
            <a:ext cx="1869548" cy="1868400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spcFirstLastPara="0" vert="horz" wrap="square" lIns="59863" tIns="18000" rIns="59863" bIns="59863" numCol="1" spcCol="1270" anchor="t" anchorCtr="0">
            <a:noAutofit/>
          </a:bodyPr>
          <a:lstStyle/>
          <a:p>
            <a:pPr lvl="0" indent="288000" algn="r" defTabSz="1822450">
              <a:lnSpc>
                <a:spcPct val="90000"/>
              </a:lnSpc>
              <a:spcBef>
                <a:spcPct val="0"/>
              </a:spcBef>
            </a:pPr>
            <a:endParaRPr lang="ru-RU" sz="2000" kern="1200" dirty="0"/>
          </a:p>
        </p:txBody>
      </p:sp>
      <p:sp>
        <p:nvSpPr>
          <p:cNvPr id="17" name="лин"/>
          <p:cNvSpPr/>
          <p:nvPr/>
        </p:nvSpPr>
        <p:spPr>
          <a:xfrm>
            <a:off x="1636962" y="4346682"/>
            <a:ext cx="1869548" cy="18684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spcFirstLastPara="0" vert="horz" wrap="square" lIns="59863" tIns="0" rIns="59863" bIns="59863" numCol="1" spcCol="1270" anchor="t" anchorCtr="0">
            <a:noAutofit/>
          </a:bodyPr>
          <a:lstStyle/>
          <a:p>
            <a:pPr lvl="0" indent="288000" algn="r" defTabSz="1822450">
              <a:lnSpc>
                <a:spcPct val="90000"/>
              </a:lnSpc>
              <a:spcBef>
                <a:spcPct val="0"/>
              </a:spcBef>
            </a:pPr>
            <a:endParaRPr lang="ru-RU" sz="2000" kern="12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59312" y="2143116"/>
            <a:ext cx="324000" cy="32400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2714612" y="2143116"/>
            <a:ext cx="324000" cy="32400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1643042" y="4346682"/>
            <a:ext cx="324000" cy="32400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да прам"/>
          <p:cNvSpPr/>
          <p:nvPr/>
        </p:nvSpPr>
        <p:spPr>
          <a:xfrm>
            <a:off x="559312" y="2143116"/>
            <a:ext cx="324000" cy="3240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да фрегат"/>
          <p:cNvSpPr/>
          <p:nvPr/>
        </p:nvSpPr>
        <p:spPr>
          <a:xfrm>
            <a:off x="2714612" y="2143116"/>
            <a:ext cx="324000" cy="3240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да лин"/>
          <p:cNvSpPr/>
          <p:nvPr/>
        </p:nvSpPr>
        <p:spPr>
          <a:xfrm>
            <a:off x="1636962" y="4346682"/>
            <a:ext cx="324000" cy="3240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блако фрегат"/>
          <p:cNvSpPr/>
          <p:nvPr/>
        </p:nvSpPr>
        <p:spPr>
          <a:xfrm>
            <a:off x="3000364" y="3786190"/>
            <a:ext cx="1785950" cy="500066"/>
          </a:xfrm>
          <a:prstGeom prst="cloud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фрегат</a:t>
            </a:r>
            <a:endParaRPr lang="ru-RU" dirty="0"/>
          </a:p>
        </p:txBody>
      </p:sp>
      <p:sp>
        <p:nvSpPr>
          <p:cNvPr id="27" name="Облако лин"/>
          <p:cNvSpPr/>
          <p:nvPr/>
        </p:nvSpPr>
        <p:spPr>
          <a:xfrm>
            <a:off x="1591868" y="6072206"/>
            <a:ext cx="1980000" cy="500066"/>
          </a:xfrm>
          <a:prstGeom prst="cloud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линейный</a:t>
            </a:r>
            <a:endParaRPr lang="ru-RU" dirty="0"/>
          </a:p>
        </p:txBody>
      </p:sp>
      <p:sp>
        <p:nvSpPr>
          <p:cNvPr id="28" name="Облако прам"/>
          <p:cNvSpPr/>
          <p:nvPr/>
        </p:nvSpPr>
        <p:spPr>
          <a:xfrm>
            <a:off x="428596" y="3714752"/>
            <a:ext cx="1785950" cy="500066"/>
          </a:xfrm>
          <a:prstGeom prst="cloud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прам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6" grpId="0" animBg="1"/>
      <p:bldP spid="27" grpId="0" animBg="1"/>
      <p:bldP spid="2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3. Принципы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720665" y="1273718"/>
            <a:ext cx="34281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/>
              <a:t>впиши правила успеха Ушакова</a:t>
            </a:r>
            <a:endParaRPr lang="ru-RU" i="1" dirty="0"/>
          </a:p>
        </p:txBody>
      </p:sp>
      <p:sp>
        <p:nvSpPr>
          <p:cNvPr id="24" name="Вертикальный свиток 23"/>
          <p:cNvSpPr/>
          <p:nvPr/>
        </p:nvSpPr>
        <p:spPr>
          <a:xfrm>
            <a:off x="4643438" y="928670"/>
            <a:ext cx="4286280" cy="5214974"/>
          </a:xfrm>
          <a:prstGeom prst="verticalScroll">
            <a:avLst>
              <a:gd name="adj" fmla="val 7244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ru-RU" dirty="0" smtClean="0"/>
              <a:t>Свой первый орден Федор Ушков получил не за воинские заслуги, а за спасение своих матросов от чумы в 1785 г. Там проявилось его главное качество - человечность. Он видел в матросах людей, заботился о том, чтобы они выживали на суше и в бою. Для этого Ушков тренировал их меткой стрельбе из пушек во время качки, используя специальные тренажеры - качели. Он сам подавал пример храбрости, смело вклиниваясь в строй вражеских кораблей и обстреливая их с ближнего расстояния.</a:t>
            </a:r>
            <a:endParaRPr lang="ru-RU" dirty="0"/>
          </a:p>
        </p:txBody>
      </p:sp>
      <p:pic>
        <p:nvPicPr>
          <p:cNvPr id="18" name="Рисунок 17" descr="силуэт человек идет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0937" t="6250" r="-3390" b="6250"/>
          <a:stretch>
            <a:fillRect/>
          </a:stretch>
        </p:blipFill>
        <p:spPr>
          <a:xfrm>
            <a:off x="571472" y="1530790"/>
            <a:ext cx="4572032" cy="4327102"/>
          </a:xfrm>
          <a:prstGeom prst="rect">
            <a:avLst/>
          </a:prstGeom>
          <a:ln>
            <a:noFill/>
          </a:ln>
        </p:spPr>
      </p:pic>
      <p:sp>
        <p:nvSpPr>
          <p:cNvPr id="25" name="обр"/>
          <p:cNvSpPr/>
          <p:nvPr/>
        </p:nvSpPr>
        <p:spPr>
          <a:xfrm>
            <a:off x="592836" y="2275084"/>
            <a:ext cx="3693412" cy="549687"/>
          </a:xfrm>
          <a:prstGeom prst="roundRect">
            <a:avLst/>
          </a:prstGeom>
          <a:solidFill>
            <a:schemeClr val="accent1">
              <a:lumMod val="40000"/>
              <a:lumOff val="60000"/>
              <a:alpha val="6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>
                    <a:lumMod val="65000"/>
                  </a:schemeClr>
                </a:solidFill>
              </a:rPr>
              <a:t>образование</a:t>
            </a:r>
            <a:endParaRPr lang="ru-RU" sz="2400" dirty="0">
              <a:solidFill>
                <a:schemeClr val="tx1">
                  <a:lumMod val="65000"/>
                </a:schemeClr>
              </a:solidFill>
            </a:endParaRPr>
          </a:p>
        </p:txBody>
      </p:sp>
      <p:sp>
        <p:nvSpPr>
          <p:cNvPr id="29" name="чел"/>
          <p:cNvSpPr/>
          <p:nvPr/>
        </p:nvSpPr>
        <p:spPr>
          <a:xfrm>
            <a:off x="592836" y="3786724"/>
            <a:ext cx="3693412" cy="549687"/>
          </a:xfrm>
          <a:prstGeom prst="roundRect">
            <a:avLst/>
          </a:prstGeom>
          <a:solidFill>
            <a:schemeClr val="accent1">
              <a:lumMod val="40000"/>
              <a:lumOff val="60000"/>
              <a:alpha val="6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>
                    <a:lumMod val="65000"/>
                  </a:schemeClr>
                </a:solidFill>
              </a:rPr>
              <a:t>человечность</a:t>
            </a:r>
            <a:endParaRPr lang="ru-RU" sz="2400" dirty="0">
              <a:solidFill>
                <a:schemeClr val="tx1">
                  <a:lumMod val="65000"/>
                </a:schemeClr>
              </a:solidFill>
            </a:endParaRPr>
          </a:p>
        </p:txBody>
      </p:sp>
      <p:sp>
        <p:nvSpPr>
          <p:cNvPr id="30" name="практ"/>
          <p:cNvSpPr/>
          <p:nvPr/>
        </p:nvSpPr>
        <p:spPr>
          <a:xfrm>
            <a:off x="592836" y="5298365"/>
            <a:ext cx="3693412" cy="549687"/>
          </a:xfrm>
          <a:prstGeom prst="roundRect">
            <a:avLst/>
          </a:prstGeom>
          <a:solidFill>
            <a:schemeClr val="accent1">
              <a:lumMod val="40000"/>
              <a:lumOff val="60000"/>
              <a:alpha val="6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>
                    <a:lumMod val="65000"/>
                  </a:schemeClr>
                </a:solidFill>
              </a:rPr>
              <a:t>практика</a:t>
            </a:r>
            <a:endParaRPr lang="ru-RU" sz="2400" dirty="0">
              <a:solidFill>
                <a:schemeClr val="tx1">
                  <a:lumMod val="6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</p:childTnLst>
        </p:cTn>
      </p:par>
    </p:tnLst>
    <p:bldLst>
      <p:bldP spid="25" grpId="0"/>
      <p:bldP spid="29" grpId="0"/>
      <p:bldP spid="3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4. Тактика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357158" y="1273718"/>
            <a:ext cx="35754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/>
              <a:t>обведи стрелкой </a:t>
            </a:r>
            <a:r>
              <a:rPr lang="ru-RU" i="1" dirty="0" err="1" smtClean="0"/>
              <a:t>манев</a:t>
            </a:r>
            <a:r>
              <a:rPr lang="ru-RU" i="1" dirty="0" smtClean="0"/>
              <a:t> Ушакова</a:t>
            </a:r>
            <a:br>
              <a:rPr lang="ru-RU" i="1" dirty="0" smtClean="0"/>
            </a:br>
            <a:r>
              <a:rPr lang="ru-RU" i="1" dirty="0" smtClean="0"/>
              <a:t>у мыса </a:t>
            </a:r>
            <a:r>
              <a:rPr lang="ru-RU" i="1" dirty="0" err="1" smtClean="0"/>
              <a:t>Калиакрия</a:t>
            </a:r>
            <a:r>
              <a:rPr lang="ru-RU" i="1" dirty="0" smtClean="0"/>
              <a:t> 31 июля 1791 г.</a:t>
            </a:r>
            <a:endParaRPr lang="ru-RU" i="1" dirty="0"/>
          </a:p>
        </p:txBody>
      </p:sp>
      <p:sp>
        <p:nvSpPr>
          <p:cNvPr id="24" name="Вертикальный свиток 23"/>
          <p:cNvSpPr/>
          <p:nvPr/>
        </p:nvSpPr>
        <p:spPr>
          <a:xfrm>
            <a:off x="4071934" y="714356"/>
            <a:ext cx="4857784" cy="5643602"/>
          </a:xfrm>
          <a:prstGeom prst="verticalScroll">
            <a:avLst>
              <a:gd name="adj" fmla="val 7244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indent="360000"/>
            <a:r>
              <a:rPr lang="ru-RU" sz="1400" dirty="0" smtClean="0"/>
              <a:t>В годы </a:t>
            </a:r>
            <a:r>
              <a:rPr lang="en-US" sz="1400" dirty="0" smtClean="0"/>
              <a:t>III</a:t>
            </a:r>
            <a:r>
              <a:rPr lang="ru-RU" sz="1400" dirty="0" smtClean="0"/>
              <a:t> Турецкой войны 1787-1791 гг. Ушаков служил в Севастопольской эскадре под началом М.Войновича, где и родилась его победная тактика, названная «маневренной». Несмотря на численное и огневое преимущество флота противника, Федор Ушаков одерживал удивительные победы, которые императрица не могла объяснить иначе как «психологическими» причинами. Однако после третьей громкой победы у </a:t>
            </a:r>
            <a:r>
              <a:rPr lang="ru-RU" sz="1400" dirty="0" err="1" smtClean="0"/>
              <a:t>Калиакрии</a:t>
            </a:r>
            <a:r>
              <a:rPr lang="ru-RU" sz="1400" dirty="0" smtClean="0"/>
              <a:t>  стало ясно, что у Ушакова настоящий талант. Он сумел превратить недостатки русского флота -тихоходность и </a:t>
            </a:r>
            <a:r>
              <a:rPr lang="ru-RU" sz="1400" dirty="0" err="1" smtClean="0"/>
              <a:t>недальнобойность</a:t>
            </a:r>
            <a:r>
              <a:rPr lang="ru-RU" sz="1400" dirty="0" smtClean="0"/>
              <a:t> в преимущества. Начиная атаку с ходу, он врезался в строй турецких кораблей на своем флагмане и расстреливал с близкого расстояния пришедшего в замешательство противника. Ушаков сразу поражал главные корабли и отдавал нестандартные приказы, быстро реагируя на обстановку - смену ветра и маневры врага. </a:t>
            </a:r>
          </a:p>
          <a:p>
            <a:pPr indent="360000"/>
            <a:r>
              <a:rPr lang="ru-RU" sz="1400" dirty="0" smtClean="0"/>
              <a:t>Турки благоговейно называли его </a:t>
            </a:r>
            <a:r>
              <a:rPr lang="ru-RU" sz="1400" dirty="0" err="1" smtClean="0"/>
              <a:t>Ушак-паша</a:t>
            </a:r>
            <a:r>
              <a:rPr lang="ru-RU" sz="1400" dirty="0" smtClean="0"/>
              <a:t> и боялись встречи с ним. В 1793 году Ушаков возглавил Черноморский флот в чине вице-адмирала.</a:t>
            </a:r>
            <a:endParaRPr lang="ru-RU" sz="1400" dirty="0"/>
          </a:p>
        </p:txBody>
      </p:sp>
      <p:grpSp>
        <p:nvGrpSpPr>
          <p:cNvPr id="26" name="Группа 25"/>
          <p:cNvGrpSpPr/>
          <p:nvPr/>
        </p:nvGrpSpPr>
        <p:grpSpPr>
          <a:xfrm>
            <a:off x="214282" y="2000240"/>
            <a:ext cx="4068000" cy="4068000"/>
            <a:chOff x="361124" y="2000240"/>
            <a:chExt cx="4068000" cy="4068000"/>
          </a:xfrm>
        </p:grpSpPr>
        <p:sp>
          <p:nvSpPr>
            <p:cNvPr id="9" name="Скругленный прямоугольник 8"/>
            <p:cNvSpPr>
              <a:spLocks noChangeAspect="1"/>
            </p:cNvSpPr>
            <p:nvPr/>
          </p:nvSpPr>
          <p:spPr>
            <a:xfrm>
              <a:off x="361124" y="2000240"/>
              <a:ext cx="4068000" cy="40680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олилиния 9"/>
            <p:cNvSpPr/>
            <p:nvPr/>
          </p:nvSpPr>
          <p:spPr>
            <a:xfrm>
              <a:off x="850901" y="2839244"/>
              <a:ext cx="2866232" cy="736866"/>
            </a:xfrm>
            <a:custGeom>
              <a:avLst/>
              <a:gdLst>
                <a:gd name="connsiteX0" fmla="*/ 0 w 2861733"/>
                <a:gd name="connsiteY0" fmla="*/ 330200 h 1325033"/>
                <a:gd name="connsiteX1" fmla="*/ 1841500 w 2861733"/>
                <a:gd name="connsiteY1" fmla="*/ 215900 h 1325033"/>
                <a:gd name="connsiteX2" fmla="*/ 2489200 w 2861733"/>
                <a:gd name="connsiteY2" fmla="*/ 1320800 h 1325033"/>
                <a:gd name="connsiteX3" fmla="*/ 2806700 w 2861733"/>
                <a:gd name="connsiteY3" fmla="*/ 190500 h 1325033"/>
                <a:gd name="connsiteX4" fmla="*/ 2819400 w 2861733"/>
                <a:gd name="connsiteY4" fmla="*/ 177800 h 1325033"/>
                <a:gd name="connsiteX0" fmla="*/ 0 w 2870731"/>
                <a:gd name="connsiteY0" fmla="*/ 246063 h 736072"/>
                <a:gd name="connsiteX1" fmla="*/ 1841500 w 2870731"/>
                <a:gd name="connsiteY1" fmla="*/ 131763 h 736072"/>
                <a:gd name="connsiteX2" fmla="*/ 2435216 w 2870731"/>
                <a:gd name="connsiteY2" fmla="*/ 731839 h 736072"/>
                <a:gd name="connsiteX3" fmla="*/ 2806700 w 2870731"/>
                <a:gd name="connsiteY3" fmla="*/ 106363 h 736072"/>
                <a:gd name="connsiteX4" fmla="*/ 2819400 w 2870731"/>
                <a:gd name="connsiteY4" fmla="*/ 93663 h 736072"/>
                <a:gd name="connsiteX0" fmla="*/ 0 w 2885010"/>
                <a:gd name="connsiteY0" fmla="*/ 531819 h 1021828"/>
                <a:gd name="connsiteX1" fmla="*/ 1841500 w 2885010"/>
                <a:gd name="connsiteY1" fmla="*/ 417519 h 1021828"/>
                <a:gd name="connsiteX2" fmla="*/ 2435216 w 2885010"/>
                <a:gd name="connsiteY2" fmla="*/ 1017595 h 1021828"/>
                <a:gd name="connsiteX3" fmla="*/ 2806700 w 2885010"/>
                <a:gd name="connsiteY3" fmla="*/ 392119 h 1021828"/>
                <a:gd name="connsiteX4" fmla="*/ 2863844 w 2885010"/>
                <a:gd name="connsiteY4" fmla="*/ 88900 h 1021828"/>
                <a:gd name="connsiteX0" fmla="*/ 0 w 2866232"/>
                <a:gd name="connsiteY0" fmla="*/ 246857 h 736866"/>
                <a:gd name="connsiteX1" fmla="*/ 1841500 w 2866232"/>
                <a:gd name="connsiteY1" fmla="*/ 132557 h 736866"/>
                <a:gd name="connsiteX2" fmla="*/ 2435216 w 2866232"/>
                <a:gd name="connsiteY2" fmla="*/ 732633 h 736866"/>
                <a:gd name="connsiteX3" fmla="*/ 2806700 w 2866232"/>
                <a:gd name="connsiteY3" fmla="*/ 107157 h 736866"/>
                <a:gd name="connsiteX4" fmla="*/ 2792405 w 2866232"/>
                <a:gd name="connsiteY4" fmla="*/ 89690 h 736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66232" h="736866">
                  <a:moveTo>
                    <a:pt x="0" y="246857"/>
                  </a:moveTo>
                  <a:cubicBezTo>
                    <a:pt x="713316" y="107157"/>
                    <a:pt x="1435631" y="51594"/>
                    <a:pt x="1841500" y="132557"/>
                  </a:cubicBezTo>
                  <a:cubicBezTo>
                    <a:pt x="2247369" y="213520"/>
                    <a:pt x="2274349" y="736866"/>
                    <a:pt x="2435216" y="732633"/>
                  </a:cubicBezTo>
                  <a:cubicBezTo>
                    <a:pt x="2596083" y="728400"/>
                    <a:pt x="2747169" y="214314"/>
                    <a:pt x="2806700" y="107157"/>
                  </a:cubicBezTo>
                  <a:cubicBezTo>
                    <a:pt x="2866232" y="0"/>
                    <a:pt x="2813571" y="790"/>
                    <a:pt x="2792405" y="89690"/>
                  </a:cubicBezTo>
                </a:path>
              </a:pathLst>
            </a:cu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bg1"/>
                </a:solidFill>
              </a:endParaRPr>
            </a:p>
          </p:txBody>
        </p:sp>
        <p:pic>
          <p:nvPicPr>
            <p:cNvPr id="11" name="Рисунок 10" descr="корабль 1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142976" y="3429000"/>
              <a:ext cx="431285" cy="428841"/>
            </a:xfrm>
            <a:prstGeom prst="rect">
              <a:avLst/>
            </a:prstGeom>
          </p:spPr>
        </p:pic>
        <p:pic>
          <p:nvPicPr>
            <p:cNvPr id="12" name="Рисунок 11" descr="корабль 1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605995" y="3429000"/>
              <a:ext cx="431285" cy="428841"/>
            </a:xfrm>
            <a:prstGeom prst="rect">
              <a:avLst/>
            </a:prstGeom>
          </p:spPr>
        </p:pic>
        <p:pic>
          <p:nvPicPr>
            <p:cNvPr id="13" name="Рисунок 12" descr="корабль 1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069013" y="3429000"/>
              <a:ext cx="431285" cy="428841"/>
            </a:xfrm>
            <a:prstGeom prst="rect">
              <a:avLst/>
            </a:prstGeom>
          </p:spPr>
        </p:pic>
        <p:pic>
          <p:nvPicPr>
            <p:cNvPr id="14" name="Рисунок 13" descr="корабль контур.png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524041" y="3357562"/>
              <a:ext cx="571503" cy="571503"/>
            </a:xfrm>
            <a:prstGeom prst="rect">
              <a:avLst/>
            </a:prstGeom>
          </p:spPr>
        </p:pic>
        <p:pic>
          <p:nvPicPr>
            <p:cNvPr id="15" name="Рисунок 14" descr="пушка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786050" y="2904883"/>
              <a:ext cx="972000" cy="524117"/>
            </a:xfrm>
            <a:prstGeom prst="rect">
              <a:avLst/>
            </a:prstGeom>
            <a:scene3d>
              <a:camera prst="isometricRightUp">
                <a:rot lat="2100000" lon="18600000" rev="0"/>
              </a:camera>
              <a:lightRig rig="threePt" dir="t"/>
            </a:scene3d>
          </p:spPr>
        </p:pic>
        <p:sp>
          <p:nvSpPr>
            <p:cNvPr id="16" name="Полилиния 15"/>
            <p:cNvSpPr/>
            <p:nvPr/>
          </p:nvSpPr>
          <p:spPr>
            <a:xfrm>
              <a:off x="764117" y="3204633"/>
              <a:ext cx="2639483" cy="1856317"/>
            </a:xfrm>
            <a:custGeom>
              <a:avLst/>
              <a:gdLst>
                <a:gd name="connsiteX0" fmla="*/ 2639483 w 2639483"/>
                <a:gd name="connsiteY0" fmla="*/ 579967 h 1856317"/>
                <a:gd name="connsiteX1" fmla="*/ 2233083 w 2639483"/>
                <a:gd name="connsiteY1" fmla="*/ 541867 h 1856317"/>
                <a:gd name="connsiteX2" fmla="*/ 1864783 w 2639483"/>
                <a:gd name="connsiteY2" fmla="*/ 110067 h 1856317"/>
                <a:gd name="connsiteX3" fmla="*/ 302683 w 2639483"/>
                <a:gd name="connsiteY3" fmla="*/ 97367 h 1856317"/>
                <a:gd name="connsiteX4" fmla="*/ 48683 w 2639483"/>
                <a:gd name="connsiteY4" fmla="*/ 694267 h 1856317"/>
                <a:gd name="connsiteX5" fmla="*/ 518583 w 2639483"/>
                <a:gd name="connsiteY5" fmla="*/ 922867 h 1856317"/>
                <a:gd name="connsiteX6" fmla="*/ 2131483 w 2639483"/>
                <a:gd name="connsiteY6" fmla="*/ 897467 h 1856317"/>
                <a:gd name="connsiteX7" fmla="*/ 2347383 w 2639483"/>
                <a:gd name="connsiteY7" fmla="*/ 1608667 h 1856317"/>
                <a:gd name="connsiteX8" fmla="*/ 1559983 w 2639483"/>
                <a:gd name="connsiteY8" fmla="*/ 1837267 h 1856317"/>
                <a:gd name="connsiteX9" fmla="*/ 1344083 w 2639483"/>
                <a:gd name="connsiteY9" fmla="*/ 1494367 h 1856317"/>
                <a:gd name="connsiteX10" fmla="*/ 1344083 w 2639483"/>
                <a:gd name="connsiteY10" fmla="*/ 1494367 h 18563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39483" h="1856317">
                  <a:moveTo>
                    <a:pt x="2639483" y="579967"/>
                  </a:moveTo>
                  <a:cubicBezTo>
                    <a:pt x="2500841" y="600075"/>
                    <a:pt x="2362200" y="620184"/>
                    <a:pt x="2233083" y="541867"/>
                  </a:cubicBezTo>
                  <a:cubicBezTo>
                    <a:pt x="2103966" y="463550"/>
                    <a:pt x="2186516" y="184150"/>
                    <a:pt x="1864783" y="110067"/>
                  </a:cubicBezTo>
                  <a:cubicBezTo>
                    <a:pt x="1543050" y="35984"/>
                    <a:pt x="605366" y="0"/>
                    <a:pt x="302683" y="97367"/>
                  </a:cubicBezTo>
                  <a:cubicBezTo>
                    <a:pt x="0" y="194734"/>
                    <a:pt x="12700" y="556684"/>
                    <a:pt x="48683" y="694267"/>
                  </a:cubicBezTo>
                  <a:cubicBezTo>
                    <a:pt x="84666" y="831850"/>
                    <a:pt x="171450" y="889000"/>
                    <a:pt x="518583" y="922867"/>
                  </a:cubicBezTo>
                  <a:cubicBezTo>
                    <a:pt x="865716" y="956734"/>
                    <a:pt x="1826683" y="783167"/>
                    <a:pt x="2131483" y="897467"/>
                  </a:cubicBezTo>
                  <a:cubicBezTo>
                    <a:pt x="2436283" y="1011767"/>
                    <a:pt x="2442633" y="1452034"/>
                    <a:pt x="2347383" y="1608667"/>
                  </a:cubicBezTo>
                  <a:cubicBezTo>
                    <a:pt x="2252133" y="1765300"/>
                    <a:pt x="1727200" y="1856317"/>
                    <a:pt x="1559983" y="1837267"/>
                  </a:cubicBezTo>
                  <a:cubicBezTo>
                    <a:pt x="1392766" y="1818217"/>
                    <a:pt x="1344083" y="1494367"/>
                    <a:pt x="1344083" y="1494367"/>
                  </a:cubicBezTo>
                  <a:lnTo>
                    <a:pt x="1344083" y="1494367"/>
                  </a:lnTo>
                </a:path>
              </a:pathLst>
            </a:custGeom>
            <a:ln>
              <a:solidFill>
                <a:schemeClr val="bg1"/>
              </a:solidFill>
              <a:prstDash val="dash"/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9" name="Прямая со стрелкой 18"/>
            <p:cNvCxnSpPr/>
            <p:nvPr/>
          </p:nvCxnSpPr>
          <p:spPr>
            <a:xfrm rot="16200000" flipH="1">
              <a:off x="1678761" y="4036223"/>
              <a:ext cx="428628" cy="214314"/>
            </a:xfrm>
            <a:prstGeom prst="straightConnector1">
              <a:avLst/>
            </a:prstGeom>
            <a:ln>
              <a:solidFill>
                <a:schemeClr val="bg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0" name="Рисунок 19" descr="корабль 1.png"/>
            <p:cNvPicPr>
              <a:picLocks noChangeAspect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 flipH="1">
              <a:off x="1676794" y="4392874"/>
              <a:ext cx="252000" cy="250572"/>
            </a:xfrm>
            <a:prstGeom prst="rect">
              <a:avLst/>
            </a:prstGeom>
          </p:spPr>
        </p:pic>
        <p:pic>
          <p:nvPicPr>
            <p:cNvPr id="21" name="Рисунок 20" descr="корабль 1.png"/>
            <p:cNvPicPr>
              <a:picLocks noChangeAspect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 flipH="1">
              <a:off x="2033984" y="4392874"/>
              <a:ext cx="252000" cy="250572"/>
            </a:xfrm>
            <a:prstGeom prst="rect">
              <a:avLst/>
            </a:prstGeom>
          </p:spPr>
        </p:pic>
        <p:pic>
          <p:nvPicPr>
            <p:cNvPr id="22" name="Рисунок 21" descr="корабль 1.png"/>
            <p:cNvPicPr>
              <a:picLocks noChangeAspect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 flipH="1">
              <a:off x="2391174" y="4392874"/>
              <a:ext cx="252000" cy="250572"/>
            </a:xfrm>
            <a:prstGeom prst="rect">
              <a:avLst/>
            </a:prstGeom>
          </p:spPr>
        </p:pic>
      </p:grpSp>
      <p:sp>
        <p:nvSpPr>
          <p:cNvPr id="27" name="жир"/>
          <p:cNvSpPr/>
          <p:nvPr/>
        </p:nvSpPr>
        <p:spPr>
          <a:xfrm>
            <a:off x="612000" y="3214686"/>
            <a:ext cx="2639483" cy="1856317"/>
          </a:xfrm>
          <a:custGeom>
            <a:avLst/>
            <a:gdLst>
              <a:gd name="connsiteX0" fmla="*/ 2639483 w 2639483"/>
              <a:gd name="connsiteY0" fmla="*/ 579967 h 1856317"/>
              <a:gd name="connsiteX1" fmla="*/ 2233083 w 2639483"/>
              <a:gd name="connsiteY1" fmla="*/ 541867 h 1856317"/>
              <a:gd name="connsiteX2" fmla="*/ 1864783 w 2639483"/>
              <a:gd name="connsiteY2" fmla="*/ 110067 h 1856317"/>
              <a:gd name="connsiteX3" fmla="*/ 302683 w 2639483"/>
              <a:gd name="connsiteY3" fmla="*/ 97367 h 1856317"/>
              <a:gd name="connsiteX4" fmla="*/ 48683 w 2639483"/>
              <a:gd name="connsiteY4" fmla="*/ 694267 h 1856317"/>
              <a:gd name="connsiteX5" fmla="*/ 518583 w 2639483"/>
              <a:gd name="connsiteY5" fmla="*/ 922867 h 1856317"/>
              <a:gd name="connsiteX6" fmla="*/ 2131483 w 2639483"/>
              <a:gd name="connsiteY6" fmla="*/ 897467 h 1856317"/>
              <a:gd name="connsiteX7" fmla="*/ 2347383 w 2639483"/>
              <a:gd name="connsiteY7" fmla="*/ 1608667 h 1856317"/>
              <a:gd name="connsiteX8" fmla="*/ 1559983 w 2639483"/>
              <a:gd name="connsiteY8" fmla="*/ 1837267 h 1856317"/>
              <a:gd name="connsiteX9" fmla="*/ 1344083 w 2639483"/>
              <a:gd name="connsiteY9" fmla="*/ 1494367 h 1856317"/>
              <a:gd name="connsiteX10" fmla="*/ 1344083 w 2639483"/>
              <a:gd name="connsiteY10" fmla="*/ 1494367 h 1856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639483" h="1856317">
                <a:moveTo>
                  <a:pt x="2639483" y="579967"/>
                </a:moveTo>
                <a:cubicBezTo>
                  <a:pt x="2500841" y="600075"/>
                  <a:pt x="2362200" y="620184"/>
                  <a:pt x="2233083" y="541867"/>
                </a:cubicBezTo>
                <a:cubicBezTo>
                  <a:pt x="2103966" y="463550"/>
                  <a:pt x="2186516" y="184150"/>
                  <a:pt x="1864783" y="110067"/>
                </a:cubicBezTo>
                <a:cubicBezTo>
                  <a:pt x="1543050" y="35984"/>
                  <a:pt x="605366" y="0"/>
                  <a:pt x="302683" y="97367"/>
                </a:cubicBezTo>
                <a:cubicBezTo>
                  <a:pt x="0" y="194734"/>
                  <a:pt x="12700" y="556684"/>
                  <a:pt x="48683" y="694267"/>
                </a:cubicBezTo>
                <a:cubicBezTo>
                  <a:pt x="84666" y="831850"/>
                  <a:pt x="171450" y="889000"/>
                  <a:pt x="518583" y="922867"/>
                </a:cubicBezTo>
                <a:cubicBezTo>
                  <a:pt x="865716" y="956734"/>
                  <a:pt x="1826683" y="783167"/>
                  <a:pt x="2131483" y="897467"/>
                </a:cubicBezTo>
                <a:cubicBezTo>
                  <a:pt x="2436283" y="1011767"/>
                  <a:pt x="2442633" y="1452034"/>
                  <a:pt x="2347383" y="1608667"/>
                </a:cubicBezTo>
                <a:cubicBezTo>
                  <a:pt x="2252133" y="1765300"/>
                  <a:pt x="1727200" y="1856317"/>
                  <a:pt x="1559983" y="1837267"/>
                </a:cubicBezTo>
                <a:cubicBezTo>
                  <a:pt x="1392766" y="1818217"/>
                  <a:pt x="1344083" y="1494367"/>
                  <a:pt x="1344083" y="1494367"/>
                </a:cubicBezTo>
                <a:lnTo>
                  <a:pt x="1344083" y="1494367"/>
                </a:lnTo>
              </a:path>
            </a:pathLst>
          </a:custGeom>
          <a:ln w="38100">
            <a:solidFill>
              <a:schemeClr val="bg1">
                <a:lumMod val="50000"/>
                <a:lumOff val="50000"/>
              </a:schemeClr>
            </a:solidFill>
            <a:prstDash val="solid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5. Слава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515590" y="1273718"/>
            <a:ext cx="31277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/>
              <a:t>какое событие изображено </a:t>
            </a:r>
            <a:br>
              <a:rPr lang="ru-RU" i="1" dirty="0" smtClean="0"/>
            </a:br>
            <a:r>
              <a:rPr lang="ru-RU" i="1" dirty="0" smtClean="0"/>
              <a:t>на медали </a:t>
            </a:r>
            <a:r>
              <a:rPr lang="ru-RU" i="1" dirty="0" err="1" smtClean="0"/>
              <a:t>кефалонийцев</a:t>
            </a:r>
            <a:r>
              <a:rPr lang="ru-RU" i="1" dirty="0" smtClean="0"/>
              <a:t>?</a:t>
            </a:r>
            <a:endParaRPr lang="ru-RU" i="1" dirty="0"/>
          </a:p>
        </p:txBody>
      </p:sp>
      <p:sp>
        <p:nvSpPr>
          <p:cNvPr id="24" name="Вертикальный свиток 23"/>
          <p:cNvSpPr/>
          <p:nvPr/>
        </p:nvSpPr>
        <p:spPr>
          <a:xfrm>
            <a:off x="3786182" y="714356"/>
            <a:ext cx="5143536" cy="5857916"/>
          </a:xfrm>
          <a:prstGeom prst="verticalScroll">
            <a:avLst>
              <a:gd name="adj" fmla="val 7244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indent="360000"/>
            <a:r>
              <a:rPr lang="ru-RU" sz="1600" dirty="0" smtClean="0"/>
              <a:t>Свое признание Федор Ушаков нашел не в России, а в войне с Наполеоном на Ионических островах Эгейского моря у берегов Греции. На этот раз он командовал русским и турецким флотом. За  6 недель он освободил Ионические острова и приступил к осаде острова-крепости Корфу. Там он опроверг убеждение, что крепости не берутся с моря. Высадив десант и поддерживая его  корабельной артиллерией, Ушаков взял крепость. Этой операцией восхищался сам Суворов. За победу Павел </a:t>
            </a:r>
            <a:r>
              <a:rPr lang="en-US" sz="1600" dirty="0" smtClean="0"/>
              <a:t>I</a:t>
            </a:r>
            <a:r>
              <a:rPr lang="ru-RU" sz="1600" dirty="0" smtClean="0"/>
              <a:t> возвел Ушакова в адмиралы, наградил бриллиантовым орденом Александра Невского,  Неаполитанский король - орденом </a:t>
            </a:r>
            <a:r>
              <a:rPr lang="ru-RU" sz="1600" dirty="0" err="1" smtClean="0"/>
              <a:t>Януария</a:t>
            </a:r>
            <a:r>
              <a:rPr lang="ru-RU" sz="1600" dirty="0" smtClean="0"/>
              <a:t> </a:t>
            </a:r>
            <a:r>
              <a:rPr lang="en-US" sz="1600" dirty="0" smtClean="0"/>
              <a:t>I</a:t>
            </a:r>
            <a:r>
              <a:rPr lang="ru-RU" sz="1600" dirty="0" smtClean="0"/>
              <a:t>, а турецкий султан - бриллиантовым </a:t>
            </a:r>
            <a:r>
              <a:rPr lang="ru-RU" sz="1600" dirty="0" err="1" smtClean="0"/>
              <a:t>челенком</a:t>
            </a:r>
            <a:r>
              <a:rPr lang="ru-RU" sz="1600" dirty="0" smtClean="0"/>
              <a:t> - высшей турецкой наградой в виде пера для тюрбана. Благодарные ионийцы выбили для Ушакова золотую медаль с надписью: «Доблестный благочестивый Федор Ушаков, главнокомандующий русского флота».</a:t>
            </a:r>
            <a:endParaRPr lang="ru-RU" sz="1600" dirty="0"/>
          </a:p>
        </p:txBody>
      </p:sp>
      <p:pic>
        <p:nvPicPr>
          <p:cNvPr id="26" name="Рисунок 25" descr="Ушаков медаль кефалонцев 3.jpg"/>
          <p:cNvPicPr>
            <a:picLocks noChangeAspect="1"/>
          </p:cNvPicPr>
          <p:nvPr/>
        </p:nvPicPr>
        <p:blipFill>
          <a:blip r:embed="rId2" cstate="print"/>
          <a:srcRect r="54381"/>
          <a:stretch>
            <a:fillRect/>
          </a:stretch>
        </p:blipFill>
        <p:spPr>
          <a:xfrm>
            <a:off x="357158" y="2000240"/>
            <a:ext cx="1714512" cy="1522476"/>
          </a:xfrm>
          <a:prstGeom prst="rect">
            <a:avLst/>
          </a:prstGeom>
        </p:spPr>
      </p:pic>
      <p:pic>
        <p:nvPicPr>
          <p:cNvPr id="28" name="Рисунок 27" descr="Ушаков медаль кефалонцев 3.jpg"/>
          <p:cNvPicPr>
            <a:picLocks noChangeAspect="1"/>
          </p:cNvPicPr>
          <p:nvPr/>
        </p:nvPicPr>
        <p:blipFill>
          <a:blip r:embed="rId2" cstate="print"/>
          <a:srcRect l="55123"/>
          <a:stretch>
            <a:fillRect/>
          </a:stretch>
        </p:blipFill>
        <p:spPr>
          <a:xfrm>
            <a:off x="1222905" y="2928934"/>
            <a:ext cx="2849029" cy="2571768"/>
          </a:xfrm>
          <a:prstGeom prst="rect">
            <a:avLst/>
          </a:prstGeom>
        </p:spPr>
      </p:pic>
      <p:sp>
        <p:nvSpPr>
          <p:cNvPr id="29" name="Скругленный прямоугольник 28"/>
          <p:cNvSpPr/>
          <p:nvPr/>
        </p:nvSpPr>
        <p:spPr>
          <a:xfrm>
            <a:off x="357158" y="5572140"/>
            <a:ext cx="3643338" cy="500066"/>
          </a:xfrm>
          <a:prstGeom prst="roundRect">
            <a:avLst/>
          </a:prstGeom>
          <a:solidFill>
            <a:schemeClr val="tx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65000"/>
                  </a:schemeClr>
                </a:solidFill>
              </a:rPr>
              <a:t>осада крепости Корфу</a:t>
            </a:r>
            <a:endParaRPr lang="ru-RU" dirty="0">
              <a:solidFill>
                <a:schemeClr val="tx1">
                  <a:lumMod val="6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Скругленный прямоугольник 39"/>
          <p:cNvSpPr/>
          <p:nvPr/>
        </p:nvSpPr>
        <p:spPr>
          <a:xfrm>
            <a:off x="571472" y="2857496"/>
            <a:ext cx="2286016" cy="278608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6. Линия времени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683260" y="1273718"/>
            <a:ext cx="68738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/>
              <a:t>расставь в хронологическом порядке главные победы Ф.Ушакова</a:t>
            </a:r>
            <a:endParaRPr lang="ru-RU" i="1" dirty="0"/>
          </a:p>
        </p:txBody>
      </p:sp>
      <p:grpSp>
        <p:nvGrpSpPr>
          <p:cNvPr id="22" name="Группа 21"/>
          <p:cNvGrpSpPr/>
          <p:nvPr/>
        </p:nvGrpSpPr>
        <p:grpSpPr>
          <a:xfrm>
            <a:off x="357158" y="1785926"/>
            <a:ext cx="8429684" cy="571504"/>
            <a:chOff x="428596" y="1785926"/>
            <a:chExt cx="8429684" cy="571504"/>
          </a:xfrm>
        </p:grpSpPr>
        <p:grpSp>
          <p:nvGrpSpPr>
            <p:cNvPr id="19" name="Группа 18"/>
            <p:cNvGrpSpPr/>
            <p:nvPr/>
          </p:nvGrpSpPr>
          <p:grpSpPr>
            <a:xfrm>
              <a:off x="428596" y="1785926"/>
              <a:ext cx="2714644" cy="571504"/>
              <a:chOff x="428596" y="1785926"/>
              <a:chExt cx="2714644" cy="571504"/>
            </a:xfrm>
          </p:grpSpPr>
          <p:sp>
            <p:nvSpPr>
              <p:cNvPr id="11" name="Выноска 1 10"/>
              <p:cNvSpPr/>
              <p:nvPr/>
            </p:nvSpPr>
            <p:spPr>
              <a:xfrm>
                <a:off x="428596" y="1785926"/>
                <a:ext cx="714380" cy="285752"/>
              </a:xfrm>
              <a:prstGeom prst="borderCallout1">
                <a:avLst>
                  <a:gd name="adj1" fmla="val 112083"/>
                  <a:gd name="adj2" fmla="val 50333"/>
                  <a:gd name="adj3" fmla="val 188055"/>
                  <a:gd name="adj4" fmla="val 50555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/>
                  <a:t>1768</a:t>
                </a:r>
                <a:endParaRPr lang="ru-RU" dirty="0"/>
              </a:p>
            </p:txBody>
          </p:sp>
          <p:sp>
            <p:nvSpPr>
              <p:cNvPr id="12" name="Выноска 1 11"/>
              <p:cNvSpPr/>
              <p:nvPr/>
            </p:nvSpPr>
            <p:spPr>
              <a:xfrm>
                <a:off x="2428860" y="1785926"/>
                <a:ext cx="714380" cy="285752"/>
              </a:xfrm>
              <a:prstGeom prst="borderCallout1">
                <a:avLst>
                  <a:gd name="adj1" fmla="val 112083"/>
                  <a:gd name="adj2" fmla="val 50333"/>
                  <a:gd name="adj3" fmla="val 188055"/>
                  <a:gd name="adj4" fmla="val 50555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/>
                  <a:t>17</a:t>
                </a:r>
                <a:r>
                  <a:rPr lang="en-US" dirty="0" smtClean="0"/>
                  <a:t>74</a:t>
                </a:r>
                <a:endParaRPr lang="ru-RU" dirty="0"/>
              </a:p>
            </p:txBody>
          </p:sp>
          <p:sp>
            <p:nvSpPr>
              <p:cNvPr id="10" name="Прямоугольник 9"/>
              <p:cNvSpPr/>
              <p:nvPr/>
            </p:nvSpPr>
            <p:spPr>
              <a:xfrm>
                <a:off x="785786" y="2071678"/>
                <a:ext cx="2016000" cy="285752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II</a:t>
                </a:r>
                <a:r>
                  <a:rPr lang="ru-RU" dirty="0" smtClean="0"/>
                  <a:t> Турецкая война</a:t>
                </a:r>
                <a:endParaRPr lang="ru-RU" dirty="0"/>
              </a:p>
            </p:txBody>
          </p:sp>
        </p:grpSp>
        <p:grpSp>
          <p:nvGrpSpPr>
            <p:cNvPr id="20" name="Группа 19"/>
            <p:cNvGrpSpPr/>
            <p:nvPr/>
          </p:nvGrpSpPr>
          <p:grpSpPr>
            <a:xfrm>
              <a:off x="3286116" y="1785926"/>
              <a:ext cx="2714644" cy="571504"/>
              <a:chOff x="3286116" y="1785926"/>
              <a:chExt cx="2714644" cy="571504"/>
            </a:xfrm>
          </p:grpSpPr>
          <p:sp>
            <p:nvSpPr>
              <p:cNvPr id="14" name="Выноска 1 13"/>
              <p:cNvSpPr/>
              <p:nvPr/>
            </p:nvSpPr>
            <p:spPr>
              <a:xfrm>
                <a:off x="3286116" y="1785926"/>
                <a:ext cx="714380" cy="285752"/>
              </a:xfrm>
              <a:prstGeom prst="borderCallout1">
                <a:avLst>
                  <a:gd name="adj1" fmla="val 112083"/>
                  <a:gd name="adj2" fmla="val 50333"/>
                  <a:gd name="adj3" fmla="val 188055"/>
                  <a:gd name="adj4" fmla="val 50555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/>
                  <a:t>17</a:t>
                </a:r>
                <a:r>
                  <a:rPr lang="en-US" dirty="0" smtClean="0"/>
                  <a:t>87</a:t>
                </a:r>
                <a:endParaRPr lang="ru-RU" dirty="0"/>
              </a:p>
            </p:txBody>
          </p:sp>
          <p:sp>
            <p:nvSpPr>
              <p:cNvPr id="15" name="Выноска 1 14"/>
              <p:cNvSpPr/>
              <p:nvPr/>
            </p:nvSpPr>
            <p:spPr>
              <a:xfrm>
                <a:off x="5286380" y="1785926"/>
                <a:ext cx="714380" cy="285752"/>
              </a:xfrm>
              <a:prstGeom prst="borderCallout1">
                <a:avLst>
                  <a:gd name="adj1" fmla="val 112083"/>
                  <a:gd name="adj2" fmla="val 50333"/>
                  <a:gd name="adj3" fmla="val 188055"/>
                  <a:gd name="adj4" fmla="val 50555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/>
                  <a:t>17</a:t>
                </a:r>
                <a:r>
                  <a:rPr lang="en-US" dirty="0" smtClean="0"/>
                  <a:t>91</a:t>
                </a:r>
                <a:endParaRPr lang="ru-RU" dirty="0"/>
              </a:p>
            </p:txBody>
          </p:sp>
          <p:sp>
            <p:nvSpPr>
              <p:cNvPr id="13" name="Прямоугольник 12"/>
              <p:cNvSpPr/>
              <p:nvPr/>
            </p:nvSpPr>
            <p:spPr>
              <a:xfrm>
                <a:off x="3591008" y="2071678"/>
                <a:ext cx="2124000" cy="285752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III</a:t>
                </a:r>
                <a:r>
                  <a:rPr lang="ru-RU" dirty="0" smtClean="0"/>
                  <a:t> Турецкая война</a:t>
                </a:r>
                <a:endParaRPr lang="ru-RU" dirty="0"/>
              </a:p>
            </p:txBody>
          </p:sp>
        </p:grpSp>
        <p:grpSp>
          <p:nvGrpSpPr>
            <p:cNvPr id="21" name="Группа 20"/>
            <p:cNvGrpSpPr/>
            <p:nvPr/>
          </p:nvGrpSpPr>
          <p:grpSpPr>
            <a:xfrm>
              <a:off x="6143636" y="1785926"/>
              <a:ext cx="2714644" cy="571504"/>
              <a:chOff x="6143636" y="1785926"/>
              <a:chExt cx="2714644" cy="571504"/>
            </a:xfrm>
          </p:grpSpPr>
          <p:sp>
            <p:nvSpPr>
              <p:cNvPr id="16" name="Выноска 1 15"/>
              <p:cNvSpPr/>
              <p:nvPr/>
            </p:nvSpPr>
            <p:spPr>
              <a:xfrm>
                <a:off x="6143636" y="1785926"/>
                <a:ext cx="714380" cy="285752"/>
              </a:xfrm>
              <a:prstGeom prst="borderCallout1">
                <a:avLst>
                  <a:gd name="adj1" fmla="val 112083"/>
                  <a:gd name="adj2" fmla="val 50333"/>
                  <a:gd name="adj3" fmla="val 188055"/>
                  <a:gd name="adj4" fmla="val 50555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/>
                  <a:t>1798</a:t>
                </a:r>
                <a:endParaRPr lang="ru-RU" dirty="0"/>
              </a:p>
            </p:txBody>
          </p:sp>
          <p:sp>
            <p:nvSpPr>
              <p:cNvPr id="17" name="Выноска 1 16"/>
              <p:cNvSpPr/>
              <p:nvPr/>
            </p:nvSpPr>
            <p:spPr>
              <a:xfrm>
                <a:off x="8143900" y="1785926"/>
                <a:ext cx="714380" cy="285752"/>
              </a:xfrm>
              <a:prstGeom prst="borderCallout1">
                <a:avLst>
                  <a:gd name="adj1" fmla="val 112083"/>
                  <a:gd name="adj2" fmla="val 50333"/>
                  <a:gd name="adj3" fmla="val 188055"/>
                  <a:gd name="adj4" fmla="val 50555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/>
                  <a:t>1800</a:t>
                </a:r>
                <a:endParaRPr lang="ru-RU" dirty="0"/>
              </a:p>
            </p:txBody>
          </p:sp>
          <p:sp>
            <p:nvSpPr>
              <p:cNvPr id="18" name="Прямоугольник 17"/>
              <p:cNvSpPr/>
              <p:nvPr/>
            </p:nvSpPr>
            <p:spPr>
              <a:xfrm>
                <a:off x="6500826" y="2071678"/>
                <a:ext cx="2016000" cy="285752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II</a:t>
                </a:r>
                <a:r>
                  <a:rPr lang="ru-RU" dirty="0" smtClean="0"/>
                  <a:t> Коалиция</a:t>
                </a:r>
                <a:endParaRPr lang="ru-RU" dirty="0"/>
              </a:p>
            </p:txBody>
          </p:sp>
        </p:grpSp>
      </p:grpSp>
      <p:sp>
        <p:nvSpPr>
          <p:cNvPr id="9" name="Стрелка вправо 8"/>
          <p:cNvSpPr/>
          <p:nvPr/>
        </p:nvSpPr>
        <p:spPr>
          <a:xfrm>
            <a:off x="392877" y="2285992"/>
            <a:ext cx="8358246" cy="4286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TextBox 32"/>
          <p:cNvSpPr txBox="1"/>
          <p:nvPr/>
        </p:nvSpPr>
        <p:spPr>
          <a:xfrm>
            <a:off x="714349" y="3059668"/>
            <a:ext cx="2071701" cy="940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на какие годы приходится успех Ф.Ф.Ушакова?</a:t>
            </a:r>
            <a:endParaRPr lang="ru-RU" i="1" dirty="0"/>
          </a:p>
        </p:txBody>
      </p:sp>
      <p:sp>
        <p:nvSpPr>
          <p:cNvPr id="34" name="70"/>
          <p:cNvSpPr/>
          <p:nvPr/>
        </p:nvSpPr>
        <p:spPr>
          <a:xfrm>
            <a:off x="1000100" y="4143380"/>
            <a:ext cx="142876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70-е</a:t>
            </a:r>
            <a:endParaRPr lang="ru-RU" dirty="0"/>
          </a:p>
        </p:txBody>
      </p:sp>
      <p:sp>
        <p:nvSpPr>
          <p:cNvPr id="35" name="80"/>
          <p:cNvSpPr/>
          <p:nvPr/>
        </p:nvSpPr>
        <p:spPr>
          <a:xfrm>
            <a:off x="1000100" y="4572008"/>
            <a:ext cx="142876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80-е</a:t>
            </a:r>
            <a:endParaRPr lang="ru-RU" dirty="0"/>
          </a:p>
        </p:txBody>
      </p:sp>
      <p:sp>
        <p:nvSpPr>
          <p:cNvPr id="36" name="90"/>
          <p:cNvSpPr/>
          <p:nvPr/>
        </p:nvSpPr>
        <p:spPr>
          <a:xfrm>
            <a:off x="1000100" y="5000636"/>
            <a:ext cx="142876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90-е</a:t>
            </a:r>
            <a:endParaRPr lang="ru-RU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3786182" y="2394000"/>
            <a:ext cx="4572032" cy="216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90-е годы </a:t>
            </a:r>
            <a:r>
              <a:rPr lang="en-US" sz="16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XVIII</a:t>
            </a:r>
            <a:r>
              <a:rPr lang="ru-RU" sz="16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века</a:t>
            </a:r>
            <a:endParaRPr lang="ru-RU" sz="16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Фидосини"/>
          <p:cNvSpPr/>
          <p:nvPr/>
        </p:nvSpPr>
        <p:spPr>
          <a:xfrm>
            <a:off x="6572264" y="3836834"/>
            <a:ext cx="468000" cy="2664000"/>
          </a:xfrm>
          <a:prstGeom prst="borderCallout1">
            <a:avLst>
              <a:gd name="adj1" fmla="val 337"/>
              <a:gd name="adj2" fmla="val 49444"/>
              <a:gd name="adj3" fmla="val -31706"/>
              <a:gd name="adj4" fmla="val 49444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vert" rtlCol="0" anchor="ctr"/>
          <a:lstStyle/>
          <a:p>
            <a:pPr algn="ctr"/>
            <a:r>
              <a:rPr lang="ru-RU" sz="1400" dirty="0" smtClean="0">
                <a:latin typeface="Arial" pitchFamily="34" charset="0"/>
                <a:cs typeface="Arial" pitchFamily="34" charset="0"/>
              </a:rPr>
              <a:t>1788 сражение </a:t>
            </a:r>
            <a:br>
              <a:rPr lang="ru-RU" sz="1400" dirty="0" smtClean="0">
                <a:latin typeface="Arial" pitchFamily="34" charset="0"/>
                <a:cs typeface="Arial" pitchFamily="34" charset="0"/>
              </a:rPr>
            </a:br>
            <a:r>
              <a:rPr lang="ru-RU" sz="1400" dirty="0" smtClean="0">
                <a:latin typeface="Arial" pitchFamily="34" charset="0"/>
                <a:cs typeface="Arial" pitchFamily="34" charset="0"/>
              </a:rPr>
              <a:t>у острова </a:t>
            </a:r>
            <a:r>
              <a:rPr lang="ru-RU" sz="1400" b="1" dirty="0" err="1" smtClean="0">
                <a:latin typeface="Arial" pitchFamily="34" charset="0"/>
                <a:cs typeface="Arial" pitchFamily="34" charset="0"/>
              </a:rPr>
              <a:t>Фидосини</a:t>
            </a:r>
            <a:endParaRPr lang="ru-RU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Керчь"/>
          <p:cNvSpPr/>
          <p:nvPr/>
        </p:nvSpPr>
        <p:spPr>
          <a:xfrm>
            <a:off x="5851932" y="3836834"/>
            <a:ext cx="468000" cy="2664000"/>
          </a:xfrm>
          <a:prstGeom prst="borderCallout1">
            <a:avLst>
              <a:gd name="adj1" fmla="val 337"/>
              <a:gd name="adj2" fmla="val 49444"/>
              <a:gd name="adj3" fmla="val -31706"/>
              <a:gd name="adj4" fmla="val 49444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vert" rtlCol="0" anchor="ctr"/>
          <a:lstStyle/>
          <a:p>
            <a:pPr algn="ctr"/>
            <a:r>
              <a:rPr lang="ru-RU" sz="1400" dirty="0" smtClean="0">
                <a:latin typeface="Arial" pitchFamily="34" charset="0"/>
                <a:cs typeface="Arial" pitchFamily="34" charset="0"/>
              </a:rPr>
              <a:t>8 июля 1790 </a:t>
            </a:r>
            <a:br>
              <a:rPr lang="ru-RU" sz="1400" dirty="0" smtClean="0">
                <a:latin typeface="Arial" pitchFamily="34" charset="0"/>
                <a:cs typeface="Arial" pitchFamily="34" charset="0"/>
              </a:rPr>
            </a:b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Керченская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 операция</a:t>
            </a:r>
            <a:endParaRPr lang="ru-RU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Тендра"/>
          <p:cNvSpPr/>
          <p:nvPr/>
        </p:nvSpPr>
        <p:spPr>
          <a:xfrm>
            <a:off x="4411268" y="3836834"/>
            <a:ext cx="468000" cy="2664000"/>
          </a:xfrm>
          <a:prstGeom prst="borderCallout1">
            <a:avLst>
              <a:gd name="adj1" fmla="val 337"/>
              <a:gd name="adj2" fmla="val 49444"/>
              <a:gd name="adj3" fmla="val -31706"/>
              <a:gd name="adj4" fmla="val 49444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vert" rtlCol="0" anchor="ctr"/>
          <a:lstStyle/>
          <a:p>
            <a:pPr algn="ctr"/>
            <a:r>
              <a:rPr lang="ru-RU" sz="1400" dirty="0" smtClean="0">
                <a:latin typeface="Arial" pitchFamily="34" charset="0"/>
                <a:cs typeface="Arial" pitchFamily="34" charset="0"/>
              </a:rPr>
              <a:t>28 августа 1790 сражение</a:t>
            </a:r>
            <a:br>
              <a:rPr lang="ru-RU" sz="1400" dirty="0" smtClean="0">
                <a:latin typeface="Arial" pitchFamily="34" charset="0"/>
                <a:cs typeface="Arial" pitchFamily="34" charset="0"/>
              </a:rPr>
            </a:br>
            <a:r>
              <a:rPr lang="ru-RU" sz="1400" dirty="0" smtClean="0">
                <a:latin typeface="Arial" pitchFamily="34" charset="0"/>
                <a:cs typeface="Arial" pitchFamily="34" charset="0"/>
              </a:rPr>
              <a:t> у мыса </a:t>
            </a:r>
            <a:r>
              <a:rPr lang="ru-RU" sz="1400" b="1" dirty="0" err="1" smtClean="0">
                <a:latin typeface="Arial" pitchFamily="34" charset="0"/>
                <a:cs typeface="Arial" pitchFamily="34" charset="0"/>
              </a:rPr>
              <a:t>Тендра</a:t>
            </a:r>
            <a:endParaRPr lang="ru-RU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Калиакрия"/>
          <p:cNvSpPr/>
          <p:nvPr/>
        </p:nvSpPr>
        <p:spPr>
          <a:xfrm>
            <a:off x="3690938" y="3836834"/>
            <a:ext cx="468000" cy="2664000"/>
          </a:xfrm>
          <a:prstGeom prst="borderCallout1">
            <a:avLst>
              <a:gd name="adj1" fmla="val 337"/>
              <a:gd name="adj2" fmla="val 49444"/>
              <a:gd name="adj3" fmla="val -31706"/>
              <a:gd name="adj4" fmla="val 49444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vert" rtlCol="0" anchor="ctr"/>
          <a:lstStyle/>
          <a:p>
            <a:pPr algn="ctr"/>
            <a:r>
              <a:rPr lang="ru-RU" sz="1400" dirty="0" smtClean="0">
                <a:latin typeface="Arial" pitchFamily="34" charset="0"/>
                <a:cs typeface="Arial" pitchFamily="34" charset="0"/>
              </a:rPr>
              <a:t>31 июля 1791 сражение</a:t>
            </a:r>
            <a:br>
              <a:rPr lang="ru-RU" sz="1400" dirty="0" smtClean="0">
                <a:latin typeface="Arial" pitchFamily="34" charset="0"/>
                <a:cs typeface="Arial" pitchFamily="34" charset="0"/>
              </a:rPr>
            </a:br>
            <a:r>
              <a:rPr lang="ru-RU" sz="1400" dirty="0" smtClean="0">
                <a:latin typeface="Arial" pitchFamily="34" charset="0"/>
                <a:cs typeface="Arial" pitchFamily="34" charset="0"/>
              </a:rPr>
              <a:t> у мыса </a:t>
            </a:r>
            <a:r>
              <a:rPr lang="ru-RU" sz="1400" b="1" dirty="0" err="1" smtClean="0">
                <a:latin typeface="Arial" pitchFamily="34" charset="0"/>
                <a:cs typeface="Arial" pitchFamily="34" charset="0"/>
              </a:rPr>
              <a:t>Калиакрия</a:t>
            </a:r>
            <a:endParaRPr lang="ru-RU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Корфу"/>
          <p:cNvSpPr/>
          <p:nvPr/>
        </p:nvSpPr>
        <p:spPr>
          <a:xfrm>
            <a:off x="5131600" y="3836834"/>
            <a:ext cx="468000" cy="2664000"/>
          </a:xfrm>
          <a:prstGeom prst="borderCallout1">
            <a:avLst>
              <a:gd name="adj1" fmla="val 337"/>
              <a:gd name="adj2" fmla="val 49444"/>
              <a:gd name="adj3" fmla="val -31706"/>
              <a:gd name="adj4" fmla="val 49444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vert" rtlCol="0" anchor="ctr"/>
          <a:lstStyle/>
          <a:p>
            <a:pPr algn="ctr"/>
            <a:r>
              <a:rPr lang="ru-RU" sz="1400" dirty="0" smtClean="0">
                <a:latin typeface="Arial" pitchFamily="34" charset="0"/>
                <a:cs typeface="Arial" pitchFamily="34" charset="0"/>
              </a:rPr>
              <a:t>1798 </a:t>
            </a:r>
            <a:br>
              <a:rPr lang="ru-RU" sz="1400" dirty="0" smtClean="0">
                <a:latin typeface="Arial" pitchFamily="34" charset="0"/>
                <a:cs typeface="Arial" pitchFamily="34" charset="0"/>
              </a:rPr>
            </a:br>
            <a:r>
              <a:rPr lang="ru-RU" sz="1400" dirty="0" smtClean="0">
                <a:latin typeface="Arial" pitchFamily="34" charset="0"/>
                <a:cs typeface="Arial" pitchFamily="34" charset="0"/>
              </a:rPr>
              <a:t>осада крепости </a:t>
            </a: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Корфу</a:t>
            </a:r>
            <a:endParaRPr lang="ru-RU" sz="14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3.7037E-6 C -0.03976 -0.00301 -0.07952 -0.00601 -0.0934 -0.01319 C -0.10729 -0.0206 -0.10087 -0.0375 -0.08368 -0.0449 C -0.0665 -0.05254 -0.03281 -0.05532 0.00972 -0.0581 C 0.05225 -0.06111 0.13611 -0.05926 0.17135 -0.06273 C 0.20677 -0.06597 0.21962 -0.07176 0.22153 -0.07754 C 0.22361 -0.0831 0.18906 -0.09351 0.18264 -0.09629 " pathEditMode="relative" rAng="0" ptsTypes="aaaaaaA">
                                      <p:cBhvr>
                                        <p:cTn id="6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8" y="-4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8 -3.7037E-6 C 0.01944 -0.04027 0.03906 -0.08032 0.04722 -0.09629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" y="-4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413 -3.7037E-6 C 0.0882 -0.00416 0.20087 -0.0081 0.17604 -0.02407 C 0.15122 -0.04004 -0.11528 -0.08426 -0.17326 -0.09629 " pathEditMode="relative" rAng="0" ptsTypes="aaA">
                                      <p:cBhvr>
                                        <p:cTn id="1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" y="-4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-3.7037E-6 C -0.22656 -0.01111 -0.45312 -0.02199 -0.48056 -0.03009 C -0.50799 -0.03842 -0.19306 -0.03912 -0.16528 -0.05023 C -0.1375 -0.06134 -0.28906 -0.08865 -0.31389 -0.09629 " pathEditMode="relative" rAng="0" ptsTypes="aaaA">
                                      <p:cBhvr>
                                        <p:cTn id="21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4" y="-4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94444E-6 6.2963E-6 C 0.1547 -0.00092 0.30956 -0.00184 0.35834 -0.01851 C 0.40713 -0.03518 0.304 -0.08634 0.29306 -0.09999 " pathEditMode="relative" ptsTypes="aaA">
                                      <p:cBhvr>
                                        <p:cTn id="26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3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3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3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2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55" dur="1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56" dur="1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57" dur="1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8" dur="1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>
                      <p:stCondLst>
                        <p:cond delay="0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2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8" dur="1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69" dur="1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70" dur="1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1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7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  <p:bldP spid="37" grpId="0" animBg="1"/>
      <p:bldP spid="25" grpId="0" animBg="1"/>
      <p:bldP spid="27" grpId="0" animBg="1"/>
      <p:bldP spid="30" grpId="0" animBg="1"/>
      <p:bldP spid="31" grpId="0" animBg="1"/>
      <p:bldP spid="3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Итоги</a:t>
            </a:r>
            <a:endParaRPr lang="ru-RU" dirty="0"/>
          </a:p>
        </p:txBody>
      </p:sp>
      <p:grpSp>
        <p:nvGrpSpPr>
          <p:cNvPr id="3" name="рефл"/>
          <p:cNvGrpSpPr/>
          <p:nvPr/>
        </p:nvGrpSpPr>
        <p:grpSpPr>
          <a:xfrm>
            <a:off x="410741" y="4572008"/>
            <a:ext cx="8322519" cy="1689190"/>
            <a:chOff x="392885" y="6953264"/>
            <a:chExt cx="6072230" cy="1689190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392885" y="6953264"/>
              <a:ext cx="6072230" cy="357190"/>
            </a:xfrm>
            <a:prstGeom prst="rect">
              <a:avLst/>
            </a:prstGeom>
            <a:ln w="28575">
              <a:solidFill>
                <a:schemeClr val="bg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rtlCol="0" anchor="t" anchorCtr="0"/>
            <a:lstStyle/>
            <a:p>
              <a:pPr algn="ctr"/>
              <a:r>
                <a:rPr lang="ru-RU" dirty="0" smtClean="0">
                  <a:solidFill>
                    <a:srgbClr val="002060"/>
                  </a:solidFill>
                </a:rPr>
                <a:t>Какой вывод кажется тебе наиболее точным?</a:t>
              </a:r>
              <a:endParaRPr lang="ru-RU" dirty="0">
                <a:solidFill>
                  <a:srgbClr val="002060"/>
                </a:solidFill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392885" y="7310454"/>
              <a:ext cx="6072230" cy="1332000"/>
            </a:xfrm>
            <a:prstGeom prst="rect">
              <a:avLst/>
            </a:prstGeom>
            <a:ln w="28575">
              <a:solidFill>
                <a:schemeClr val="bg2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252000" rtlCol="0" anchor="ctr"/>
            <a:lstStyle/>
            <a:p>
              <a:pPr>
                <a:spcAft>
                  <a:spcPts val="600"/>
                </a:spcAft>
                <a:buFont typeface="Arial" pitchFamily="34" charset="0"/>
                <a:buChar char="•"/>
              </a:pPr>
              <a:r>
                <a:rPr lang="ru-RU" dirty="0" smtClean="0">
                  <a:solidFill>
                    <a:srgbClr val="002060"/>
                  </a:solidFill>
                </a:rPr>
                <a:t> </a:t>
              </a:r>
              <a:r>
                <a:rPr lang="ru-RU" dirty="0" smtClean="0">
                  <a:solidFill>
                    <a:srgbClr val="002060"/>
                  </a:solidFill>
                </a:rPr>
                <a:t>Ушаков это Суворов на море</a:t>
              </a:r>
              <a:endParaRPr lang="ru-RU" dirty="0" smtClean="0">
                <a:solidFill>
                  <a:srgbClr val="002060"/>
                </a:solidFill>
              </a:endParaRPr>
            </a:p>
            <a:p>
              <a:pPr>
                <a:spcAft>
                  <a:spcPts val="600"/>
                </a:spcAft>
                <a:buFont typeface="Arial" pitchFamily="34" charset="0"/>
                <a:buChar char="•"/>
              </a:pPr>
              <a:r>
                <a:rPr lang="ru-RU" dirty="0" smtClean="0">
                  <a:solidFill>
                    <a:srgbClr val="002060"/>
                  </a:solidFill>
                </a:rPr>
                <a:t> </a:t>
              </a:r>
              <a:r>
                <a:rPr lang="ru-RU" dirty="0" smtClean="0">
                  <a:solidFill>
                    <a:srgbClr val="002060"/>
                  </a:solidFill>
                </a:rPr>
                <a:t>Ушаков это обычный капитан, образованный, адекватный и практичный</a:t>
              </a:r>
              <a:endParaRPr lang="ru-RU" dirty="0" smtClean="0">
                <a:solidFill>
                  <a:srgbClr val="002060"/>
                </a:solidFill>
              </a:endParaRPr>
            </a:p>
            <a:p>
              <a:pPr>
                <a:spcAft>
                  <a:spcPts val="600"/>
                </a:spcAft>
                <a:buFont typeface="Arial" pitchFamily="34" charset="0"/>
                <a:buChar char="•"/>
              </a:pPr>
              <a:r>
                <a:rPr lang="ru-RU" dirty="0" smtClean="0">
                  <a:solidFill>
                    <a:srgbClr val="002060"/>
                  </a:solidFill>
                </a:rPr>
                <a:t> </a:t>
              </a:r>
              <a:r>
                <a:rPr lang="ru-RU" dirty="0" smtClean="0">
                  <a:solidFill>
                    <a:srgbClr val="002060"/>
                  </a:solidFill>
                </a:rPr>
                <a:t>Ушаков не заслуживает звание героя</a:t>
              </a:r>
              <a:endParaRPr lang="ru-RU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9" name="Группа 8"/>
          <p:cNvGrpSpPr/>
          <p:nvPr/>
        </p:nvGrpSpPr>
        <p:grpSpPr>
          <a:xfrm>
            <a:off x="410400" y="1297132"/>
            <a:ext cx="8323200" cy="3132000"/>
            <a:chOff x="369000" y="952472"/>
            <a:chExt cx="8323200" cy="3132000"/>
          </a:xfrm>
        </p:grpSpPr>
        <p:sp useBgFill="1">
          <p:nvSpPr>
            <p:cNvPr id="10" name="Загнутый угол 9"/>
            <p:cNvSpPr/>
            <p:nvPr/>
          </p:nvSpPr>
          <p:spPr>
            <a:xfrm>
              <a:off x="369000" y="952472"/>
              <a:ext cx="8323200" cy="3132000"/>
            </a:xfrm>
            <a:prstGeom prst="foldedCorner">
              <a:avLst>
                <a:gd name="adj" fmla="val 9552"/>
              </a:avLst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tIns="72000" rtlCol="0" anchor="t" anchorCtr="0"/>
            <a:lstStyle/>
            <a:p>
              <a:pPr indent="457200">
                <a:lnSpc>
                  <a:spcPct val="95000"/>
                </a:lnSpc>
              </a:pPr>
              <a:r>
                <a:rPr lang="ru-RU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От Федора Ушакова осталось мало портретов, его забыли. В 1802 году он был переведен в Балтийский флот на незначительную должность, а в 1806 ушел в отставку. </a:t>
              </a:r>
            </a:p>
            <a:p>
              <a:pPr indent="457200">
                <a:lnSpc>
                  <a:spcPct val="95000"/>
                </a:lnSpc>
              </a:pPr>
              <a:r>
                <a:rPr lang="ru-RU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В 1810 он перебрался в Тамбовскую губернию в село Алексеевка, рядом с </a:t>
              </a:r>
              <a:r>
                <a:rPr lang="ru-RU" sz="1600" dirty="0" err="1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Санаксарской</a:t>
              </a:r>
              <a:r>
                <a:rPr lang="ru-RU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 обителью, где когда-то монашествовал его дядя. В 1817 тихо скончался.</a:t>
              </a:r>
            </a:p>
            <a:p>
              <a:pPr indent="457200">
                <a:lnSpc>
                  <a:spcPct val="95000"/>
                </a:lnSpc>
              </a:pPr>
              <a:r>
                <a:rPr lang="ru-RU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 В годы Великой Отечественной войны Сталин приказал найти героя для учреждения морского ордена. Тогда и вспомнили об Ушакове, нашли его могилу. По останкам узнали о его действительном внешнем виде. Он был среднего роста, тонкого телосложения и с детства имел заболевание тазобедренного сустава. Однако его заслуги оказались выше прославленного в </a:t>
              </a:r>
              <a:r>
                <a:rPr lang="en-US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XIX</a:t>
              </a:r>
              <a:r>
                <a:rPr lang="ru-RU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 веке Нахимова тем, что Ушаков разбил турецкий флот и не потерпел ни единого поражения, создал самую эффективную тактику, ни один его матрос не попал в плен, и им не был потерян ни один корабль. С его имене</a:t>
              </a:r>
              <a:r>
                <a:rPr lang="ru-RU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м связано создание Черноморского флота, возведение порта в Севастополе, адмиралтейства в Николаеве и русской морской базы в Средиземном море.</a:t>
              </a:r>
              <a:endParaRPr lang="ru-RU" sz="1600" dirty="0" smtClean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11" name="Рисунок 8" descr="Инфо.png"/>
            <p:cNvPicPr>
              <a:picLocks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10000"/>
            </a:blip>
            <a:stretch>
              <a:fillRect/>
            </a:stretch>
          </p:blipFill>
          <p:spPr>
            <a:xfrm>
              <a:off x="583314" y="1023910"/>
              <a:ext cx="216000" cy="216000"/>
            </a:xfrm>
            <a:prstGeom prst="ellipse">
              <a:avLst/>
            </a:prstGeom>
          </p:spPr>
        </p:pic>
      </p:grpSp>
      <p:sp>
        <p:nvSpPr>
          <p:cNvPr id="12" name="Прямоугольник 11"/>
          <p:cNvSpPr/>
          <p:nvPr/>
        </p:nvSpPr>
        <p:spPr>
          <a:xfrm>
            <a:off x="410741" y="4929198"/>
            <a:ext cx="8322519" cy="1332000"/>
          </a:xfrm>
          <a:prstGeom prst="rect">
            <a:avLst/>
          </a:prstGeom>
          <a:ln w="28575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52000" rtlCol="0" anchor="ctr"/>
          <a:lstStyle/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Ушаков это Суворов на море</a:t>
            </a:r>
            <a:endParaRPr lang="ru-RU" dirty="0" smtClean="0">
              <a:solidFill>
                <a:srgbClr val="002060"/>
              </a:solidFill>
            </a:endParaRP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endParaRPr lang="ru-RU" dirty="0" smtClean="0">
              <a:solidFill>
                <a:srgbClr val="002060"/>
              </a:solidFill>
            </a:endParaRP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endParaRPr lang="ru-RU" dirty="0">
              <a:solidFill>
                <a:srgbClr val="002060"/>
              </a:solidFill>
            </a:endParaRPr>
          </a:p>
        </p:txBody>
      </p:sp>
      <p:grpSp>
        <p:nvGrpSpPr>
          <p:cNvPr id="29" name="Вопр"/>
          <p:cNvGrpSpPr/>
          <p:nvPr/>
        </p:nvGrpSpPr>
        <p:grpSpPr>
          <a:xfrm>
            <a:off x="392877" y="857232"/>
            <a:ext cx="8358246" cy="5572164"/>
            <a:chOff x="392877" y="857232"/>
            <a:chExt cx="8358246" cy="5572164"/>
          </a:xfrm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392877" y="857232"/>
              <a:ext cx="8358246" cy="5572164"/>
            </a:xfrm>
            <a:prstGeom prst="roundRect">
              <a:avLst>
                <a:gd name="adj" fmla="val 6216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5" name="Рисунок 14" descr="Ушаков (1) икон (1)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38017" y="1571612"/>
              <a:ext cx="3996000" cy="3996000"/>
            </a:xfrm>
            <a:prstGeom prst="rect">
              <a:avLst/>
            </a:prstGeom>
            <a:ln w="28575">
              <a:solidFill>
                <a:schemeClr val="bg2"/>
              </a:solidFill>
            </a:ln>
          </p:spPr>
        </p:pic>
        <p:pic>
          <p:nvPicPr>
            <p:cNvPr id="16" name="Рисунок 15" descr="Ушаков икон 3_1.pn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609983" y="1571612"/>
              <a:ext cx="3996000" cy="3996000"/>
            </a:xfrm>
            <a:prstGeom prst="rect">
              <a:avLst/>
            </a:prstGeom>
            <a:ln w="28575">
              <a:solidFill>
                <a:schemeClr val="bg2"/>
              </a:solidFill>
            </a:ln>
          </p:spPr>
        </p:pic>
        <p:pic>
          <p:nvPicPr>
            <p:cNvPr id="22" name="Рисунок 21" descr="Ушаков (1) икон (1).png"/>
            <p:cNvPicPr>
              <a:picLocks noChangeAspect="1"/>
            </p:cNvPicPr>
            <p:nvPr/>
          </p:nvPicPr>
          <p:blipFill>
            <a:blip r:embed="rId5" cstate="print"/>
            <a:srcRect l="8624" t="5125" r="10152" b="43436"/>
            <a:stretch>
              <a:fillRect/>
            </a:stretch>
          </p:blipFill>
          <p:spPr>
            <a:xfrm>
              <a:off x="3626635" y="1428736"/>
              <a:ext cx="2071702" cy="2071702"/>
            </a:xfrm>
            <a:prstGeom prst="ellipse">
              <a:avLst/>
            </a:prstGeom>
            <a:ln w="63500" cap="rnd">
              <a:solidFill>
                <a:srgbClr val="333333"/>
              </a:solidFill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  <p:sp>
          <p:nvSpPr>
            <p:cNvPr id="23" name="Облако 22"/>
            <p:cNvSpPr/>
            <p:nvPr/>
          </p:nvSpPr>
          <p:spPr>
            <a:xfrm>
              <a:off x="3269445" y="3143248"/>
              <a:ext cx="2731315" cy="919170"/>
            </a:xfrm>
            <a:prstGeom prst="cloud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реконструкция</a:t>
              </a:r>
              <a:endParaRPr lang="ru-RU" dirty="0"/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571472" y="857232"/>
              <a:ext cx="8001056" cy="57150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Какой портрет более реалистичный?</a:t>
              </a:r>
              <a:endParaRPr lang="ru-RU" dirty="0"/>
            </a:p>
          </p:txBody>
        </p:sp>
      </p:grpSp>
      <p:grpSp>
        <p:nvGrpSpPr>
          <p:cNvPr id="28" name="Отв"/>
          <p:cNvGrpSpPr/>
          <p:nvPr/>
        </p:nvGrpSpPr>
        <p:grpSpPr>
          <a:xfrm>
            <a:off x="545277" y="5000636"/>
            <a:ext cx="8053446" cy="1366846"/>
            <a:chOff x="545277" y="5000636"/>
            <a:chExt cx="8053446" cy="1366846"/>
          </a:xfrm>
        </p:grpSpPr>
        <p:sp>
          <p:nvSpPr>
            <p:cNvPr id="20" name="Облако тр"/>
            <p:cNvSpPr/>
            <p:nvPr/>
          </p:nvSpPr>
          <p:spPr>
            <a:xfrm>
              <a:off x="545277" y="5000636"/>
              <a:ext cx="3955285" cy="1366846"/>
            </a:xfrm>
            <a:prstGeom prst="cloud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традиционный портрет</a:t>
              </a:r>
              <a:endParaRPr lang="ru-RU" dirty="0"/>
            </a:p>
          </p:txBody>
        </p:sp>
        <p:sp>
          <p:nvSpPr>
            <p:cNvPr id="21" name="Облако реал"/>
            <p:cNvSpPr/>
            <p:nvPr/>
          </p:nvSpPr>
          <p:spPr>
            <a:xfrm>
              <a:off x="4643438" y="5000636"/>
              <a:ext cx="3955285" cy="1366846"/>
            </a:xfrm>
            <a:prstGeom prst="cloud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реалистичный портрет</a:t>
              </a:r>
              <a:endParaRPr lang="ru-RU" dirty="0"/>
            </a:p>
          </p:txBody>
        </p:sp>
      </p:grpSp>
      <p:sp>
        <p:nvSpPr>
          <p:cNvPr id="24" name="икон"/>
          <p:cNvSpPr/>
          <p:nvPr/>
        </p:nvSpPr>
        <p:spPr>
          <a:xfrm>
            <a:off x="8066842" y="357166"/>
            <a:ext cx="720000" cy="720000"/>
          </a:xfrm>
          <a:prstGeom prst="roundRect">
            <a:avLst/>
          </a:prstGeom>
          <a:blipFill>
            <a:blip r:embed="rId6" cstate="print"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563</TotalTime>
  <Words>924</Words>
  <Application>Microsoft Office PowerPoint</Application>
  <PresentationFormat>Экран (4:3)</PresentationFormat>
  <Paragraphs>65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Бумажная</vt:lpstr>
      <vt:lpstr>Внешняя политика России  2-й половины XVIII в. </vt:lpstr>
      <vt:lpstr>1. Детство</vt:lpstr>
      <vt:lpstr>2. Служба</vt:lpstr>
      <vt:lpstr>3. Принципы</vt:lpstr>
      <vt:lpstr>4. Тактика</vt:lpstr>
      <vt:lpstr>5. Слава</vt:lpstr>
      <vt:lpstr>6. Линия времени</vt:lpstr>
      <vt:lpstr>Итоги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Внешняя политика России  2-й половины XVIII в.</dc:title>
  <dc:creator>HIST</dc:creator>
  <cp:lastModifiedBy>HIST</cp:lastModifiedBy>
  <cp:revision>52</cp:revision>
  <dcterms:created xsi:type="dcterms:W3CDTF">2024-03-24T06:08:56Z</dcterms:created>
  <dcterms:modified xsi:type="dcterms:W3CDTF">2024-03-24T15:32:51Z</dcterms:modified>
</cp:coreProperties>
</file>