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webextensions/taskpanes.xml" ContentType="application/vnd.ms-office.webextensiontaskpanes+xml"/>
  <Override PartName="/ppt/webextensions/webextension1.xml" ContentType="application/vnd.ms-office.webextension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61" r:id="rId4"/>
    <p:sldId id="262" r:id="rId5"/>
    <p:sldId id="264" r:id="rId6"/>
    <p:sldId id="265" r:id="rId7"/>
    <p:sldId id="266" r:id="rId8"/>
    <p:sldId id="270" r:id="rId9"/>
    <p:sldId id="271" r:id="rId10"/>
    <p:sldId id="272" r:id="rId11"/>
    <p:sldId id="275" r:id="rId12"/>
    <p:sldId id="274" r:id="rId13"/>
    <p:sldId id="273" r:id="rId14"/>
    <p:sldId id="267" r:id="rId15"/>
    <p:sldId id="268" r:id="rId16"/>
    <p:sldId id="276" r:id="rId17"/>
    <p:sldId id="277" r:id="rId18"/>
    <p:sldId id="278" r:id="rId19"/>
    <p:sldId id="263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7F7C"/>
    <a:srgbClr val="BBB571"/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1650" y="-11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506E074-F108-40C0-86FF-315A70DAF0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EF12233-48CD-4122-A8B8-672FA9E705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F108922-172B-47A2-8466-DFCF1137D0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D7E01-2255-4098-ADDF-1EE83FF7943C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20E4804-113A-49D1-885B-720DF3735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CE156998-3759-4442-AC14-1086B18742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8B5D0-CC8B-4A3D-BD2F-D22FDDC5E4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9766657"/>
      </p:ext>
    </p:extLst>
  </p:cSld>
  <p:clrMapOvr>
    <a:masterClrMapping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DE86D32-C00E-47B4-88FC-97F5BB929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EEA64C9D-277C-4197-99A7-73AB161C5C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A12F496-E901-416E-9B3A-B0B8E1BDA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D7E01-2255-4098-ADDF-1EE83FF7943C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4289A71-CB62-48C1-BF26-63B48FA4B5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A1C0559-AD08-4AC7-9854-EB75DC6E2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8B5D0-CC8B-4A3D-BD2F-D22FDDC5E4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8172958"/>
      </p:ext>
    </p:extLst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47828C86-C6DF-4F4E-81CF-3418DAE37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18D9AEC1-5606-48CD-AC6C-F5133EFFCD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9F0F6B27-CE47-4D1C-82F8-3BD9B7FA1D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D7E01-2255-4098-ADDF-1EE83FF7943C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69A2067-E991-407E-AD77-00BC310A0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56C7457-D046-452E-8BBA-C38316619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8B5D0-CC8B-4A3D-BD2F-D22FDDC5E4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4503766"/>
      </p:ext>
    </p:extLst>
  </p:cSld>
  <p:clrMapOvr>
    <a:masterClrMapping/>
  </p:clrMapOvr>
  <p:transition spd="slow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167695E-E444-4469-9266-C31316A007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66F4FE9-CED4-452E-9425-1E6121F9EF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1CEC634A-3B67-49C8-AD04-B11D613D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D7E01-2255-4098-ADDF-1EE83FF7943C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0222AA6-BDE0-42C5-9105-A07DC491B0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D46BA1E-3B63-4333-9861-B039979B2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8B5D0-CC8B-4A3D-BD2F-D22FDDC5E4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0941407"/>
      </p:ext>
    </p:extLst>
  </p:cSld>
  <p:clrMapOvr>
    <a:masterClrMapping/>
  </p:clrMapOvr>
  <p:transition spd="slow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35EE037-916E-4406-A22F-DA5C3BDB06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FBABBD98-256C-4837-86B1-6383E30B9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5DE080A-1DA8-4C11-8324-24F0A877D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D7E01-2255-4098-ADDF-1EE83FF7943C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164536F-EA73-4E1A-A111-76299FE28F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77030A6-2845-43DA-9EDC-F347A9C57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8B5D0-CC8B-4A3D-BD2F-D22FDDC5E4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0477707"/>
      </p:ext>
    </p:extLst>
  </p:cSld>
  <p:clrMapOvr>
    <a:masterClrMapping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C3B1A8F-55D4-4127-A2ED-28FA861EE4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C98F849-2880-483D-890B-92F4B374AE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BDB9D2A-8E82-40E1-AB51-F79D5FCBF3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E507380C-A002-4A73-A78C-2112F9A6E2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D7E01-2255-4098-ADDF-1EE83FF7943C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B3BF7E13-E558-4D48-9A5F-9FF4BB711F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AA5949FC-C9C2-4184-A8EF-05960D391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8B5D0-CC8B-4A3D-BD2F-D22FDDC5E4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464696"/>
      </p:ext>
    </p:extLst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AFB8081-4943-4410-B9C3-5EBB6B2F53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E35DB6F4-7ACB-4125-AD1B-B8762659C3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169E73D3-46AC-43CE-80B0-B723F97B0C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C0724366-B9AF-48F1-AC85-E3BEAF77D5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2094A40-E753-40F3-BCAA-59E3457FCB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C5DF7F14-FEAD-4452-AE04-9FC72835ED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D7E01-2255-4098-ADDF-1EE83FF7943C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D069524B-91B9-498E-8451-92E048E39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2FC308FD-04A5-4454-8168-9F0F1B9DA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8B5D0-CC8B-4A3D-BD2F-D22FDDC5E4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984259"/>
      </p:ext>
    </p:extLst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F907329-22F8-411E-91D0-49AA8F0232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9C6ABD69-EF41-41E5-AD00-C491768D0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D7E01-2255-4098-ADDF-1EE83FF7943C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F91E00AE-845E-405B-8313-8265B2700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1962F0A3-32EC-4353-9CD1-E9AC91E10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8B5D0-CC8B-4A3D-BD2F-D22FDDC5E4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9364136"/>
      </p:ext>
    </p:extLst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13ACADF7-650B-44C8-BA60-8D45F6B3AA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D7E01-2255-4098-ADDF-1EE83FF7943C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3761E97A-3716-47E8-9680-7E2B6973F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CCAA9039-6E09-4217-BD62-3B370C1D2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8B5D0-CC8B-4A3D-BD2F-D22FDDC5E4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7752048"/>
      </p:ext>
    </p:extLst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36FB0BF-2C2A-4D1F-9430-574713E76B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7FF9FE2-2C39-45E7-BA2B-402B273771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0EA903E3-DA94-4367-A9B8-FE405A54A3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6509C0CF-ADB9-4A7D-AAD9-8604F8B1EE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D7E01-2255-4098-ADDF-1EE83FF7943C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69006CDF-6914-4634-B93D-973F352B7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16B5C55C-FE10-46DB-B66F-B7AE60B89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8B5D0-CC8B-4A3D-BD2F-D22FDDC5E4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064296"/>
      </p:ext>
    </p:extLst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002153F-F058-4BA8-B42C-2CA65E1E73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86C2E519-087F-4660-B2FF-07F8C7C6C0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B3858470-85FA-459F-81E5-86C3F06D6F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728F02F0-F57F-4321-AAFA-E0D70BAC8C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D7E01-2255-4098-ADDF-1EE83FF7943C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2DC5865-F9A5-4E61-9889-E8C6F4556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3692846E-7D25-4E81-807C-9724D3577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8B5D0-CC8B-4A3D-BD2F-D22FDDC5E4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9129558"/>
      </p:ext>
    </p:extLst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D21E239-42E7-4260-8348-3EF734594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719E24F-1553-4406-B11E-7638D86A85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0EB5A01-AD45-4576-8606-BE1E7B46E0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AD7E01-2255-4098-ADDF-1EE83FF7943C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31CE39D-78A5-4BBC-A007-6E95E599F9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B8FEF27-A287-45AA-8380-3BCB52E7FC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E8B5D0-CC8B-4A3D-BD2F-D22FDDC5E4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1485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3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gif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4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4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12.png"/><Relationship Id="rId7" Type="http://schemas.openxmlformats.org/officeDocument/2006/relationships/image" Target="../media/image5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gif"/><Relationship Id="rId3" Type="http://schemas.openxmlformats.org/officeDocument/2006/relationships/image" Target="../media/image12.png"/><Relationship Id="rId7" Type="http://schemas.openxmlformats.org/officeDocument/2006/relationships/image" Target="../media/image23.gif"/><Relationship Id="rId12" Type="http://schemas.openxmlformats.org/officeDocument/2006/relationships/image" Target="http://img1.liveinternet.ru/images/attach/c/0/52/231/52231934_tri.png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gif"/><Relationship Id="rId11" Type="http://schemas.openxmlformats.org/officeDocument/2006/relationships/image" Target="../media/image26.png"/><Relationship Id="rId5" Type="http://schemas.openxmlformats.org/officeDocument/2006/relationships/image" Target="../media/image21.emf"/><Relationship Id="rId10" Type="http://schemas.openxmlformats.org/officeDocument/2006/relationships/hyperlink" Target="http://img1.liveinternet.ru/images/attach/c/0/52/231/52231934_tri.png" TargetMode="External"/><Relationship Id="rId4" Type="http://schemas.openxmlformats.org/officeDocument/2006/relationships/image" Target="../media/image13.png"/><Relationship Id="rId9" Type="http://schemas.openxmlformats.org/officeDocument/2006/relationships/image" Target="../media/image25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2.png"/><Relationship Id="rId7" Type="http://schemas.openxmlformats.org/officeDocument/2006/relationships/image" Target="../media/image3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>
            <a:extLst>
              <a:ext uri="{FF2B5EF4-FFF2-40B4-BE49-F238E27FC236}">
                <a16:creationId xmlns="" xmlns:a16="http://schemas.microsoft.com/office/drawing/2014/main" id="{96C7B8C9-DF68-4D92-B409-991556AB35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667" y="0"/>
            <a:ext cx="6234975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139700" dir="2700000" algn="tl" rotWithShape="0">
              <a:prstClr val="black">
                <a:alpha val="40000"/>
              </a:prstClr>
            </a:outerShdw>
            <a:reflection blurRad="431800" stA="28000" endPos="92000" dist="25400" dir="5400000" sy="-100000" algn="bl" rotWithShape="0"/>
          </a:effectLst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="" xmlns:a16="http://schemas.microsoft.com/office/drawing/2014/main" id="{5671DCFB-DBFE-4C7A-B07E-5583FB822D4F}"/>
              </a:ext>
            </a:extLst>
          </p:cNvPr>
          <p:cNvSpPr/>
          <p:nvPr/>
        </p:nvSpPr>
        <p:spPr>
          <a:xfrm>
            <a:off x="6253832" y="687612"/>
            <a:ext cx="261257" cy="235857"/>
          </a:xfrm>
          <a:prstGeom prst="roundRect">
            <a:avLst/>
          </a:prstGeom>
          <a:gradFill flip="none" rotWithShape="1">
            <a:gsLst>
              <a:gs pos="37824">
                <a:srgbClr val="EEEEEE"/>
              </a:gs>
              <a:gs pos="55000">
                <a:schemeClr val="bg1"/>
              </a:gs>
              <a:gs pos="26000">
                <a:schemeClr val="bg2">
                  <a:lumMod val="75000"/>
                </a:schemeClr>
              </a:gs>
              <a:gs pos="75000">
                <a:schemeClr val="bg1"/>
              </a:gs>
            </a:gsLst>
            <a:lin ang="18900000" scaled="1"/>
            <a:tileRect/>
          </a:gra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: скругленные углы 47">
            <a:extLst>
              <a:ext uri="{FF2B5EF4-FFF2-40B4-BE49-F238E27FC236}">
                <a16:creationId xmlns="" xmlns:a16="http://schemas.microsoft.com/office/drawing/2014/main" id="{5E1AB3A7-EEBE-4794-9390-34F9C318F7EE}"/>
              </a:ext>
            </a:extLst>
          </p:cNvPr>
          <p:cNvSpPr/>
          <p:nvPr/>
        </p:nvSpPr>
        <p:spPr>
          <a:xfrm>
            <a:off x="6253832" y="283027"/>
            <a:ext cx="261257" cy="235857"/>
          </a:xfrm>
          <a:prstGeom prst="roundRect">
            <a:avLst/>
          </a:prstGeom>
          <a:gradFill flip="none" rotWithShape="1">
            <a:gsLst>
              <a:gs pos="18000">
                <a:schemeClr val="bg2">
                  <a:lumMod val="90000"/>
                </a:schemeClr>
              </a:gs>
              <a:gs pos="55000">
                <a:schemeClr val="bg1"/>
              </a:gs>
              <a:gs pos="2000">
                <a:schemeClr val="bg2">
                  <a:lumMod val="25000"/>
                </a:schemeClr>
              </a:gs>
              <a:gs pos="75000">
                <a:schemeClr val="bg1"/>
              </a:gs>
            </a:gsLst>
            <a:lin ang="18900000" scaled="1"/>
            <a:tileRect/>
          </a:gra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: скругленные углы 48">
            <a:extLst>
              <a:ext uri="{FF2B5EF4-FFF2-40B4-BE49-F238E27FC236}">
                <a16:creationId xmlns="" xmlns:a16="http://schemas.microsoft.com/office/drawing/2014/main" id="{F51191E0-DECF-488A-9927-FFC40C27FAA2}"/>
              </a:ext>
            </a:extLst>
          </p:cNvPr>
          <p:cNvSpPr/>
          <p:nvPr/>
        </p:nvSpPr>
        <p:spPr>
          <a:xfrm>
            <a:off x="6253832" y="1047290"/>
            <a:ext cx="261257" cy="235857"/>
          </a:xfrm>
          <a:prstGeom prst="roundRect">
            <a:avLst/>
          </a:prstGeom>
          <a:gradFill flip="none" rotWithShape="1">
            <a:gsLst>
              <a:gs pos="37824">
                <a:srgbClr val="EEEEEE"/>
              </a:gs>
              <a:gs pos="55000">
                <a:schemeClr val="bg1"/>
              </a:gs>
              <a:gs pos="26000">
                <a:schemeClr val="bg2">
                  <a:lumMod val="75000"/>
                </a:schemeClr>
              </a:gs>
              <a:gs pos="75000">
                <a:schemeClr val="bg1"/>
              </a:gs>
            </a:gsLst>
            <a:lin ang="18900000" scaled="1"/>
            <a:tileRect/>
          </a:gra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: скругленные углы 49">
            <a:extLst>
              <a:ext uri="{FF2B5EF4-FFF2-40B4-BE49-F238E27FC236}">
                <a16:creationId xmlns="" xmlns:a16="http://schemas.microsoft.com/office/drawing/2014/main" id="{B96DC4C5-17F3-4B58-B61D-0C8E84EB030F}"/>
              </a:ext>
            </a:extLst>
          </p:cNvPr>
          <p:cNvSpPr/>
          <p:nvPr/>
        </p:nvSpPr>
        <p:spPr>
          <a:xfrm>
            <a:off x="6253832" y="1458685"/>
            <a:ext cx="261257" cy="235857"/>
          </a:xfrm>
          <a:prstGeom prst="roundRect">
            <a:avLst/>
          </a:prstGeom>
          <a:gradFill flip="none" rotWithShape="1">
            <a:gsLst>
              <a:gs pos="37824">
                <a:srgbClr val="EEEEEE"/>
              </a:gs>
              <a:gs pos="55000">
                <a:schemeClr val="bg1"/>
              </a:gs>
              <a:gs pos="26000">
                <a:schemeClr val="bg2">
                  <a:lumMod val="75000"/>
                </a:schemeClr>
              </a:gs>
              <a:gs pos="75000">
                <a:schemeClr val="bg1"/>
              </a:gs>
            </a:gsLst>
            <a:lin ang="18900000" scaled="1"/>
            <a:tileRect/>
          </a:gra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: скругленные углы 50">
            <a:extLst>
              <a:ext uri="{FF2B5EF4-FFF2-40B4-BE49-F238E27FC236}">
                <a16:creationId xmlns="" xmlns:a16="http://schemas.microsoft.com/office/drawing/2014/main" id="{11E4B592-6D00-4BDE-AD99-0C8902DA0FE2}"/>
              </a:ext>
            </a:extLst>
          </p:cNvPr>
          <p:cNvSpPr/>
          <p:nvPr/>
        </p:nvSpPr>
        <p:spPr>
          <a:xfrm>
            <a:off x="6253832" y="1866900"/>
            <a:ext cx="261257" cy="235857"/>
          </a:xfrm>
          <a:prstGeom prst="roundRect">
            <a:avLst/>
          </a:prstGeom>
          <a:gradFill flip="none" rotWithShape="1">
            <a:gsLst>
              <a:gs pos="37824">
                <a:srgbClr val="EEEEEE"/>
              </a:gs>
              <a:gs pos="55000">
                <a:schemeClr val="bg1"/>
              </a:gs>
              <a:gs pos="26000">
                <a:schemeClr val="bg2">
                  <a:lumMod val="75000"/>
                </a:schemeClr>
              </a:gs>
              <a:gs pos="75000">
                <a:schemeClr val="bg1"/>
              </a:gs>
            </a:gsLst>
            <a:lin ang="18900000" scaled="1"/>
            <a:tileRect/>
          </a:gra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: скругленные углы 51">
            <a:extLst>
              <a:ext uri="{FF2B5EF4-FFF2-40B4-BE49-F238E27FC236}">
                <a16:creationId xmlns="" xmlns:a16="http://schemas.microsoft.com/office/drawing/2014/main" id="{860DEAB9-4A1F-409D-9FFA-DC9F0EB16335}"/>
              </a:ext>
            </a:extLst>
          </p:cNvPr>
          <p:cNvSpPr/>
          <p:nvPr/>
        </p:nvSpPr>
        <p:spPr>
          <a:xfrm>
            <a:off x="6253832" y="2229758"/>
            <a:ext cx="261257" cy="235857"/>
          </a:xfrm>
          <a:prstGeom prst="roundRect">
            <a:avLst/>
          </a:prstGeom>
          <a:gradFill flip="none" rotWithShape="1">
            <a:gsLst>
              <a:gs pos="37824">
                <a:srgbClr val="EEEEEE"/>
              </a:gs>
              <a:gs pos="55000">
                <a:schemeClr val="bg1"/>
              </a:gs>
              <a:gs pos="26000">
                <a:schemeClr val="bg2">
                  <a:lumMod val="75000"/>
                </a:schemeClr>
              </a:gs>
              <a:gs pos="75000">
                <a:schemeClr val="bg1"/>
              </a:gs>
            </a:gsLst>
            <a:lin ang="18900000" scaled="1"/>
            <a:tileRect/>
          </a:gra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: скругленные углы 52">
            <a:extLst>
              <a:ext uri="{FF2B5EF4-FFF2-40B4-BE49-F238E27FC236}">
                <a16:creationId xmlns="" xmlns:a16="http://schemas.microsoft.com/office/drawing/2014/main" id="{68EA6080-51FA-4A25-8EED-7DD65F39B00D}"/>
              </a:ext>
            </a:extLst>
          </p:cNvPr>
          <p:cNvSpPr/>
          <p:nvPr/>
        </p:nvSpPr>
        <p:spPr>
          <a:xfrm>
            <a:off x="6253832" y="2612574"/>
            <a:ext cx="261257" cy="235857"/>
          </a:xfrm>
          <a:prstGeom prst="roundRect">
            <a:avLst/>
          </a:prstGeom>
          <a:gradFill flip="none" rotWithShape="1">
            <a:gsLst>
              <a:gs pos="37824">
                <a:srgbClr val="EEEEEE"/>
              </a:gs>
              <a:gs pos="55000">
                <a:schemeClr val="bg1"/>
              </a:gs>
              <a:gs pos="26000">
                <a:schemeClr val="bg2">
                  <a:lumMod val="75000"/>
                </a:schemeClr>
              </a:gs>
              <a:gs pos="75000">
                <a:schemeClr val="bg1"/>
              </a:gs>
            </a:gsLst>
            <a:lin ang="18900000" scaled="1"/>
            <a:tileRect/>
          </a:gra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: скругленные углы 53">
            <a:extLst>
              <a:ext uri="{FF2B5EF4-FFF2-40B4-BE49-F238E27FC236}">
                <a16:creationId xmlns="" xmlns:a16="http://schemas.microsoft.com/office/drawing/2014/main" id="{5D99B433-2D59-442D-9583-81CFB0F98BBC}"/>
              </a:ext>
            </a:extLst>
          </p:cNvPr>
          <p:cNvSpPr/>
          <p:nvPr/>
        </p:nvSpPr>
        <p:spPr>
          <a:xfrm>
            <a:off x="6253832" y="2968171"/>
            <a:ext cx="261257" cy="235857"/>
          </a:xfrm>
          <a:prstGeom prst="roundRect">
            <a:avLst/>
          </a:prstGeom>
          <a:gradFill flip="none" rotWithShape="1">
            <a:gsLst>
              <a:gs pos="37824">
                <a:srgbClr val="EEEEEE"/>
              </a:gs>
              <a:gs pos="55000">
                <a:schemeClr val="bg1"/>
              </a:gs>
              <a:gs pos="26000">
                <a:schemeClr val="bg2">
                  <a:lumMod val="75000"/>
                </a:schemeClr>
              </a:gs>
              <a:gs pos="75000">
                <a:schemeClr val="bg1"/>
              </a:gs>
            </a:gsLst>
            <a:lin ang="18900000" scaled="1"/>
            <a:tileRect/>
          </a:gra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: скругленные углы 54">
            <a:extLst>
              <a:ext uri="{FF2B5EF4-FFF2-40B4-BE49-F238E27FC236}">
                <a16:creationId xmlns="" xmlns:a16="http://schemas.microsoft.com/office/drawing/2014/main" id="{1F61DE67-8AB0-40AC-8577-EB56293939E4}"/>
              </a:ext>
            </a:extLst>
          </p:cNvPr>
          <p:cNvSpPr/>
          <p:nvPr/>
        </p:nvSpPr>
        <p:spPr>
          <a:xfrm>
            <a:off x="6253832" y="3307443"/>
            <a:ext cx="261257" cy="235857"/>
          </a:xfrm>
          <a:prstGeom prst="roundRect">
            <a:avLst/>
          </a:prstGeom>
          <a:gradFill flip="none" rotWithShape="1">
            <a:gsLst>
              <a:gs pos="37824">
                <a:srgbClr val="EEEEEE"/>
              </a:gs>
              <a:gs pos="55000">
                <a:schemeClr val="bg1"/>
              </a:gs>
              <a:gs pos="26000">
                <a:schemeClr val="bg2">
                  <a:lumMod val="75000"/>
                </a:schemeClr>
              </a:gs>
              <a:gs pos="75000">
                <a:schemeClr val="bg1"/>
              </a:gs>
            </a:gsLst>
            <a:lin ang="18900000" scaled="1"/>
            <a:tileRect/>
          </a:gra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: скругленные углы 55">
            <a:extLst>
              <a:ext uri="{FF2B5EF4-FFF2-40B4-BE49-F238E27FC236}">
                <a16:creationId xmlns="" xmlns:a16="http://schemas.microsoft.com/office/drawing/2014/main" id="{F10E2660-491D-4E3E-AC2B-7829EB510903}"/>
              </a:ext>
            </a:extLst>
          </p:cNvPr>
          <p:cNvSpPr/>
          <p:nvPr/>
        </p:nvSpPr>
        <p:spPr>
          <a:xfrm>
            <a:off x="6253832" y="3681185"/>
            <a:ext cx="261257" cy="235857"/>
          </a:xfrm>
          <a:prstGeom prst="roundRect">
            <a:avLst/>
          </a:prstGeom>
          <a:gradFill flip="none" rotWithShape="1">
            <a:gsLst>
              <a:gs pos="37824">
                <a:srgbClr val="EEEEEE"/>
              </a:gs>
              <a:gs pos="55000">
                <a:schemeClr val="bg1"/>
              </a:gs>
              <a:gs pos="26000">
                <a:schemeClr val="bg2">
                  <a:lumMod val="75000"/>
                </a:schemeClr>
              </a:gs>
              <a:gs pos="75000">
                <a:schemeClr val="bg1"/>
              </a:gs>
            </a:gsLst>
            <a:lin ang="18900000" scaled="1"/>
            <a:tileRect/>
          </a:gra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: скругленные углы 56">
            <a:extLst>
              <a:ext uri="{FF2B5EF4-FFF2-40B4-BE49-F238E27FC236}">
                <a16:creationId xmlns="" xmlns:a16="http://schemas.microsoft.com/office/drawing/2014/main" id="{75F8C916-FB8E-4D47-809D-EAD6AD11D794}"/>
              </a:ext>
            </a:extLst>
          </p:cNvPr>
          <p:cNvSpPr/>
          <p:nvPr/>
        </p:nvSpPr>
        <p:spPr>
          <a:xfrm>
            <a:off x="6253832" y="4073071"/>
            <a:ext cx="261257" cy="235857"/>
          </a:xfrm>
          <a:prstGeom prst="roundRect">
            <a:avLst/>
          </a:prstGeom>
          <a:gradFill flip="none" rotWithShape="1">
            <a:gsLst>
              <a:gs pos="37824">
                <a:srgbClr val="EEEEEE"/>
              </a:gs>
              <a:gs pos="55000">
                <a:schemeClr val="bg1"/>
              </a:gs>
              <a:gs pos="26000">
                <a:schemeClr val="bg2">
                  <a:lumMod val="75000"/>
                </a:schemeClr>
              </a:gs>
              <a:gs pos="75000">
                <a:schemeClr val="bg1"/>
              </a:gs>
            </a:gsLst>
            <a:lin ang="18900000" scaled="1"/>
            <a:tileRect/>
          </a:gra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: скругленные углы 57">
            <a:extLst>
              <a:ext uri="{FF2B5EF4-FFF2-40B4-BE49-F238E27FC236}">
                <a16:creationId xmlns="" xmlns:a16="http://schemas.microsoft.com/office/drawing/2014/main" id="{0B13B2AD-B528-4FB7-8A69-8CA0723FD898}"/>
              </a:ext>
            </a:extLst>
          </p:cNvPr>
          <p:cNvSpPr/>
          <p:nvPr/>
        </p:nvSpPr>
        <p:spPr>
          <a:xfrm>
            <a:off x="6253832" y="4513942"/>
            <a:ext cx="261257" cy="235857"/>
          </a:xfrm>
          <a:prstGeom prst="roundRect">
            <a:avLst/>
          </a:prstGeom>
          <a:gradFill flip="none" rotWithShape="1">
            <a:gsLst>
              <a:gs pos="37824">
                <a:srgbClr val="EEEEEE"/>
              </a:gs>
              <a:gs pos="55000">
                <a:schemeClr val="bg1"/>
              </a:gs>
              <a:gs pos="26000">
                <a:schemeClr val="bg2">
                  <a:lumMod val="75000"/>
                </a:schemeClr>
              </a:gs>
              <a:gs pos="75000">
                <a:schemeClr val="bg1"/>
              </a:gs>
            </a:gsLst>
            <a:lin ang="18900000" scaled="1"/>
            <a:tileRect/>
          </a:gra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: скругленные углы 58">
            <a:extLst>
              <a:ext uri="{FF2B5EF4-FFF2-40B4-BE49-F238E27FC236}">
                <a16:creationId xmlns="" xmlns:a16="http://schemas.microsoft.com/office/drawing/2014/main" id="{97C69535-2269-4A57-BF40-6E0FF203D926}"/>
              </a:ext>
            </a:extLst>
          </p:cNvPr>
          <p:cNvSpPr/>
          <p:nvPr/>
        </p:nvSpPr>
        <p:spPr>
          <a:xfrm>
            <a:off x="6253832" y="4886093"/>
            <a:ext cx="261257" cy="235857"/>
          </a:xfrm>
          <a:prstGeom prst="roundRect">
            <a:avLst/>
          </a:prstGeom>
          <a:gradFill flip="none" rotWithShape="1">
            <a:gsLst>
              <a:gs pos="37824">
                <a:srgbClr val="EEEEEE"/>
              </a:gs>
              <a:gs pos="55000">
                <a:schemeClr val="bg1"/>
              </a:gs>
              <a:gs pos="26000">
                <a:schemeClr val="bg2">
                  <a:lumMod val="75000"/>
                </a:schemeClr>
              </a:gs>
              <a:gs pos="75000">
                <a:schemeClr val="bg1"/>
              </a:gs>
            </a:gsLst>
            <a:lin ang="18900000" scaled="1"/>
            <a:tileRect/>
          </a:gra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: скругленные углы 59">
            <a:extLst>
              <a:ext uri="{FF2B5EF4-FFF2-40B4-BE49-F238E27FC236}">
                <a16:creationId xmlns="" xmlns:a16="http://schemas.microsoft.com/office/drawing/2014/main" id="{07C588B4-670B-4069-8B98-09C163DBE581}"/>
              </a:ext>
            </a:extLst>
          </p:cNvPr>
          <p:cNvSpPr/>
          <p:nvPr/>
        </p:nvSpPr>
        <p:spPr>
          <a:xfrm>
            <a:off x="6253832" y="5315856"/>
            <a:ext cx="261257" cy="235857"/>
          </a:xfrm>
          <a:prstGeom prst="roundRect">
            <a:avLst/>
          </a:prstGeom>
          <a:gradFill flip="none" rotWithShape="1">
            <a:gsLst>
              <a:gs pos="37824">
                <a:srgbClr val="EEEEEE"/>
              </a:gs>
              <a:gs pos="55000">
                <a:schemeClr val="bg1"/>
              </a:gs>
              <a:gs pos="26000">
                <a:schemeClr val="bg2">
                  <a:lumMod val="75000"/>
                </a:schemeClr>
              </a:gs>
              <a:gs pos="75000">
                <a:schemeClr val="bg1"/>
              </a:gs>
            </a:gsLst>
            <a:lin ang="18900000" scaled="1"/>
            <a:tileRect/>
          </a:gra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рямоугольник: скругленные углы 68">
            <a:extLst>
              <a:ext uri="{FF2B5EF4-FFF2-40B4-BE49-F238E27FC236}">
                <a16:creationId xmlns="" xmlns:a16="http://schemas.microsoft.com/office/drawing/2014/main" id="{0010DA89-A9EC-44C7-B04D-FA058259FD91}"/>
              </a:ext>
            </a:extLst>
          </p:cNvPr>
          <p:cNvSpPr/>
          <p:nvPr/>
        </p:nvSpPr>
        <p:spPr>
          <a:xfrm>
            <a:off x="6253832" y="6157684"/>
            <a:ext cx="261257" cy="235857"/>
          </a:xfrm>
          <a:prstGeom prst="roundRect">
            <a:avLst/>
          </a:prstGeom>
          <a:gradFill flip="none" rotWithShape="1">
            <a:gsLst>
              <a:gs pos="37824">
                <a:srgbClr val="EEEEEE"/>
              </a:gs>
              <a:gs pos="55000">
                <a:schemeClr val="bg1"/>
              </a:gs>
              <a:gs pos="26000">
                <a:schemeClr val="bg2">
                  <a:lumMod val="75000"/>
                </a:schemeClr>
              </a:gs>
              <a:gs pos="75000">
                <a:schemeClr val="bg1"/>
              </a:gs>
            </a:gsLst>
            <a:lin ang="18900000" scaled="1"/>
            <a:tileRect/>
          </a:gra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ик: скругленные углы 69">
            <a:extLst>
              <a:ext uri="{FF2B5EF4-FFF2-40B4-BE49-F238E27FC236}">
                <a16:creationId xmlns="" xmlns:a16="http://schemas.microsoft.com/office/drawing/2014/main" id="{6EB01D40-A453-4A29-B7E2-E5E20CE89AAA}"/>
              </a:ext>
            </a:extLst>
          </p:cNvPr>
          <p:cNvSpPr/>
          <p:nvPr/>
        </p:nvSpPr>
        <p:spPr>
          <a:xfrm>
            <a:off x="6253832" y="5716813"/>
            <a:ext cx="261257" cy="235857"/>
          </a:xfrm>
          <a:prstGeom prst="roundRect">
            <a:avLst/>
          </a:prstGeom>
          <a:gradFill flip="none" rotWithShape="1">
            <a:gsLst>
              <a:gs pos="37824">
                <a:srgbClr val="EEEEEE"/>
              </a:gs>
              <a:gs pos="55000">
                <a:schemeClr val="bg1"/>
              </a:gs>
              <a:gs pos="26000">
                <a:schemeClr val="bg2">
                  <a:lumMod val="75000"/>
                </a:schemeClr>
              </a:gs>
              <a:gs pos="75000">
                <a:schemeClr val="bg1"/>
              </a:gs>
            </a:gsLst>
            <a:lin ang="18900000" scaled="1"/>
            <a:tileRect/>
          </a:gra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Дуга 72">
            <a:extLst>
              <a:ext uri="{FF2B5EF4-FFF2-40B4-BE49-F238E27FC236}">
                <a16:creationId xmlns="" xmlns:a16="http://schemas.microsoft.com/office/drawing/2014/main" id="{2639AD3D-4A87-4D9A-8E4C-BD6B57D63B6E}"/>
              </a:ext>
            </a:extLst>
          </p:cNvPr>
          <p:cNvSpPr/>
          <p:nvPr/>
        </p:nvSpPr>
        <p:spPr>
          <a:xfrm rot="14620937">
            <a:off x="5935370" y="347336"/>
            <a:ext cx="448198" cy="419728"/>
          </a:xfrm>
          <a:prstGeom prst="arc">
            <a:avLst>
              <a:gd name="adj1" fmla="val 12380533"/>
              <a:gd name="adj2" fmla="val 5654014"/>
            </a:avLst>
          </a:prstGeom>
          <a:ln w="38100">
            <a:gradFill flip="none" rotWithShape="1">
              <a:gsLst>
                <a:gs pos="0">
                  <a:schemeClr val="bg2">
                    <a:lumMod val="75000"/>
                    <a:alpha val="33000"/>
                  </a:schemeClr>
                </a:gs>
                <a:gs pos="33000">
                  <a:schemeClr val="bg2">
                    <a:lumMod val="25000"/>
                  </a:schemeClr>
                </a:gs>
                <a:gs pos="54000">
                  <a:schemeClr val="bg1">
                    <a:lumMod val="50000"/>
                  </a:schemeClr>
                </a:gs>
                <a:gs pos="83000">
                  <a:schemeClr val="bg1">
                    <a:lumMod val="95000"/>
                  </a:schemeClr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Дуга 74">
            <a:extLst>
              <a:ext uri="{FF2B5EF4-FFF2-40B4-BE49-F238E27FC236}">
                <a16:creationId xmlns="" xmlns:a16="http://schemas.microsoft.com/office/drawing/2014/main" id="{AE050FB0-BC0E-4C46-87D2-E925C743EE9C}"/>
              </a:ext>
            </a:extLst>
          </p:cNvPr>
          <p:cNvSpPr/>
          <p:nvPr/>
        </p:nvSpPr>
        <p:spPr>
          <a:xfrm rot="14620937">
            <a:off x="5935370" y="756464"/>
            <a:ext cx="448198" cy="419728"/>
          </a:xfrm>
          <a:prstGeom prst="arc">
            <a:avLst>
              <a:gd name="adj1" fmla="val 12380533"/>
              <a:gd name="adj2" fmla="val 5654014"/>
            </a:avLst>
          </a:prstGeom>
          <a:ln w="38100">
            <a:gradFill flip="none" rotWithShape="1">
              <a:gsLst>
                <a:gs pos="0">
                  <a:schemeClr val="bg2">
                    <a:lumMod val="75000"/>
                    <a:alpha val="33000"/>
                  </a:schemeClr>
                </a:gs>
                <a:gs pos="33000">
                  <a:schemeClr val="bg2">
                    <a:lumMod val="25000"/>
                  </a:schemeClr>
                </a:gs>
                <a:gs pos="54000">
                  <a:schemeClr val="bg1">
                    <a:lumMod val="50000"/>
                  </a:schemeClr>
                </a:gs>
                <a:gs pos="83000">
                  <a:schemeClr val="bg1">
                    <a:lumMod val="95000"/>
                  </a:schemeClr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Дуга 76">
            <a:extLst>
              <a:ext uri="{FF2B5EF4-FFF2-40B4-BE49-F238E27FC236}">
                <a16:creationId xmlns="" xmlns:a16="http://schemas.microsoft.com/office/drawing/2014/main" id="{524B6566-3351-40F9-86DB-B3D8B52C888D}"/>
              </a:ext>
            </a:extLst>
          </p:cNvPr>
          <p:cNvSpPr/>
          <p:nvPr/>
        </p:nvSpPr>
        <p:spPr>
          <a:xfrm rot="14620937">
            <a:off x="5935370" y="1177833"/>
            <a:ext cx="448198" cy="419728"/>
          </a:xfrm>
          <a:prstGeom prst="arc">
            <a:avLst>
              <a:gd name="adj1" fmla="val 12380533"/>
              <a:gd name="adj2" fmla="val 5654014"/>
            </a:avLst>
          </a:prstGeom>
          <a:ln w="38100">
            <a:gradFill flip="none" rotWithShape="1">
              <a:gsLst>
                <a:gs pos="0">
                  <a:schemeClr val="bg2">
                    <a:lumMod val="75000"/>
                    <a:alpha val="33000"/>
                  </a:schemeClr>
                </a:gs>
                <a:gs pos="33000">
                  <a:schemeClr val="bg2">
                    <a:lumMod val="25000"/>
                  </a:schemeClr>
                </a:gs>
                <a:gs pos="54000">
                  <a:schemeClr val="bg1">
                    <a:lumMod val="50000"/>
                  </a:schemeClr>
                </a:gs>
                <a:gs pos="83000">
                  <a:schemeClr val="bg1">
                    <a:lumMod val="95000"/>
                  </a:schemeClr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Дуга 77">
            <a:extLst>
              <a:ext uri="{FF2B5EF4-FFF2-40B4-BE49-F238E27FC236}">
                <a16:creationId xmlns="" xmlns:a16="http://schemas.microsoft.com/office/drawing/2014/main" id="{8721E71E-3329-4F64-A389-64BB482D2094}"/>
              </a:ext>
            </a:extLst>
          </p:cNvPr>
          <p:cNvSpPr/>
          <p:nvPr/>
        </p:nvSpPr>
        <p:spPr>
          <a:xfrm rot="14620937">
            <a:off x="5935370" y="1517332"/>
            <a:ext cx="448198" cy="419728"/>
          </a:xfrm>
          <a:prstGeom prst="arc">
            <a:avLst>
              <a:gd name="adj1" fmla="val 12380533"/>
              <a:gd name="adj2" fmla="val 5654014"/>
            </a:avLst>
          </a:prstGeom>
          <a:ln w="38100">
            <a:gradFill flip="none" rotWithShape="1">
              <a:gsLst>
                <a:gs pos="0">
                  <a:schemeClr val="bg2">
                    <a:lumMod val="75000"/>
                    <a:alpha val="33000"/>
                  </a:schemeClr>
                </a:gs>
                <a:gs pos="33000">
                  <a:schemeClr val="bg2">
                    <a:lumMod val="25000"/>
                  </a:schemeClr>
                </a:gs>
                <a:gs pos="54000">
                  <a:schemeClr val="bg1">
                    <a:lumMod val="50000"/>
                  </a:schemeClr>
                </a:gs>
                <a:gs pos="83000">
                  <a:schemeClr val="bg1">
                    <a:lumMod val="95000"/>
                  </a:schemeClr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Дуга 78">
            <a:extLst>
              <a:ext uri="{FF2B5EF4-FFF2-40B4-BE49-F238E27FC236}">
                <a16:creationId xmlns="" xmlns:a16="http://schemas.microsoft.com/office/drawing/2014/main" id="{E122DF42-6D07-4048-B408-6AE95B60F028}"/>
              </a:ext>
            </a:extLst>
          </p:cNvPr>
          <p:cNvSpPr/>
          <p:nvPr/>
        </p:nvSpPr>
        <p:spPr>
          <a:xfrm rot="14620937">
            <a:off x="5935370" y="1845047"/>
            <a:ext cx="448198" cy="419728"/>
          </a:xfrm>
          <a:prstGeom prst="arc">
            <a:avLst>
              <a:gd name="adj1" fmla="val 12380533"/>
              <a:gd name="adj2" fmla="val 5654014"/>
            </a:avLst>
          </a:prstGeom>
          <a:ln w="38100">
            <a:gradFill flip="none" rotWithShape="1">
              <a:gsLst>
                <a:gs pos="0">
                  <a:schemeClr val="bg2">
                    <a:lumMod val="75000"/>
                    <a:alpha val="33000"/>
                  </a:schemeClr>
                </a:gs>
                <a:gs pos="33000">
                  <a:schemeClr val="bg2">
                    <a:lumMod val="25000"/>
                  </a:schemeClr>
                </a:gs>
                <a:gs pos="54000">
                  <a:schemeClr val="bg1">
                    <a:lumMod val="50000"/>
                  </a:schemeClr>
                </a:gs>
                <a:gs pos="83000">
                  <a:schemeClr val="bg1">
                    <a:lumMod val="95000"/>
                  </a:schemeClr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Дуга 79">
            <a:extLst>
              <a:ext uri="{FF2B5EF4-FFF2-40B4-BE49-F238E27FC236}">
                <a16:creationId xmlns="" xmlns:a16="http://schemas.microsoft.com/office/drawing/2014/main" id="{049D42E3-A3E4-412D-8465-1CF1AC809C54}"/>
              </a:ext>
            </a:extLst>
          </p:cNvPr>
          <p:cNvSpPr/>
          <p:nvPr/>
        </p:nvSpPr>
        <p:spPr>
          <a:xfrm rot="14620937">
            <a:off x="5935370" y="2229449"/>
            <a:ext cx="448198" cy="419728"/>
          </a:xfrm>
          <a:prstGeom prst="arc">
            <a:avLst>
              <a:gd name="adj1" fmla="val 12380533"/>
              <a:gd name="adj2" fmla="val 5654014"/>
            </a:avLst>
          </a:prstGeom>
          <a:ln w="38100">
            <a:gradFill flip="none" rotWithShape="1">
              <a:gsLst>
                <a:gs pos="0">
                  <a:schemeClr val="bg2">
                    <a:lumMod val="75000"/>
                    <a:alpha val="33000"/>
                  </a:schemeClr>
                </a:gs>
                <a:gs pos="33000">
                  <a:schemeClr val="bg2">
                    <a:lumMod val="25000"/>
                  </a:schemeClr>
                </a:gs>
                <a:gs pos="54000">
                  <a:schemeClr val="bg1">
                    <a:lumMod val="50000"/>
                  </a:schemeClr>
                </a:gs>
                <a:gs pos="83000">
                  <a:schemeClr val="bg1">
                    <a:lumMod val="95000"/>
                  </a:schemeClr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Дуга 80">
            <a:extLst>
              <a:ext uri="{FF2B5EF4-FFF2-40B4-BE49-F238E27FC236}">
                <a16:creationId xmlns="" xmlns:a16="http://schemas.microsoft.com/office/drawing/2014/main" id="{3376EA83-E25E-469F-A3A7-A02FD8B8A1E6}"/>
              </a:ext>
            </a:extLst>
          </p:cNvPr>
          <p:cNvSpPr/>
          <p:nvPr/>
        </p:nvSpPr>
        <p:spPr>
          <a:xfrm rot="14620937">
            <a:off x="5935370" y="2679392"/>
            <a:ext cx="448198" cy="419728"/>
          </a:xfrm>
          <a:prstGeom prst="arc">
            <a:avLst>
              <a:gd name="adj1" fmla="val 12380533"/>
              <a:gd name="adj2" fmla="val 5654014"/>
            </a:avLst>
          </a:prstGeom>
          <a:ln w="38100">
            <a:gradFill flip="none" rotWithShape="1">
              <a:gsLst>
                <a:gs pos="0">
                  <a:schemeClr val="bg2">
                    <a:lumMod val="75000"/>
                    <a:alpha val="33000"/>
                  </a:schemeClr>
                </a:gs>
                <a:gs pos="33000">
                  <a:schemeClr val="bg2">
                    <a:lumMod val="25000"/>
                  </a:schemeClr>
                </a:gs>
                <a:gs pos="54000">
                  <a:schemeClr val="bg1">
                    <a:lumMod val="50000"/>
                  </a:schemeClr>
                </a:gs>
                <a:gs pos="83000">
                  <a:schemeClr val="bg1">
                    <a:lumMod val="95000"/>
                  </a:schemeClr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Дуга 81">
            <a:extLst>
              <a:ext uri="{FF2B5EF4-FFF2-40B4-BE49-F238E27FC236}">
                <a16:creationId xmlns="" xmlns:a16="http://schemas.microsoft.com/office/drawing/2014/main" id="{D8C3834F-4004-4DD0-8B59-492B4EB9A276}"/>
              </a:ext>
            </a:extLst>
          </p:cNvPr>
          <p:cNvSpPr/>
          <p:nvPr/>
        </p:nvSpPr>
        <p:spPr>
          <a:xfrm rot="14620937">
            <a:off x="5935370" y="3019565"/>
            <a:ext cx="448198" cy="419728"/>
          </a:xfrm>
          <a:prstGeom prst="arc">
            <a:avLst>
              <a:gd name="adj1" fmla="val 12380533"/>
              <a:gd name="adj2" fmla="val 5654014"/>
            </a:avLst>
          </a:prstGeom>
          <a:ln w="38100">
            <a:gradFill flip="none" rotWithShape="1">
              <a:gsLst>
                <a:gs pos="0">
                  <a:schemeClr val="bg2">
                    <a:lumMod val="75000"/>
                    <a:alpha val="33000"/>
                  </a:schemeClr>
                </a:gs>
                <a:gs pos="33000">
                  <a:schemeClr val="bg2">
                    <a:lumMod val="25000"/>
                  </a:schemeClr>
                </a:gs>
                <a:gs pos="54000">
                  <a:schemeClr val="bg1">
                    <a:lumMod val="50000"/>
                  </a:schemeClr>
                </a:gs>
                <a:gs pos="83000">
                  <a:schemeClr val="bg1">
                    <a:lumMod val="95000"/>
                  </a:schemeClr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Дуга 82">
            <a:extLst>
              <a:ext uri="{FF2B5EF4-FFF2-40B4-BE49-F238E27FC236}">
                <a16:creationId xmlns="" xmlns:a16="http://schemas.microsoft.com/office/drawing/2014/main" id="{0ED96816-B6F6-4C46-8B96-CFE207AF88E2}"/>
              </a:ext>
            </a:extLst>
          </p:cNvPr>
          <p:cNvSpPr/>
          <p:nvPr/>
        </p:nvSpPr>
        <p:spPr>
          <a:xfrm rot="14620937">
            <a:off x="5935370" y="3383783"/>
            <a:ext cx="448198" cy="419728"/>
          </a:xfrm>
          <a:prstGeom prst="arc">
            <a:avLst>
              <a:gd name="adj1" fmla="val 12380533"/>
              <a:gd name="adj2" fmla="val 5654014"/>
            </a:avLst>
          </a:prstGeom>
          <a:ln w="38100">
            <a:gradFill flip="none" rotWithShape="1">
              <a:gsLst>
                <a:gs pos="0">
                  <a:schemeClr val="bg2">
                    <a:lumMod val="75000"/>
                    <a:alpha val="33000"/>
                  </a:schemeClr>
                </a:gs>
                <a:gs pos="33000">
                  <a:schemeClr val="bg2">
                    <a:lumMod val="25000"/>
                  </a:schemeClr>
                </a:gs>
                <a:gs pos="54000">
                  <a:schemeClr val="bg1">
                    <a:lumMod val="50000"/>
                  </a:schemeClr>
                </a:gs>
                <a:gs pos="83000">
                  <a:schemeClr val="bg1">
                    <a:lumMod val="95000"/>
                  </a:schemeClr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Дуга 83">
            <a:extLst>
              <a:ext uri="{FF2B5EF4-FFF2-40B4-BE49-F238E27FC236}">
                <a16:creationId xmlns="" xmlns:a16="http://schemas.microsoft.com/office/drawing/2014/main" id="{C6AFA064-57CA-46EE-8AF8-7C41338E2CE6}"/>
              </a:ext>
            </a:extLst>
          </p:cNvPr>
          <p:cNvSpPr/>
          <p:nvPr/>
        </p:nvSpPr>
        <p:spPr>
          <a:xfrm rot="14620937">
            <a:off x="5935370" y="3762059"/>
            <a:ext cx="448198" cy="419728"/>
          </a:xfrm>
          <a:prstGeom prst="arc">
            <a:avLst>
              <a:gd name="adj1" fmla="val 12380533"/>
              <a:gd name="adj2" fmla="val 5654014"/>
            </a:avLst>
          </a:prstGeom>
          <a:ln w="38100">
            <a:gradFill flip="none" rotWithShape="1">
              <a:gsLst>
                <a:gs pos="0">
                  <a:schemeClr val="bg2">
                    <a:lumMod val="75000"/>
                    <a:alpha val="33000"/>
                  </a:schemeClr>
                </a:gs>
                <a:gs pos="33000">
                  <a:schemeClr val="bg2">
                    <a:lumMod val="25000"/>
                  </a:schemeClr>
                </a:gs>
                <a:gs pos="54000">
                  <a:schemeClr val="bg1">
                    <a:lumMod val="50000"/>
                  </a:schemeClr>
                </a:gs>
                <a:gs pos="83000">
                  <a:schemeClr val="bg1">
                    <a:lumMod val="95000"/>
                  </a:schemeClr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Дуга 84">
            <a:extLst>
              <a:ext uri="{FF2B5EF4-FFF2-40B4-BE49-F238E27FC236}">
                <a16:creationId xmlns="" xmlns:a16="http://schemas.microsoft.com/office/drawing/2014/main" id="{959BA087-92A0-4C55-B01F-54070C0D229A}"/>
              </a:ext>
            </a:extLst>
          </p:cNvPr>
          <p:cNvSpPr/>
          <p:nvPr/>
        </p:nvSpPr>
        <p:spPr>
          <a:xfrm rot="14620937">
            <a:off x="5935370" y="4153260"/>
            <a:ext cx="448198" cy="419728"/>
          </a:xfrm>
          <a:prstGeom prst="arc">
            <a:avLst>
              <a:gd name="adj1" fmla="val 12380533"/>
              <a:gd name="adj2" fmla="val 5654014"/>
            </a:avLst>
          </a:prstGeom>
          <a:ln w="38100">
            <a:gradFill flip="none" rotWithShape="1">
              <a:gsLst>
                <a:gs pos="0">
                  <a:schemeClr val="bg2">
                    <a:lumMod val="75000"/>
                    <a:alpha val="33000"/>
                  </a:schemeClr>
                </a:gs>
                <a:gs pos="33000">
                  <a:schemeClr val="bg2">
                    <a:lumMod val="25000"/>
                  </a:schemeClr>
                </a:gs>
                <a:gs pos="54000">
                  <a:schemeClr val="bg1">
                    <a:lumMod val="50000"/>
                  </a:schemeClr>
                </a:gs>
                <a:gs pos="83000">
                  <a:schemeClr val="bg1">
                    <a:lumMod val="95000"/>
                  </a:schemeClr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Дуга 85">
            <a:extLst>
              <a:ext uri="{FF2B5EF4-FFF2-40B4-BE49-F238E27FC236}">
                <a16:creationId xmlns="" xmlns:a16="http://schemas.microsoft.com/office/drawing/2014/main" id="{CC959068-3737-45E6-B350-C4FFD535DE63}"/>
              </a:ext>
            </a:extLst>
          </p:cNvPr>
          <p:cNvSpPr/>
          <p:nvPr/>
        </p:nvSpPr>
        <p:spPr>
          <a:xfrm rot="14620937">
            <a:off x="5935370" y="4565787"/>
            <a:ext cx="448198" cy="419728"/>
          </a:xfrm>
          <a:prstGeom prst="arc">
            <a:avLst>
              <a:gd name="adj1" fmla="val 12380533"/>
              <a:gd name="adj2" fmla="val 5654014"/>
            </a:avLst>
          </a:prstGeom>
          <a:ln w="38100">
            <a:gradFill flip="none" rotWithShape="1">
              <a:gsLst>
                <a:gs pos="0">
                  <a:schemeClr val="bg2">
                    <a:lumMod val="75000"/>
                    <a:alpha val="33000"/>
                  </a:schemeClr>
                </a:gs>
                <a:gs pos="33000">
                  <a:schemeClr val="bg2">
                    <a:lumMod val="25000"/>
                  </a:schemeClr>
                </a:gs>
                <a:gs pos="54000">
                  <a:schemeClr val="bg1">
                    <a:lumMod val="50000"/>
                  </a:schemeClr>
                </a:gs>
                <a:gs pos="83000">
                  <a:schemeClr val="bg1">
                    <a:lumMod val="95000"/>
                  </a:schemeClr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Дуга 86">
            <a:extLst>
              <a:ext uri="{FF2B5EF4-FFF2-40B4-BE49-F238E27FC236}">
                <a16:creationId xmlns="" xmlns:a16="http://schemas.microsoft.com/office/drawing/2014/main" id="{3FEF87A1-AD60-4240-A30C-1F8867D4D3A8}"/>
              </a:ext>
            </a:extLst>
          </p:cNvPr>
          <p:cNvSpPr/>
          <p:nvPr/>
        </p:nvSpPr>
        <p:spPr>
          <a:xfrm rot="14620937">
            <a:off x="5935370" y="4950412"/>
            <a:ext cx="448198" cy="419728"/>
          </a:xfrm>
          <a:prstGeom prst="arc">
            <a:avLst>
              <a:gd name="adj1" fmla="val 12380533"/>
              <a:gd name="adj2" fmla="val 5654014"/>
            </a:avLst>
          </a:prstGeom>
          <a:ln w="38100">
            <a:gradFill flip="none" rotWithShape="1">
              <a:gsLst>
                <a:gs pos="0">
                  <a:schemeClr val="bg2">
                    <a:lumMod val="75000"/>
                    <a:alpha val="33000"/>
                  </a:schemeClr>
                </a:gs>
                <a:gs pos="33000">
                  <a:schemeClr val="bg2">
                    <a:lumMod val="25000"/>
                  </a:schemeClr>
                </a:gs>
                <a:gs pos="54000">
                  <a:schemeClr val="bg1">
                    <a:lumMod val="50000"/>
                  </a:schemeClr>
                </a:gs>
                <a:gs pos="83000">
                  <a:schemeClr val="bg1">
                    <a:lumMod val="95000"/>
                  </a:schemeClr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Дуга 87">
            <a:extLst>
              <a:ext uri="{FF2B5EF4-FFF2-40B4-BE49-F238E27FC236}">
                <a16:creationId xmlns="" xmlns:a16="http://schemas.microsoft.com/office/drawing/2014/main" id="{771E3C65-3D45-418D-86DD-DE086CF5585D}"/>
              </a:ext>
            </a:extLst>
          </p:cNvPr>
          <p:cNvSpPr/>
          <p:nvPr/>
        </p:nvSpPr>
        <p:spPr>
          <a:xfrm rot="14620937">
            <a:off x="5935370" y="5358627"/>
            <a:ext cx="448198" cy="419728"/>
          </a:xfrm>
          <a:prstGeom prst="arc">
            <a:avLst>
              <a:gd name="adj1" fmla="val 12380533"/>
              <a:gd name="adj2" fmla="val 5654014"/>
            </a:avLst>
          </a:prstGeom>
          <a:ln w="38100">
            <a:gradFill flip="none" rotWithShape="1">
              <a:gsLst>
                <a:gs pos="0">
                  <a:schemeClr val="bg2">
                    <a:lumMod val="75000"/>
                    <a:alpha val="33000"/>
                  </a:schemeClr>
                </a:gs>
                <a:gs pos="33000">
                  <a:schemeClr val="bg2">
                    <a:lumMod val="25000"/>
                  </a:schemeClr>
                </a:gs>
                <a:gs pos="54000">
                  <a:schemeClr val="bg1">
                    <a:lumMod val="50000"/>
                  </a:schemeClr>
                </a:gs>
                <a:gs pos="83000">
                  <a:schemeClr val="bg1">
                    <a:lumMod val="95000"/>
                  </a:schemeClr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Дуга 88">
            <a:extLst>
              <a:ext uri="{FF2B5EF4-FFF2-40B4-BE49-F238E27FC236}">
                <a16:creationId xmlns="" xmlns:a16="http://schemas.microsoft.com/office/drawing/2014/main" id="{6BD485C8-C397-489B-A4F1-29760F89D240}"/>
              </a:ext>
            </a:extLst>
          </p:cNvPr>
          <p:cNvSpPr/>
          <p:nvPr/>
        </p:nvSpPr>
        <p:spPr>
          <a:xfrm rot="14620937">
            <a:off x="5878328" y="5797908"/>
            <a:ext cx="500486" cy="514535"/>
          </a:xfrm>
          <a:prstGeom prst="arc">
            <a:avLst>
              <a:gd name="adj1" fmla="val 12380533"/>
              <a:gd name="adj2" fmla="val 5654014"/>
            </a:avLst>
          </a:prstGeom>
          <a:ln w="38100">
            <a:gradFill flip="none" rotWithShape="1">
              <a:gsLst>
                <a:gs pos="0">
                  <a:schemeClr val="bg2">
                    <a:lumMod val="75000"/>
                    <a:alpha val="33000"/>
                  </a:schemeClr>
                </a:gs>
                <a:gs pos="33000">
                  <a:schemeClr val="bg2">
                    <a:lumMod val="25000"/>
                  </a:schemeClr>
                </a:gs>
                <a:gs pos="54000">
                  <a:schemeClr val="bg1">
                    <a:lumMod val="50000"/>
                  </a:schemeClr>
                </a:gs>
                <a:gs pos="83000">
                  <a:schemeClr val="bg1">
                    <a:lumMod val="95000"/>
                  </a:schemeClr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Прямоугольник 89">
            <a:extLst>
              <a:ext uri="{FF2B5EF4-FFF2-40B4-BE49-F238E27FC236}">
                <a16:creationId xmlns="" xmlns:a16="http://schemas.microsoft.com/office/drawing/2014/main" id="{33B2170C-85E2-40B5-B603-2878BB8EC57D}"/>
              </a:ext>
            </a:extLst>
          </p:cNvPr>
          <p:cNvSpPr/>
          <p:nvPr/>
        </p:nvSpPr>
        <p:spPr>
          <a:xfrm>
            <a:off x="6821715" y="1093784"/>
            <a:ext cx="442685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itchFamily="34" charset="0"/>
              </a:rPr>
              <a:t>История о том, </a:t>
            </a:r>
          </a:p>
          <a:p>
            <a:pPr algn="ctr"/>
            <a:r>
              <a:rPr lang="ru-RU" sz="20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itchFamily="34" charset="0"/>
              </a:rPr>
              <a:t>к</a:t>
            </a:r>
            <a:r>
              <a:rPr lang="ru-RU" sz="2000" b="1" cap="none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Black" pitchFamily="34" charset="0"/>
              </a:rPr>
              <a:t>ак появились обыкновенные дроби</a:t>
            </a:r>
            <a:endParaRPr lang="ru-RU" sz="2000" b="1" cap="none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4340" y="109843"/>
            <a:ext cx="29464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“</a:t>
            </a:r>
            <a:r>
              <a:rPr lang="ru-RU" sz="2000" b="1" dirty="0" smtClean="0"/>
              <a:t>Без знания дробей никто не может признаваться знающим арифметику!</a:t>
            </a:r>
            <a:r>
              <a:rPr lang="en-US" sz="2000" b="1" dirty="0" smtClean="0"/>
              <a:t>”</a:t>
            </a:r>
            <a:endParaRPr lang="ru-RU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961666" y="1463116"/>
            <a:ext cx="136434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/>
              <a:t>Цицерон</a:t>
            </a: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1747" y="2312978"/>
            <a:ext cx="6505007" cy="4337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50140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6E721C1D-09E1-45A1-B55E-40F2698403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8686"/>
            <a:ext cx="12192000" cy="704668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6BB745BF-9FB2-4A4F-93C2-B7E18D4D696E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3181866" y="6194968"/>
            <a:ext cx="203200" cy="2032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AB00C098-5334-4015-A69E-06A3E0F1D800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8828315" y="6180454"/>
            <a:ext cx="203200" cy="2032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40228" y="493486"/>
            <a:ext cx="3559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Фатьянов Егор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88571" y="1219200"/>
            <a:ext cx="193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683" y="862818"/>
            <a:ext cx="3838575" cy="195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701972" y="503981"/>
            <a:ext cx="514168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Например</a:t>
            </a:r>
            <a:r>
              <a:rPr lang="ru-RU" dirty="0"/>
              <a:t>, дробь три четверти пишется </a:t>
            </a:r>
            <a:r>
              <a:rPr lang="ja-JP" altLang="en-US" dirty="0"/>
              <a:t>四分之三 </a:t>
            </a:r>
            <a:r>
              <a:rPr lang="en-US" altLang="ja-JP" dirty="0"/>
              <a:t>(</a:t>
            </a:r>
            <a:r>
              <a:rPr lang="ru-RU" dirty="0"/>
              <a:t>си </a:t>
            </a:r>
            <a:r>
              <a:rPr lang="ru-RU" dirty="0" err="1"/>
              <a:t>фэнь</a:t>
            </a:r>
            <a:r>
              <a:rPr lang="ru-RU" dirty="0"/>
              <a:t> </a:t>
            </a:r>
            <a:r>
              <a:rPr lang="ru-RU" dirty="0" err="1"/>
              <a:t>чжи</a:t>
            </a:r>
            <a:r>
              <a:rPr lang="ru-RU" dirty="0"/>
              <a:t> сан, буквально "четыре части из трех"). </a:t>
            </a:r>
            <a:r>
              <a:rPr lang="ru-RU" dirty="0" smtClean="0"/>
              <a:t>Помимо </a:t>
            </a:r>
            <a:r>
              <a:rPr lang="ru-RU" dirty="0"/>
              <a:t>стандартных выражений для дробей, существуют специальные названия для четырех конкретных дробей, которые обычно встречаются в древнекитайских математических текстах 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77372" y="3007250"/>
            <a:ext cx="539931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 древних китайских математических текстах знаменатель обозначается как "мать" (母 </a:t>
            </a:r>
            <a:r>
              <a:rPr lang="ru-RU" i="1" dirty="0" err="1">
                <a:solidFill>
                  <a:srgbClr val="3A3A3A"/>
                </a:solidFill>
                <a:latin typeface="rubik"/>
              </a:rPr>
              <a:t>му</a:t>
            </a:r>
            <a:r>
              <a:rPr lang="ru-RU" dirty="0"/>
              <a:t>), а числитель - как "дитя" (</a:t>
            </a:r>
            <a:r>
              <a:rPr lang="ru-RU" i="1" dirty="0" err="1">
                <a:solidFill>
                  <a:srgbClr val="3A3A3A"/>
                </a:solidFill>
                <a:latin typeface="rubik"/>
              </a:rPr>
              <a:t>цзы</a:t>
            </a:r>
            <a:r>
              <a:rPr lang="ru-RU" dirty="0" smtClean="0"/>
              <a:t>).</a:t>
            </a:r>
          </a:p>
          <a:p>
            <a:r>
              <a:rPr lang="ru-RU" dirty="0">
                <a:solidFill>
                  <a:prstClr val="black"/>
                </a:solidFill>
              </a:rPr>
              <a:t>В китайском языке дроби выражаются устно с помощью символов </a:t>
            </a:r>
            <a:r>
              <a:rPr lang="ja-JP" altLang="en-US" dirty="0">
                <a:solidFill>
                  <a:prstClr val="black"/>
                </a:solidFill>
              </a:rPr>
              <a:t>分之 </a:t>
            </a:r>
            <a:r>
              <a:rPr lang="en-US" altLang="ja-JP" dirty="0">
                <a:solidFill>
                  <a:prstClr val="black"/>
                </a:solidFill>
              </a:rPr>
              <a:t>(</a:t>
            </a:r>
            <a:r>
              <a:rPr lang="ru-RU" dirty="0">
                <a:solidFill>
                  <a:prstClr val="black"/>
                </a:solidFill>
              </a:rPr>
              <a:t>фен </a:t>
            </a:r>
            <a:r>
              <a:rPr lang="ru-RU" dirty="0" err="1">
                <a:solidFill>
                  <a:prstClr val="black"/>
                </a:solidFill>
              </a:rPr>
              <a:t>чжи</a:t>
            </a:r>
            <a:r>
              <a:rPr lang="ru-RU" dirty="0">
                <a:solidFill>
                  <a:prstClr val="black"/>
                </a:solidFill>
              </a:rPr>
              <a:t>, буквально "части") между знаменателем (</a:t>
            </a:r>
            <a:r>
              <a:rPr lang="ja-JP" altLang="en-US" dirty="0">
                <a:solidFill>
                  <a:prstClr val="black"/>
                </a:solidFill>
              </a:rPr>
              <a:t>分母 </a:t>
            </a:r>
            <a:r>
              <a:rPr lang="ru-RU" dirty="0">
                <a:solidFill>
                  <a:prstClr val="black"/>
                </a:solidFill>
              </a:rPr>
              <a:t>фен </a:t>
            </a:r>
            <a:r>
              <a:rPr lang="ru-RU" dirty="0" err="1">
                <a:solidFill>
                  <a:prstClr val="black"/>
                </a:solidFill>
              </a:rPr>
              <a:t>му</a:t>
            </a:r>
            <a:r>
              <a:rPr lang="ru-RU" dirty="0">
                <a:solidFill>
                  <a:prstClr val="black"/>
                </a:solidFill>
              </a:rPr>
              <a:t>) и числителем (</a:t>
            </a:r>
            <a:r>
              <a:rPr lang="ja-JP" altLang="en-US" dirty="0">
                <a:solidFill>
                  <a:prstClr val="black"/>
                </a:solidFill>
              </a:rPr>
              <a:t>分子 </a:t>
            </a:r>
            <a:r>
              <a:rPr lang="ru-RU" dirty="0">
                <a:solidFill>
                  <a:prstClr val="black"/>
                </a:solidFill>
              </a:rPr>
              <a:t>фен </a:t>
            </a:r>
            <a:r>
              <a:rPr lang="ru-RU" dirty="0" err="1">
                <a:solidFill>
                  <a:prstClr val="black"/>
                </a:solidFill>
              </a:rPr>
              <a:t>цзы</a:t>
            </a:r>
            <a:r>
              <a:rPr lang="ru-RU" dirty="0" smtClean="0">
                <a:solidFill>
                  <a:prstClr val="black"/>
                </a:solidFill>
              </a:rPr>
              <a:t>).</a:t>
            </a:r>
            <a:endParaRPr lang="ru-RU" dirty="0"/>
          </a:p>
        </p:txBody>
      </p:sp>
      <p:pic>
        <p:nvPicPr>
          <p:cNvPr id="6150" name="Picture 6" descr="C:\Users\Елена\Desktop\screen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4544" y="2552563"/>
            <a:ext cx="4856540" cy="3642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C:\Users\Елена\Desktop\f773009342497e6c9ea85f9293c195e6-800x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7806" y="4717934"/>
            <a:ext cx="1237336" cy="2002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589955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6E721C1D-09E1-45A1-B55E-40F2698403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8686"/>
            <a:ext cx="12192000" cy="704668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6BB745BF-9FB2-4A4F-93C2-B7E18D4D696E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3181866" y="6194968"/>
            <a:ext cx="203200" cy="2032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AB00C098-5334-4015-A69E-06A3E0F1D800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8828315" y="6180454"/>
            <a:ext cx="203200" cy="2032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40228" y="493486"/>
            <a:ext cx="3559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Рожкова Валерия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7065" y="1051955"/>
            <a:ext cx="549767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Задача </a:t>
            </a:r>
            <a:r>
              <a:rPr lang="ru-RU" b="1" dirty="0"/>
              <a:t>стран Ислама</a:t>
            </a:r>
          </a:p>
          <a:p>
            <a:endParaRPr lang="ru-RU" dirty="0"/>
          </a:p>
          <a:p>
            <a:r>
              <a:rPr lang="ru-RU" dirty="0"/>
              <a:t>В знаменитой книге «1001 ночь» мудрец</a:t>
            </a:r>
          </a:p>
          <a:p>
            <a:r>
              <a:rPr lang="ru-RU" dirty="0"/>
              <a:t>задаёт юной деве следующую задачу:</a:t>
            </a:r>
          </a:p>
          <a:p>
            <a:endParaRPr lang="ru-RU" dirty="0"/>
          </a:p>
          <a:p>
            <a:r>
              <a:rPr lang="ru-RU" dirty="0"/>
              <a:t>Одна женщина отправилась в сад собирать яблоки. Чтобы</a:t>
            </a:r>
          </a:p>
          <a:p>
            <a:r>
              <a:rPr lang="ru-RU" dirty="0"/>
              <a:t>выйти из сада, ей нужно было пройти через четыре двери,</a:t>
            </a:r>
          </a:p>
          <a:p>
            <a:r>
              <a:rPr lang="ru-RU" dirty="0"/>
              <a:t>у каждой из которых стоял стражник. Стражнику у</a:t>
            </a:r>
          </a:p>
          <a:p>
            <a:r>
              <a:rPr lang="ru-RU" dirty="0"/>
              <a:t>первых дверей женщина отдала половину сорванных ею</a:t>
            </a:r>
          </a:p>
          <a:p>
            <a:r>
              <a:rPr lang="ru-RU" dirty="0"/>
              <a:t>яблок. Дойдя до второго стражника, женщина отдала ему</a:t>
            </a:r>
          </a:p>
          <a:p>
            <a:r>
              <a:rPr lang="ru-RU" dirty="0"/>
              <a:t>половину оставшихся. Так же она поступила и с третьим</a:t>
            </a:r>
          </a:p>
          <a:p>
            <a:r>
              <a:rPr lang="ru-RU" dirty="0"/>
              <a:t>стражником, а когда она поделилась яблоками с</a:t>
            </a:r>
          </a:p>
          <a:p>
            <a:r>
              <a:rPr lang="ru-RU" dirty="0"/>
              <a:t>четвёртым стражником, у неё осталось 10 яблок. Сколько</a:t>
            </a:r>
          </a:p>
          <a:p>
            <a:r>
              <a:rPr lang="ru-RU" dirty="0"/>
              <a:t>яблок она собрала в саду?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241143" y="292809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Решение</a:t>
            </a:r>
            <a:r>
              <a:rPr lang="ru-RU" dirty="0" smtClean="0"/>
              <a:t>:</a:t>
            </a:r>
            <a:endParaRPr lang="ru-RU" dirty="0"/>
          </a:p>
          <a:p>
            <a:r>
              <a:rPr lang="ru-RU" dirty="0"/>
              <a:t>1) 1-1/2=1/2(ч) осталась</a:t>
            </a:r>
          </a:p>
          <a:p>
            <a:endParaRPr lang="ru-RU" dirty="0"/>
          </a:p>
          <a:p>
            <a:r>
              <a:rPr lang="ru-RU" dirty="0"/>
              <a:t>2) 1/2-1/4=1/4(ч) осталась</a:t>
            </a:r>
          </a:p>
          <a:p>
            <a:endParaRPr lang="ru-RU" dirty="0"/>
          </a:p>
          <a:p>
            <a:r>
              <a:rPr lang="ru-RU" dirty="0"/>
              <a:t>3) 1/4-1/8=1/8(ч) осталась</a:t>
            </a:r>
          </a:p>
          <a:p>
            <a:endParaRPr lang="ru-RU" dirty="0"/>
          </a:p>
          <a:p>
            <a:r>
              <a:rPr lang="ru-RU" dirty="0"/>
              <a:t>4) 1/8-1/16=1/16(ч) осталась</a:t>
            </a:r>
          </a:p>
          <a:p>
            <a:endParaRPr lang="ru-RU" dirty="0"/>
          </a:p>
          <a:p>
            <a:r>
              <a:rPr lang="ru-RU" dirty="0"/>
              <a:t>1/16 составляет 10 яблок</a:t>
            </a:r>
          </a:p>
          <a:p>
            <a:endParaRPr lang="ru-RU" dirty="0"/>
          </a:p>
          <a:p>
            <a:r>
              <a:rPr lang="ru-RU" dirty="0"/>
              <a:t>5) 10*16=160(яблок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7169" name="Picture 1" descr="C:\Users\Елена\Desktop\Рисунок4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0316" y="736209"/>
            <a:ext cx="2314575" cy="202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209801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6E721C1D-09E1-45A1-B55E-40F2698403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8686"/>
            <a:ext cx="12192000" cy="704668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6BB745BF-9FB2-4A4F-93C2-B7E18D4D696E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3181866" y="6194968"/>
            <a:ext cx="203200" cy="2032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AB00C098-5334-4015-A69E-06A3E0F1D800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8828315" y="6180454"/>
            <a:ext cx="203200" cy="2032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40228" y="493486"/>
            <a:ext cx="3559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Филиппова Ульяна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" name="AutoShape 2" descr="https://sun9-70.userapi.com/impg/Jw3ACosnpObhc4lk8BLqQcapiXjeC9m0QdFsxA/tb0tkEROhN8.jpg?size=807x599&amp;quality=95&amp;sign=980fbe444ffebe6050de605754a78708&amp;c_uniq_tag=cpoNiVcfpO1GsM4LSWjDPy56XNGAOiLRdFdG3Wncznw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92641" y="1016000"/>
            <a:ext cx="48913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Максим </a:t>
            </a:r>
            <a:r>
              <a:rPr lang="ru-RU" dirty="0" err="1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Плануд</a:t>
            </a:r>
            <a:r>
              <a:rPr lang="ru-RU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известен своим интересом к математике. Известно, что он одним из первых использовал числительное "миллион", а также термины "числитель" и "знаменатель".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195" name="Picture 3" descr="C:\Users\Елена\Desktop\tb0tkEROhN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628" y="2493327"/>
            <a:ext cx="4745327" cy="3522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821714" y="1016000"/>
            <a:ext cx="476068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</a:t>
            </a:r>
            <a:r>
              <a:rPr lang="ru-RU" dirty="0" smtClean="0"/>
              <a:t>изантийский </a:t>
            </a:r>
            <a:r>
              <a:rPr lang="ru-RU" dirty="0"/>
              <a:t>интеллектуал, переводчик. Имя при крещении – </a:t>
            </a:r>
            <a:r>
              <a:rPr lang="ru-RU" dirty="0" err="1"/>
              <a:t>Мануил</a:t>
            </a:r>
            <a:r>
              <a:rPr lang="ru-RU" dirty="0"/>
              <a:t> или Михаил. После пострига в 1283 посвятил себя преподаванию в основанной им школе. Копиист рукописей и писец императорского скриптория (1283). Ж</a:t>
            </a:r>
            <a:r>
              <a:rPr lang="ru-RU" dirty="0" smtClean="0"/>
              <a:t>ил </a:t>
            </a:r>
            <a:r>
              <a:rPr lang="ru-RU" dirty="0"/>
              <a:t>в Константинополе и преподавал в монастыре Хоры и </a:t>
            </a:r>
            <a:r>
              <a:rPr lang="ru-RU" dirty="0" err="1"/>
              <a:t>Акаталипта</a:t>
            </a:r>
            <a:r>
              <a:rPr lang="ru-RU" dirty="0"/>
              <a:t> (1301). Периодически выполнял дипломатические поручения: в 1296 в составе императорского посольства отправился в Венецию. Знаменит как своими переводами латинских сочинений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Его учебник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арифметики («Так называемый великий счет согласно индийцам»), где цифры записываются в восточно-арабской форме, </a:t>
            </a:r>
          </a:p>
        </p:txBody>
      </p:sp>
      <p:pic>
        <p:nvPicPr>
          <p:cNvPr id="8196" name="Picture 4" descr="C:\Users\Елена\Desktop\Рисунок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1086" y="4986318"/>
            <a:ext cx="1626053" cy="1611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180430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6E721C1D-09E1-45A1-B55E-40F2698403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8686"/>
            <a:ext cx="12192000" cy="704668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6BB745BF-9FB2-4A4F-93C2-B7E18D4D696E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3181866" y="6194968"/>
            <a:ext cx="203200" cy="2032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AB00C098-5334-4015-A69E-06A3E0F1D800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8828315" y="6180454"/>
            <a:ext cx="203200" cy="2032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40228" y="493486"/>
            <a:ext cx="3559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rgbClr val="FF0000"/>
                </a:solidFill>
              </a:rPr>
              <a:t>Пенясов</a:t>
            </a:r>
            <a:r>
              <a:rPr lang="ru-RU" dirty="0" smtClean="0">
                <a:solidFill>
                  <a:srgbClr val="FF0000"/>
                </a:solidFill>
              </a:rPr>
              <a:t> Анатолий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7066" y="921612"/>
            <a:ext cx="562830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Некто взял из сокровищницы 1/13.   Из того, что осталось, другой взял 1/17. Оставил же в сокровищнице 192. Мы хотим узнать, сколько было в сокровищнице первоначально?</a:t>
            </a:r>
            <a:endParaRPr kumimoji="0" lang="ru-RU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7066" y="2398940"/>
            <a:ext cx="342213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Решение</a:t>
            </a:r>
            <a:r>
              <a:rPr lang="ru-RU" dirty="0" smtClean="0"/>
              <a:t>:</a:t>
            </a:r>
            <a:endParaRPr lang="ru-RU" dirty="0"/>
          </a:p>
          <a:p>
            <a:r>
              <a:rPr lang="ru-RU" dirty="0"/>
              <a:t>1)1-1/13=12/13(ч)</a:t>
            </a:r>
          </a:p>
          <a:p>
            <a:r>
              <a:rPr lang="ru-RU" dirty="0"/>
              <a:t>сокровищ </a:t>
            </a:r>
            <a:r>
              <a:rPr lang="ru-RU" dirty="0" smtClean="0"/>
              <a:t>осталось</a:t>
            </a:r>
            <a:endParaRPr lang="ru-RU" dirty="0"/>
          </a:p>
          <a:p>
            <a:r>
              <a:rPr lang="ru-RU" dirty="0"/>
              <a:t>2)12/13-1/17=191/221(ч)</a:t>
            </a:r>
          </a:p>
          <a:p>
            <a:r>
              <a:rPr lang="ru-RU" dirty="0"/>
              <a:t>сокровищ осталось</a:t>
            </a:r>
          </a:p>
          <a:p>
            <a:r>
              <a:rPr lang="ru-RU" dirty="0" smtClean="0"/>
              <a:t>191/221 составляет 191</a:t>
            </a:r>
            <a:endParaRPr lang="ru-RU" dirty="0"/>
          </a:p>
          <a:p>
            <a:r>
              <a:rPr lang="ru-RU" dirty="0" smtClean="0"/>
              <a:t>3)191:191*221=221</a:t>
            </a:r>
            <a:endParaRPr lang="ru-RU" dirty="0"/>
          </a:p>
          <a:p>
            <a:r>
              <a:rPr lang="ru-RU" dirty="0" smtClean="0"/>
              <a:t>Ответ</a:t>
            </a:r>
            <a:r>
              <a:rPr lang="ru-RU" dirty="0"/>
              <a:t>: 221 было</a:t>
            </a:r>
          </a:p>
          <a:p>
            <a:r>
              <a:rPr lang="ru-RU" dirty="0"/>
              <a:t>первоначально.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2837" y="921612"/>
            <a:ext cx="27722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Задача Древней Греции</a:t>
            </a:r>
          </a:p>
        </p:txBody>
      </p:sp>
      <p:pic>
        <p:nvPicPr>
          <p:cNvPr id="9217" name="Picture 1" descr="C:\Users\Елена\Desktop\1626795669_23-kartinkin-com-p-sokrovishcha-art-art-krasivo-2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877" y="2471783"/>
            <a:ext cx="3069494" cy="192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487884" y="348342"/>
            <a:ext cx="535577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solidFill>
                  <a:prstClr val="black"/>
                </a:solidFill>
              </a:rPr>
              <a:t>Задача из «Арифметики» Магницкого</a:t>
            </a:r>
          </a:p>
          <a:p>
            <a:pPr lvl="0"/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 smtClean="0">
                <a:solidFill>
                  <a:prstClr val="black"/>
                </a:solidFill>
              </a:rPr>
              <a:t>Лошадь </a:t>
            </a:r>
            <a:r>
              <a:rPr lang="ru-RU" dirty="0">
                <a:solidFill>
                  <a:prstClr val="black"/>
                </a:solidFill>
              </a:rPr>
              <a:t>съедает </a:t>
            </a:r>
            <a:r>
              <a:rPr lang="ru-RU" dirty="0" smtClean="0">
                <a:solidFill>
                  <a:prstClr val="black"/>
                </a:solidFill>
              </a:rPr>
              <a:t>воз сено </a:t>
            </a:r>
            <a:r>
              <a:rPr lang="ru-RU" dirty="0">
                <a:solidFill>
                  <a:prstClr val="black"/>
                </a:solidFill>
              </a:rPr>
              <a:t>за месяц, коза- </a:t>
            </a:r>
            <a:r>
              <a:rPr lang="ru-RU" dirty="0" smtClean="0">
                <a:solidFill>
                  <a:prstClr val="black"/>
                </a:solidFill>
              </a:rPr>
              <a:t>за два </a:t>
            </a:r>
            <a:r>
              <a:rPr lang="ru-RU" dirty="0">
                <a:solidFill>
                  <a:prstClr val="black"/>
                </a:solidFill>
              </a:rPr>
              <a:t>месяца, овца- </a:t>
            </a:r>
            <a:r>
              <a:rPr lang="ru-RU" dirty="0" smtClean="0">
                <a:solidFill>
                  <a:prstClr val="black"/>
                </a:solidFill>
              </a:rPr>
              <a:t>за три </a:t>
            </a:r>
            <a:r>
              <a:rPr lang="ru-RU" dirty="0">
                <a:solidFill>
                  <a:prstClr val="black"/>
                </a:solidFill>
              </a:rPr>
              <a:t>месяца. За </a:t>
            </a:r>
            <a:r>
              <a:rPr lang="ru-RU" dirty="0" smtClean="0">
                <a:solidFill>
                  <a:prstClr val="black"/>
                </a:solidFill>
              </a:rPr>
              <a:t>какое время </a:t>
            </a:r>
            <a:r>
              <a:rPr lang="ru-RU" dirty="0">
                <a:solidFill>
                  <a:prstClr val="black"/>
                </a:solidFill>
              </a:rPr>
              <a:t>лошадь, коза </a:t>
            </a:r>
            <a:r>
              <a:rPr lang="ru-RU" dirty="0" smtClean="0">
                <a:solidFill>
                  <a:prstClr val="black"/>
                </a:solidFill>
              </a:rPr>
              <a:t>и овца </a:t>
            </a:r>
            <a:r>
              <a:rPr lang="ru-RU" dirty="0">
                <a:solidFill>
                  <a:prstClr val="black"/>
                </a:solidFill>
              </a:rPr>
              <a:t>вместе </a:t>
            </a:r>
            <a:r>
              <a:rPr lang="ru-RU" dirty="0" smtClean="0">
                <a:solidFill>
                  <a:prstClr val="black"/>
                </a:solidFill>
              </a:rPr>
              <a:t>съедят такой </a:t>
            </a:r>
            <a:r>
              <a:rPr lang="ru-RU" dirty="0">
                <a:solidFill>
                  <a:prstClr val="black"/>
                </a:solidFill>
              </a:rPr>
              <a:t>же воз сена</a:t>
            </a:r>
            <a:r>
              <a:rPr lang="ru-RU" dirty="0" smtClean="0">
                <a:solidFill>
                  <a:prstClr val="black"/>
                </a:solidFill>
              </a:rPr>
              <a:t>?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Решение</a:t>
            </a:r>
            <a:r>
              <a:rPr lang="ru-RU" dirty="0" smtClean="0">
                <a:solidFill>
                  <a:prstClr val="black"/>
                </a:solidFill>
              </a:rPr>
              <a:t>: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Лошадь- 1 воз 1 </a:t>
            </a:r>
            <a:r>
              <a:rPr lang="ru-RU" dirty="0" smtClean="0">
                <a:solidFill>
                  <a:prstClr val="black"/>
                </a:solidFill>
              </a:rPr>
              <a:t>месяц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6 возов- </a:t>
            </a:r>
            <a:r>
              <a:rPr lang="ru-RU" dirty="0" smtClean="0">
                <a:solidFill>
                  <a:prstClr val="black"/>
                </a:solidFill>
              </a:rPr>
              <a:t>6 месяцев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Коза- 1 воз 2 </a:t>
            </a:r>
            <a:r>
              <a:rPr lang="ru-RU" dirty="0" smtClean="0">
                <a:solidFill>
                  <a:prstClr val="black"/>
                </a:solidFill>
              </a:rPr>
              <a:t>месяца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3 воза- 6 </a:t>
            </a:r>
            <a:r>
              <a:rPr lang="ru-RU" dirty="0" smtClean="0">
                <a:solidFill>
                  <a:prstClr val="black"/>
                </a:solidFill>
              </a:rPr>
              <a:t>месяцев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Овца- 1 воз 3 </a:t>
            </a:r>
            <a:r>
              <a:rPr lang="ru-RU" dirty="0" smtClean="0">
                <a:solidFill>
                  <a:prstClr val="black"/>
                </a:solidFill>
              </a:rPr>
              <a:t>месяца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4 воза- 6 </a:t>
            </a:r>
            <a:r>
              <a:rPr lang="ru-RU" dirty="0" smtClean="0">
                <a:solidFill>
                  <a:prstClr val="black"/>
                </a:solidFill>
              </a:rPr>
              <a:t>месяцев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НОК(1,2,3)=</a:t>
            </a:r>
            <a:r>
              <a:rPr lang="ru-RU" dirty="0" smtClean="0">
                <a:solidFill>
                  <a:prstClr val="black"/>
                </a:solidFill>
              </a:rPr>
              <a:t>6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1)6+3+4=11(возов) лошадь, коза и </a:t>
            </a:r>
            <a:r>
              <a:rPr lang="ru-RU" dirty="0" smtClean="0">
                <a:solidFill>
                  <a:prstClr val="black"/>
                </a:solidFill>
              </a:rPr>
              <a:t>овца за </a:t>
            </a:r>
            <a:r>
              <a:rPr lang="ru-RU" dirty="0">
                <a:solidFill>
                  <a:prstClr val="black"/>
                </a:solidFill>
              </a:rPr>
              <a:t>6 мес</a:t>
            </a:r>
            <a:r>
              <a:rPr lang="ru-RU" dirty="0" smtClean="0">
                <a:solidFill>
                  <a:prstClr val="black"/>
                </a:solidFill>
              </a:rPr>
              <a:t>.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2)6:11=6/11(месяца) они съедят 1 воз.</a:t>
            </a:r>
          </a:p>
          <a:p>
            <a:pPr lvl="0"/>
            <a:r>
              <a:rPr lang="ru-RU" dirty="0" smtClean="0">
                <a:solidFill>
                  <a:prstClr val="black"/>
                </a:solidFill>
              </a:rPr>
              <a:t>Ответ</a:t>
            </a:r>
            <a:r>
              <a:rPr lang="ru-RU" dirty="0">
                <a:solidFill>
                  <a:prstClr val="black"/>
                </a:solidFill>
              </a:rPr>
              <a:t>: 6/11 месяца.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8525" y="4839120"/>
            <a:ext cx="3336732" cy="1876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419990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6E721C1D-09E1-45A1-B55E-40F2698403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50118"/>
            <a:ext cx="12192000" cy="740491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6BB745BF-9FB2-4A4F-93C2-B7E18D4D696E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3181866" y="6194968"/>
            <a:ext cx="203200" cy="2032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AB00C098-5334-4015-A69E-06A3E0F1D800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8828315" y="6180454"/>
            <a:ext cx="203200" cy="2032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40226" y="-114754"/>
            <a:ext cx="3559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Дудина Дарья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13600" y="446719"/>
            <a:ext cx="396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1074057" y="1291771"/>
            <a:ext cx="23110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60375" y="446719"/>
            <a:ext cx="538479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0000"/>
                </a:solidFill>
              </a:rPr>
              <a:t>Индийцы широко употребляли «обыкновенные» дроби. Наше обозначение обыкновенных дробей при помощи числителя и знаменателя было принято в Индии еще в VIII веке до н. э. однако без дробной черты</a:t>
            </a:r>
            <a:r>
              <a:rPr lang="ru-RU" dirty="0" smtClean="0">
                <a:solidFill>
                  <a:srgbClr val="000000"/>
                </a:solidFill>
              </a:rPr>
              <a:t>.</a:t>
            </a:r>
            <a:r>
              <a:rPr lang="ru-RU" dirty="0">
                <a:solidFill>
                  <a:srgbClr val="333333"/>
                </a:solidFill>
              </a:rPr>
              <a:t> </a:t>
            </a:r>
            <a:r>
              <a:rPr lang="ru-RU" dirty="0" smtClean="0"/>
              <a:t>Уже </a:t>
            </a:r>
            <a:r>
              <a:rPr lang="ru-RU" dirty="0"/>
              <a:t>в середине 2 тысячелетия </a:t>
            </a:r>
            <a:r>
              <a:rPr lang="ru-RU" dirty="0" smtClean="0"/>
              <a:t>до </a:t>
            </a:r>
            <a:r>
              <a:rPr lang="ru-RU" dirty="0"/>
              <a:t>н. э. упоминаются дроби "</a:t>
            </a:r>
            <a:r>
              <a:rPr lang="ru-RU" dirty="0" err="1"/>
              <a:t>ардха</a:t>
            </a:r>
            <a:r>
              <a:rPr lang="ru-RU" dirty="0"/>
              <a:t>" 1/2, </a:t>
            </a:r>
            <a:r>
              <a:rPr lang="ru-RU" dirty="0" err="1"/>
              <a:t>пада</a:t>
            </a:r>
            <a:r>
              <a:rPr lang="ru-RU" dirty="0"/>
              <a:t> 1/4, три-</a:t>
            </a:r>
            <a:r>
              <a:rPr lang="ru-RU" dirty="0" err="1"/>
              <a:t>пада</a:t>
            </a:r>
            <a:r>
              <a:rPr lang="ru-RU" dirty="0"/>
              <a:t> 3/4 и кала 1/16. Записывались они без дробной черты, но также — числитель над знаменателем и отделялись друг от друга вертикальными и горизонтальными линиями.</a:t>
            </a:r>
          </a:p>
        </p:txBody>
      </p:sp>
      <p:sp>
        <p:nvSpPr>
          <p:cNvPr id="6" name="AutoShape 2" descr="https://habrastorage.org/r/w1560/getpro/habr/upload_files/606/3a7/d41/6063a7d41e3e57d0f54616bd56546c49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19" y="3854622"/>
            <a:ext cx="2556491" cy="2543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502400" y="160338"/>
            <a:ext cx="53993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Правила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действий с дробями, изложенные индийским учёным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Брахмагуптой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 (8 век н. э.), лишь немногим отличаются от наших. Индийское обозначение дробей и правила действий над ними были усвоены в 9 веке в мусульманских странах благодаря узбекскому учёному Мухаммеду Хорезмскому </a:t>
            </a:r>
            <a:r>
              <a:rPr lang="ru-RU" dirty="0" smtClean="0">
                <a:solidFill>
                  <a:srgbClr val="33333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fontAlgn="base"/>
            <a:endParaRPr lang="ru-RU" b="0" i="0" dirty="0">
              <a:solidFill>
                <a:srgbClr val="333333"/>
              </a:solidFill>
              <a:effectLst/>
              <a:latin typeface="Helvetica Neue"/>
            </a:endParaRPr>
          </a:p>
        </p:txBody>
      </p:sp>
      <p:pic>
        <p:nvPicPr>
          <p:cNvPr id="4100" name="Picture 4" descr="C:\Users\Елена\Desktop\slide-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6148" y="2207405"/>
            <a:ext cx="2406423" cy="310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422527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6E721C1D-09E1-45A1-B55E-40F2698403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8686"/>
            <a:ext cx="12192000" cy="704668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6BB745BF-9FB2-4A4F-93C2-B7E18D4D696E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3181866" y="6194968"/>
            <a:ext cx="203200" cy="2032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AB00C098-5334-4015-A69E-06A3E0F1D800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8828315" y="6180454"/>
            <a:ext cx="203200" cy="2032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40228" y="493486"/>
            <a:ext cx="3559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Паньков Александр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5751" y="821731"/>
            <a:ext cx="519287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Дроби в профессиях</a:t>
            </a:r>
          </a:p>
          <a:p>
            <a:pPr marL="342900" indent="-342900">
              <a:buAutoNum type="arabicPeriod"/>
            </a:pPr>
            <a:r>
              <a:rPr lang="ru-RU" dirty="0" smtClean="0"/>
              <a:t>Медицина</a:t>
            </a:r>
          </a:p>
          <a:p>
            <a:pPr lvl="0"/>
            <a:r>
              <a:rPr lang="ru-RU" dirty="0">
                <a:solidFill>
                  <a:srgbClr val="000000"/>
                </a:solidFill>
              </a:rPr>
              <a:t>Чтобы приготовить необходимое лекарство нужно знать его состав, записанный с помощью дробей, или, когда врач назначает больному ½ таблетки</a:t>
            </a:r>
            <a:r>
              <a:rPr lang="ru-RU" dirty="0" smtClean="0">
                <a:solidFill>
                  <a:srgbClr val="000000"/>
                </a:solidFill>
                <a:latin typeface="OpenSans"/>
              </a:rPr>
              <a:t>.</a:t>
            </a:r>
          </a:p>
          <a:p>
            <a:pPr lvl="0"/>
            <a:endParaRPr lang="ru-RU" dirty="0" smtClean="0">
              <a:solidFill>
                <a:srgbClr val="000000"/>
              </a:solidFill>
            </a:endParaRPr>
          </a:p>
          <a:p>
            <a:pPr lvl="0"/>
            <a:endParaRPr lang="ru-RU" dirty="0">
              <a:solidFill>
                <a:srgbClr val="000000"/>
              </a:solidFill>
            </a:endParaRPr>
          </a:p>
          <a:p>
            <a:pPr lvl="0"/>
            <a:r>
              <a:rPr lang="ru-RU" dirty="0" smtClean="0">
                <a:solidFill>
                  <a:srgbClr val="000000"/>
                </a:solidFill>
              </a:rPr>
              <a:t>2.Кулинария</a:t>
            </a:r>
            <a:endParaRPr lang="ru-RU" dirty="0">
              <a:solidFill>
                <a:srgbClr val="000000"/>
              </a:solidFill>
            </a:endParaRPr>
          </a:p>
          <a:p>
            <a:r>
              <a:rPr lang="ru-RU" dirty="0">
                <a:solidFill>
                  <a:srgbClr val="000000"/>
                </a:solidFill>
              </a:rPr>
              <a:t>Поварам нужны дроби для соблюдения пропорции при приготовлении блюда. В рецептах очень часто используются такие фразы, например, как одна вторая стакана, четверть столовой ложки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027" name="Picture 3" descr="C:\Users\Елена\Desktop\bcf460f30b0b46858ed493053db6c852_ce_1500x1000x0x0_cropped_1332x88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428" y="2246085"/>
            <a:ext cx="1292839" cy="861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2817" y="4421725"/>
            <a:ext cx="1809217" cy="1809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368143" y="493486"/>
            <a:ext cx="5326743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dirty="0">
                <a:solidFill>
                  <a:srgbClr val="000000"/>
                </a:solidFill>
              </a:rPr>
              <a:t>3. Музыка</a:t>
            </a:r>
          </a:p>
          <a:p>
            <a:pPr lvl="0" algn="just"/>
            <a:r>
              <a:rPr lang="ru-RU" dirty="0">
                <a:solidFill>
                  <a:srgbClr val="000000"/>
                </a:solidFill>
              </a:rPr>
              <a:t>Учащиеся музыкальной школы знакомятся с дробями раньше, чем в общеобразовательной школе. Древнегреческий философ Пифагор (570 г. до н. э.) установил связь музыки и математики. Он создал учение о звуке и связал длительность звучания нот с дробями. Счёт длительностей в музыке ведётся от целой ноты, которая считается до четырёх. В целой ноте 2 половинные, 4 четверти, 8 восьмых, 16 шестнадцатых. Так музыка живёт в согласии с математикой.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1437" y="3632807"/>
            <a:ext cx="2870201" cy="2870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877578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6E721C1D-09E1-45A1-B55E-40F2698403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8686"/>
            <a:ext cx="12192000" cy="704668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6BB745BF-9FB2-4A4F-93C2-B7E18D4D696E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3181866" y="6194968"/>
            <a:ext cx="203200" cy="2032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AB00C098-5334-4015-A69E-06A3E0F1D800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8828315" y="6180454"/>
            <a:ext cx="203200" cy="2032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40228" y="493486"/>
            <a:ext cx="3559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rgbClr val="FF0000"/>
                </a:solidFill>
              </a:rPr>
              <a:t>Славская</a:t>
            </a:r>
            <a:r>
              <a:rPr lang="ru-RU" dirty="0" smtClean="0">
                <a:solidFill>
                  <a:srgbClr val="FF0000"/>
                </a:solidFill>
              </a:rPr>
              <a:t> Екатерина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5751" y="821731"/>
            <a:ext cx="519287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Задачи с дробями в различных </a:t>
            </a:r>
            <a:r>
              <a:rPr lang="ru-RU" b="1" dirty="0" smtClean="0"/>
              <a:t>профессиях</a:t>
            </a:r>
            <a:endParaRPr lang="ru-RU" b="1" dirty="0"/>
          </a:p>
          <a:p>
            <a:r>
              <a:rPr lang="ru-RU" dirty="0" smtClean="0"/>
              <a:t>Пример1</a:t>
            </a:r>
            <a:r>
              <a:rPr lang="ru-RU" dirty="0"/>
              <a:t>. В швейную мастерскую привезли 320 метров ленты. В тот же день израсходовали  </a:t>
            </a:r>
            <a:r>
              <a:rPr lang="ru-RU" dirty="0" smtClean="0"/>
              <a:t>1/8 </a:t>
            </a:r>
            <a:r>
              <a:rPr lang="ru-RU" dirty="0"/>
              <a:t>всей ленты. Сколько метров ленты осталось в мастерской?</a:t>
            </a:r>
          </a:p>
          <a:p>
            <a:r>
              <a:rPr lang="ru-RU" dirty="0" smtClean="0"/>
              <a:t>1</a:t>
            </a:r>
            <a:r>
              <a:rPr lang="ru-RU" dirty="0"/>
              <a:t>) 320 : 8 ∙ 1 = 40 (м) ленты израсходовали в тот же день;</a:t>
            </a:r>
          </a:p>
          <a:p>
            <a:r>
              <a:rPr lang="ru-RU" dirty="0" smtClean="0"/>
              <a:t>2</a:t>
            </a:r>
            <a:r>
              <a:rPr lang="ru-RU" dirty="0"/>
              <a:t>) 320 – 40 = 280 (м)- остаток после первого дня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Ответ: в мастерской осталось 280 метров ленты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649357" y="508001"/>
            <a:ext cx="476431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</a:rPr>
              <a:t>Пример 2. Столяр должен изготовить 48 табуретов. Сколько всего дней понадобится столяру для выполнения работы, если за 1 день он выполнил  1/8 ее часть?</a:t>
            </a:r>
          </a:p>
          <a:p>
            <a:pPr lvl="0"/>
            <a:r>
              <a:rPr lang="ru-RU" dirty="0">
                <a:solidFill>
                  <a:prstClr val="black"/>
                </a:solidFill>
              </a:rPr>
              <a:t> 48: 8 ∙ 1 = 6 (дней).</a:t>
            </a:r>
          </a:p>
          <a:p>
            <a:pPr lvl="0"/>
            <a:r>
              <a:rPr lang="ru-RU" dirty="0">
                <a:solidFill>
                  <a:prstClr val="black"/>
                </a:solidFill>
              </a:rPr>
              <a:t>Ответ: для выполнения работы столяру 6 дней</a:t>
            </a:r>
            <a:r>
              <a:rPr lang="ru-RU" dirty="0" smtClean="0">
                <a:solidFill>
                  <a:prstClr val="black"/>
                </a:solidFill>
              </a:rPr>
              <a:t>.</a:t>
            </a:r>
          </a:p>
          <a:p>
            <a:pPr lvl="0"/>
            <a:endParaRPr lang="ru-RU" dirty="0">
              <a:solidFill>
                <a:prstClr val="black"/>
              </a:solidFill>
            </a:endParaRPr>
          </a:p>
          <a:p>
            <a:pPr lvl="0"/>
            <a:endParaRPr lang="ru-RU" dirty="0" smtClean="0">
              <a:solidFill>
                <a:prstClr val="black"/>
              </a:solidFill>
            </a:endParaRPr>
          </a:p>
          <a:p>
            <a:pPr lvl="0"/>
            <a:endParaRPr lang="ru-RU" dirty="0">
              <a:solidFill>
                <a:prstClr val="black"/>
              </a:solidFill>
            </a:endParaRPr>
          </a:p>
          <a:p>
            <a:pPr lvl="0"/>
            <a:endParaRPr lang="ru-RU" dirty="0" smtClean="0">
              <a:solidFill>
                <a:prstClr val="black"/>
              </a:solidFill>
            </a:endParaRPr>
          </a:p>
          <a:p>
            <a:pPr lvl="0"/>
            <a:endParaRPr lang="ru-RU" dirty="0">
              <a:solidFill>
                <a:prstClr val="black"/>
              </a:solidFill>
            </a:endParaRPr>
          </a:p>
          <a:p>
            <a:pPr lvl="0"/>
            <a:endParaRPr lang="ru-RU" dirty="0" smtClean="0">
              <a:solidFill>
                <a:prstClr val="black"/>
              </a:solidFill>
            </a:endParaRPr>
          </a:p>
          <a:p>
            <a:pPr lvl="0"/>
            <a:r>
              <a:rPr lang="ru-RU" dirty="0" smtClean="0">
                <a:solidFill>
                  <a:prstClr val="black"/>
                </a:solidFill>
              </a:rPr>
              <a:t>Пример </a:t>
            </a:r>
            <a:r>
              <a:rPr lang="ru-RU" dirty="0">
                <a:solidFill>
                  <a:prstClr val="black"/>
                </a:solidFill>
              </a:rPr>
              <a:t>3. Каменщик за 1 рабочий день может положить 150 кирпичей. Сколько кирпичей положит каменщик за 2/5 рабочего дня?</a:t>
            </a:r>
          </a:p>
          <a:p>
            <a:pPr lvl="0"/>
            <a:r>
              <a:rPr lang="ru-RU" dirty="0">
                <a:solidFill>
                  <a:prstClr val="black"/>
                </a:solidFill>
              </a:rPr>
              <a:t>150:5*2=60 (</a:t>
            </a:r>
            <a:r>
              <a:rPr lang="ru-RU" dirty="0" err="1">
                <a:solidFill>
                  <a:prstClr val="black"/>
                </a:solidFill>
              </a:rPr>
              <a:t>кир</a:t>
            </a:r>
            <a:r>
              <a:rPr lang="ru-RU" dirty="0">
                <a:solidFill>
                  <a:prstClr val="black"/>
                </a:solidFill>
              </a:rPr>
              <a:t>.)</a:t>
            </a:r>
          </a:p>
        </p:txBody>
      </p:sp>
      <p:pic>
        <p:nvPicPr>
          <p:cNvPr id="1030" name="Picture 6" descr="C:\Users\Елена\Desktop\Рисунок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668" y="3407054"/>
            <a:ext cx="3883025" cy="2560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0743" y="5003192"/>
            <a:ext cx="1712685" cy="1737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2965" y="2284411"/>
            <a:ext cx="1700463" cy="1802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987273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6E721C1D-09E1-45A1-B55E-40F2698403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8686"/>
            <a:ext cx="12192000" cy="704668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6BB745BF-9FB2-4A4F-93C2-B7E18D4D696E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3181866" y="6194968"/>
            <a:ext cx="203200" cy="2032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AB00C098-5334-4015-A69E-06A3E0F1D800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8828315" y="6180454"/>
            <a:ext cx="203200" cy="2032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40228" y="493486"/>
            <a:ext cx="4775201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rgbClr val="FF0000"/>
                </a:solidFill>
              </a:rPr>
              <a:t>Бадалова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Сабрина</a:t>
            </a:r>
            <a:endParaRPr lang="ru-RU" dirty="0" smtClean="0">
              <a:solidFill>
                <a:srgbClr val="FF0000"/>
              </a:solidFill>
            </a:endParaRPr>
          </a:p>
          <a:p>
            <a:pPr lvl="0"/>
            <a:r>
              <a:rPr lang="ru-RU" b="1" dirty="0">
                <a:solidFill>
                  <a:prstClr val="black"/>
                </a:solidFill>
              </a:rPr>
              <a:t>Загадки для </a:t>
            </a:r>
            <a:r>
              <a:rPr lang="ru-RU" b="1" dirty="0" err="1">
                <a:solidFill>
                  <a:prstClr val="black"/>
                </a:solidFill>
              </a:rPr>
              <a:t>любознаек</a:t>
            </a:r>
            <a:endParaRPr lang="ru-RU" b="1" dirty="0">
              <a:solidFill>
                <a:prstClr val="black"/>
              </a:solidFill>
            </a:endParaRPr>
          </a:p>
          <a:p>
            <a:pPr marL="342900" lvl="0" indent="-342900">
              <a:buFontTx/>
              <a:buAutoNum type="arabicPeriod"/>
            </a:pPr>
            <a:r>
              <a:rPr lang="ru-RU" dirty="0">
                <a:solidFill>
                  <a:prstClr val="black"/>
                </a:solidFill>
              </a:rPr>
              <a:t>Десять солдат строились в ряд,</a:t>
            </a:r>
          </a:p>
          <a:p>
            <a:pPr lvl="0"/>
            <a:r>
              <a:rPr lang="ru-RU" dirty="0">
                <a:solidFill>
                  <a:prstClr val="black"/>
                </a:solidFill>
              </a:rPr>
              <a:t>Десять солдат шли на парад.</a:t>
            </a:r>
          </a:p>
          <a:p>
            <a:pPr lvl="0"/>
            <a:r>
              <a:rPr lang="ru-RU" dirty="0">
                <a:solidFill>
                  <a:prstClr val="black"/>
                </a:solidFill>
              </a:rPr>
              <a:t>Из них две пятых было усатых.</a:t>
            </a:r>
          </a:p>
          <a:p>
            <a:pPr lvl="0"/>
            <a:r>
              <a:rPr lang="ru-RU" dirty="0">
                <a:solidFill>
                  <a:prstClr val="black"/>
                </a:solidFill>
              </a:rPr>
              <a:t>Сколько было безусых солдат? (6</a:t>
            </a:r>
            <a:r>
              <a:rPr lang="ru-RU" dirty="0" smtClean="0">
                <a:solidFill>
                  <a:prstClr val="black"/>
                </a:solidFill>
              </a:rPr>
              <a:t>)</a:t>
            </a:r>
          </a:p>
          <a:p>
            <a:pPr lvl="0"/>
            <a:endParaRPr lang="ru-RU" dirty="0">
              <a:solidFill>
                <a:prstClr val="black"/>
              </a:solidFill>
            </a:endParaRPr>
          </a:p>
          <a:p>
            <a:pPr lvl="0"/>
            <a:endParaRPr lang="ru-RU" dirty="0" smtClean="0">
              <a:solidFill>
                <a:prstClr val="black"/>
              </a:solidFill>
            </a:endParaRPr>
          </a:p>
          <a:p>
            <a:pPr lvl="0"/>
            <a:endParaRPr lang="ru-RU" dirty="0" smtClean="0">
              <a:solidFill>
                <a:prstClr val="black"/>
              </a:solidFill>
            </a:endParaRPr>
          </a:p>
          <a:p>
            <a:pPr lvl="0"/>
            <a:endParaRPr lang="ru-RU" dirty="0">
              <a:solidFill>
                <a:prstClr val="black"/>
              </a:solidFill>
            </a:endParaRPr>
          </a:p>
          <a:p>
            <a:pPr lvl="0"/>
            <a:endParaRPr lang="ru-RU" dirty="0" smtClean="0">
              <a:solidFill>
                <a:prstClr val="black"/>
              </a:solidFill>
            </a:endParaRPr>
          </a:p>
          <a:p>
            <a:pPr lvl="0"/>
            <a:r>
              <a:rPr lang="ru-RU" dirty="0" smtClean="0">
                <a:solidFill>
                  <a:prstClr val="black"/>
                </a:solidFill>
              </a:rPr>
              <a:t>2</a:t>
            </a:r>
            <a:r>
              <a:rPr lang="ru-RU" dirty="0">
                <a:solidFill>
                  <a:prstClr val="black"/>
                </a:solidFill>
              </a:rPr>
              <a:t>. Стеклянная бутылка с водой весит 550 граммов. Когда из бутылки вылили  1/2 всей воды, ее масса составляла 300 граммов. Сколько граммов воды было в бутылке сначала? Сколько весит пустая бутылка?</a:t>
            </a:r>
          </a:p>
          <a:p>
            <a:pPr lvl="0"/>
            <a:r>
              <a:rPr lang="ru-RU" dirty="0">
                <a:solidFill>
                  <a:prstClr val="black"/>
                </a:solidFill>
              </a:rPr>
              <a:t>(600, 50)</a:t>
            </a:r>
          </a:p>
          <a:p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502400" y="862818"/>
            <a:ext cx="519248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</a:rPr>
              <a:t>3.</a:t>
            </a:r>
            <a:r>
              <a:rPr lang="ru-RU" dirty="0">
                <a:solidFill>
                  <a:srgbClr val="000000"/>
                </a:solidFill>
                <a:latin typeface="OpenSans"/>
              </a:rPr>
              <a:t> </a:t>
            </a:r>
            <a:r>
              <a:rPr lang="ru-RU" dirty="0">
                <a:solidFill>
                  <a:srgbClr val="000000"/>
                </a:solidFill>
              </a:rPr>
              <a:t>Десять солдат  строились в ряд.     </a:t>
            </a:r>
          </a:p>
          <a:p>
            <a:pPr lvl="0"/>
            <a:r>
              <a:rPr lang="ru-RU" dirty="0">
                <a:solidFill>
                  <a:srgbClr val="000000"/>
                </a:solidFill>
              </a:rPr>
              <a:t>Десять солдат шли на парад.     </a:t>
            </a:r>
          </a:p>
          <a:p>
            <a:pPr lvl="0"/>
            <a:r>
              <a:rPr lang="ru-RU" dirty="0">
                <a:solidFill>
                  <a:srgbClr val="000000"/>
                </a:solidFill>
              </a:rPr>
              <a:t>Восемь десятых было носатых. </a:t>
            </a:r>
          </a:p>
          <a:p>
            <a:pPr lvl="0"/>
            <a:r>
              <a:rPr lang="ru-RU" dirty="0">
                <a:solidFill>
                  <a:srgbClr val="000000"/>
                </a:solidFill>
              </a:rPr>
              <a:t>Сколько там было курносых солдат?(2</a:t>
            </a:r>
            <a:r>
              <a:rPr lang="ru-RU" dirty="0" smtClean="0">
                <a:solidFill>
                  <a:srgbClr val="000000"/>
                </a:solidFill>
              </a:rPr>
              <a:t>)</a:t>
            </a:r>
          </a:p>
          <a:p>
            <a:pPr lvl="0"/>
            <a:endParaRPr lang="ru-RU" dirty="0">
              <a:solidFill>
                <a:prstClr val="black"/>
              </a:solidFill>
            </a:endParaRPr>
          </a:p>
          <a:p>
            <a:pPr lvl="0" algn="just"/>
            <a:endParaRPr lang="ru-RU" dirty="0" smtClean="0">
              <a:solidFill>
                <a:srgbClr val="000000"/>
              </a:solidFill>
            </a:endParaRPr>
          </a:p>
          <a:p>
            <a:pPr lvl="0" algn="just"/>
            <a:endParaRPr lang="ru-RU" dirty="0">
              <a:solidFill>
                <a:srgbClr val="000000"/>
              </a:solidFill>
            </a:endParaRPr>
          </a:p>
          <a:p>
            <a:pPr lvl="0" algn="just"/>
            <a:endParaRPr lang="ru-RU" dirty="0" smtClean="0">
              <a:solidFill>
                <a:srgbClr val="000000"/>
              </a:solidFill>
            </a:endParaRPr>
          </a:p>
          <a:p>
            <a:pPr lvl="0" algn="just"/>
            <a:endParaRPr lang="ru-RU" dirty="0">
              <a:solidFill>
                <a:srgbClr val="000000"/>
              </a:solidFill>
            </a:endParaRPr>
          </a:p>
          <a:p>
            <a:pPr lvl="0" algn="just"/>
            <a:endParaRPr lang="ru-RU" dirty="0" smtClean="0">
              <a:solidFill>
                <a:srgbClr val="000000"/>
              </a:solidFill>
            </a:endParaRPr>
          </a:p>
          <a:p>
            <a:pPr lvl="0" algn="just"/>
            <a:r>
              <a:rPr lang="ru-RU" dirty="0" smtClean="0">
                <a:solidFill>
                  <a:srgbClr val="000000"/>
                </a:solidFill>
              </a:rPr>
              <a:t>4. В </a:t>
            </a:r>
            <a:r>
              <a:rPr lang="ru-RU" dirty="0">
                <a:solidFill>
                  <a:srgbClr val="000000"/>
                </a:solidFill>
              </a:rPr>
              <a:t>магазине за один день было продано 16 кг сахара и 56 кг муки. Остальных сыпучих продуктов было продано 3/4 части от массы муки и сахара</a:t>
            </a:r>
            <a:r>
              <a:rPr lang="ru-RU" dirty="0" smtClean="0">
                <a:solidFill>
                  <a:srgbClr val="000000"/>
                </a:solidFill>
              </a:rPr>
              <a:t>. Сколько </a:t>
            </a:r>
            <a:r>
              <a:rPr lang="ru-RU" dirty="0">
                <a:solidFill>
                  <a:srgbClr val="000000"/>
                </a:solidFill>
              </a:rPr>
              <a:t>в магазине было продано других сыпучих продуктов</a:t>
            </a:r>
            <a:r>
              <a:rPr lang="ru-RU" dirty="0" smtClean="0">
                <a:solidFill>
                  <a:srgbClr val="000000"/>
                </a:solidFill>
              </a:rPr>
              <a:t>? (54)</a:t>
            </a:r>
            <a:endParaRPr lang="ru-RU" dirty="0">
              <a:solidFill>
                <a:srgbClr val="00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856" y="2285501"/>
            <a:ext cx="1685548" cy="1326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6572" y="4974155"/>
            <a:ext cx="1529896" cy="1718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2142" y="2248818"/>
            <a:ext cx="4180113" cy="1362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1657" y="4829765"/>
            <a:ext cx="1432833" cy="1800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58832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6E721C1D-09E1-45A1-B55E-40F2698403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8686"/>
            <a:ext cx="12192000" cy="704668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6BB745BF-9FB2-4A4F-93C2-B7E18D4D696E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3181866" y="6194968"/>
            <a:ext cx="203200" cy="2032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AB00C098-5334-4015-A69E-06A3E0F1D800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8828315" y="6180454"/>
            <a:ext cx="203200" cy="2032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77372" y="216487"/>
            <a:ext cx="5588001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Астафьева Юлия</a:t>
            </a:r>
          </a:p>
          <a:p>
            <a:pPr algn="just"/>
            <a:r>
              <a:rPr lang="ru-RU" b="1" dirty="0">
                <a:solidFill>
                  <a:srgbClr val="333333"/>
                </a:solidFill>
              </a:rPr>
              <a:t>Простая </a:t>
            </a:r>
            <a:r>
              <a:rPr lang="ru-RU" b="1" dirty="0" smtClean="0">
                <a:solidFill>
                  <a:srgbClr val="333333"/>
                </a:solidFill>
              </a:rPr>
              <a:t>дробь (сказка)</a:t>
            </a:r>
            <a:endParaRPr lang="ru-RU" dirty="0">
              <a:solidFill>
                <a:srgbClr val="333333"/>
              </a:solidFill>
            </a:endParaRPr>
          </a:p>
          <a:p>
            <a:pPr algn="just"/>
            <a:r>
              <a:rPr lang="ru-RU" dirty="0"/>
              <a:t>У Числителя и Знаменателя – вечные дрязги. Никак не поймешь, кто из них прав. </a:t>
            </a:r>
            <a:r>
              <a:rPr lang="ru-RU" dirty="0" smtClean="0"/>
              <a:t>Числитель </a:t>
            </a:r>
            <a:r>
              <a:rPr lang="ru-RU" dirty="0"/>
              <a:t>говорит:</a:t>
            </a:r>
          </a:p>
          <a:p>
            <a:pPr algn="just"/>
            <a:r>
              <a:rPr lang="ru-RU" dirty="0"/>
              <a:t>- У меня положение выше, почему же я меньше знаменателя?</a:t>
            </a:r>
          </a:p>
          <a:p>
            <a:pPr algn="just"/>
            <a:r>
              <a:rPr lang="ru-RU" dirty="0"/>
              <a:t>А Знаменатель свое:</a:t>
            </a:r>
          </a:p>
          <a:p>
            <a:pPr algn="just"/>
            <a:r>
              <a:rPr lang="ru-RU" dirty="0"/>
              <a:t>- Я-то числом побольше, с какой же стати мне ниже числителя стоять?</a:t>
            </a:r>
          </a:p>
          <a:p>
            <a:pPr algn="just"/>
            <a:r>
              <a:rPr lang="ru-RU" dirty="0"/>
              <a:t>Целое число, которому надоело это брюзжание, сказало им напрямик:</a:t>
            </a:r>
          </a:p>
          <a:p>
            <a:pPr algn="just"/>
            <a:r>
              <a:rPr lang="ru-RU" dirty="0"/>
              <a:t>- Сказочники несчастные, чего вы не поделили? В то время, когда у нас столько примеров и задач.</a:t>
            </a:r>
          </a:p>
          <a:p>
            <a:pPr algn="just"/>
            <a:r>
              <a:rPr lang="ru-RU" dirty="0"/>
              <a:t>- Тебе, Целому, хорошо, - проворчал Знаменатель.</a:t>
            </a:r>
          </a:p>
          <a:p>
            <a:pPr algn="just"/>
            <a:r>
              <a:rPr lang="ru-RU" dirty="0"/>
              <a:t>- Знаменательно! – воскликнул Числитель. – Знаменательно, что именно Целое число делает нам замечание!</a:t>
            </a:r>
          </a:p>
          <a:p>
            <a:pPr marL="285750" indent="-285750" algn="just">
              <a:buFontTx/>
              <a:buChar char="-"/>
            </a:pPr>
            <a:r>
              <a:rPr lang="ru-RU" dirty="0" smtClean="0"/>
              <a:t>А </a:t>
            </a:r>
            <a:r>
              <a:rPr lang="ru-RU" dirty="0"/>
              <a:t>кто мешает вам стать целым числом</a:t>
            </a:r>
            <a:r>
              <a:rPr lang="ru-RU" dirty="0" smtClean="0"/>
              <a:t>?</a:t>
            </a:r>
          </a:p>
          <a:p>
            <a:pPr algn="just"/>
            <a:r>
              <a:rPr lang="ru-RU" dirty="0" smtClean="0"/>
              <a:t> </a:t>
            </a:r>
            <a:r>
              <a:rPr lang="ru-RU" dirty="0"/>
              <a:t>Сложитесь с какой-нибудь дробью.</a:t>
            </a:r>
          </a:p>
          <a:p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545942" y="493486"/>
            <a:ext cx="5185229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- Ладно, обойдемся без ваших задач и примеров!- сказал Числитель.</a:t>
            </a:r>
          </a:p>
          <a:p>
            <a:r>
              <a:rPr lang="ru-RU" dirty="0"/>
              <a:t>А знаменатель добавил:</a:t>
            </a:r>
          </a:p>
          <a:p>
            <a:r>
              <a:rPr lang="ru-RU" dirty="0"/>
              <a:t>- Проваливай, пока цело!</a:t>
            </a:r>
          </a:p>
          <a:p>
            <a:r>
              <a:rPr lang="ru-RU" dirty="0" smtClean="0"/>
              <a:t>Еще </a:t>
            </a:r>
            <a:r>
              <a:rPr lang="ru-RU" dirty="0"/>
              <a:t>подумали.</a:t>
            </a:r>
          </a:p>
          <a:p>
            <a:r>
              <a:rPr lang="ru-RU" dirty="0"/>
              <a:t>Потом знаменатель стал на цыпочки , постучал в черточку:</a:t>
            </a:r>
          </a:p>
          <a:p>
            <a:r>
              <a:rPr lang="ru-RU" dirty="0"/>
              <a:t>- Слышишь, ты! А если нам так стать Целым Числом, без другой дроби?</a:t>
            </a:r>
          </a:p>
          <a:p>
            <a:r>
              <a:rPr lang="ru-RU" dirty="0"/>
              <a:t>- Можно попробовать. Числитель умножится на 2, и Знаменатель на столько же.</a:t>
            </a:r>
          </a:p>
          <a:p>
            <a:r>
              <a:rPr lang="ru-RU" dirty="0"/>
              <a:t>Умножались, умножались, совсем изнемогли, а толку никакого. Та же дробь, ни больше ни меньше прежней.</a:t>
            </a:r>
          </a:p>
          <a:p>
            <a:r>
              <a:rPr lang="ru-RU" dirty="0"/>
              <a:t>- Стой!- кричит Знаменатель.- Хватит умножаться, делиться давай. Так вернее будет.</a:t>
            </a:r>
          </a:p>
          <a:p>
            <a:r>
              <a:rPr lang="ru-RU" dirty="0"/>
              <a:t>- Стали делиться. Знаменатель на 2- и Числитель на 2. Знаменатель на 3- и Числитель на столько же. А дробь все прежняя!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3313" y="5296890"/>
            <a:ext cx="1349831" cy="1349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371800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>
            <a:extLst>
              <a:ext uri="{FF2B5EF4-FFF2-40B4-BE49-F238E27FC236}">
                <a16:creationId xmlns="" xmlns:a16="http://schemas.microsoft.com/office/drawing/2014/main" id="{96C7B8C9-DF68-4D92-B409-991556AB35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6125304" cy="6818081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431800" stA="28000" endPos="92000" dist="25400" dir="5400000" sy="-100000" algn="bl" rotWithShape="0"/>
          </a:effectLst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="" xmlns:a16="http://schemas.microsoft.com/office/drawing/2014/main" id="{5671DCFB-DBFE-4C7A-B07E-5583FB822D4F}"/>
              </a:ext>
            </a:extLst>
          </p:cNvPr>
          <p:cNvSpPr/>
          <p:nvPr/>
        </p:nvSpPr>
        <p:spPr>
          <a:xfrm flipH="1">
            <a:off x="5738786" y="687612"/>
            <a:ext cx="261257" cy="235857"/>
          </a:xfrm>
          <a:prstGeom prst="roundRect">
            <a:avLst/>
          </a:prstGeom>
          <a:gradFill flip="none" rotWithShape="1">
            <a:gsLst>
              <a:gs pos="37824">
                <a:srgbClr val="EEEEEE"/>
              </a:gs>
              <a:gs pos="55000">
                <a:schemeClr val="bg1"/>
              </a:gs>
              <a:gs pos="26000">
                <a:schemeClr val="bg2">
                  <a:lumMod val="75000"/>
                </a:schemeClr>
              </a:gs>
              <a:gs pos="75000">
                <a:schemeClr val="bg1"/>
              </a:gs>
            </a:gsLst>
            <a:lin ang="18900000" scaled="1"/>
            <a:tileRect/>
          </a:gra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: скругленные углы 47">
            <a:extLst>
              <a:ext uri="{FF2B5EF4-FFF2-40B4-BE49-F238E27FC236}">
                <a16:creationId xmlns="" xmlns:a16="http://schemas.microsoft.com/office/drawing/2014/main" id="{5E1AB3A7-EEBE-4794-9390-34F9C318F7EE}"/>
              </a:ext>
            </a:extLst>
          </p:cNvPr>
          <p:cNvSpPr/>
          <p:nvPr/>
        </p:nvSpPr>
        <p:spPr>
          <a:xfrm flipH="1">
            <a:off x="5738786" y="283027"/>
            <a:ext cx="261257" cy="235857"/>
          </a:xfrm>
          <a:prstGeom prst="roundRect">
            <a:avLst/>
          </a:prstGeom>
          <a:gradFill flip="none" rotWithShape="1">
            <a:gsLst>
              <a:gs pos="18000">
                <a:schemeClr val="bg2">
                  <a:lumMod val="90000"/>
                </a:schemeClr>
              </a:gs>
              <a:gs pos="55000">
                <a:schemeClr val="bg1"/>
              </a:gs>
              <a:gs pos="2000">
                <a:schemeClr val="bg2">
                  <a:lumMod val="25000"/>
                </a:schemeClr>
              </a:gs>
              <a:gs pos="75000">
                <a:schemeClr val="bg1"/>
              </a:gs>
            </a:gsLst>
            <a:lin ang="18900000" scaled="1"/>
            <a:tileRect/>
          </a:gra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: скругленные углы 48">
            <a:extLst>
              <a:ext uri="{FF2B5EF4-FFF2-40B4-BE49-F238E27FC236}">
                <a16:creationId xmlns="" xmlns:a16="http://schemas.microsoft.com/office/drawing/2014/main" id="{F51191E0-DECF-488A-9927-FFC40C27FAA2}"/>
              </a:ext>
            </a:extLst>
          </p:cNvPr>
          <p:cNvSpPr/>
          <p:nvPr/>
        </p:nvSpPr>
        <p:spPr>
          <a:xfrm flipH="1">
            <a:off x="5738786" y="1047290"/>
            <a:ext cx="261257" cy="235857"/>
          </a:xfrm>
          <a:prstGeom prst="roundRect">
            <a:avLst/>
          </a:prstGeom>
          <a:gradFill flip="none" rotWithShape="1">
            <a:gsLst>
              <a:gs pos="37824">
                <a:srgbClr val="EEEEEE"/>
              </a:gs>
              <a:gs pos="55000">
                <a:schemeClr val="bg1"/>
              </a:gs>
              <a:gs pos="26000">
                <a:schemeClr val="bg2">
                  <a:lumMod val="75000"/>
                </a:schemeClr>
              </a:gs>
              <a:gs pos="75000">
                <a:schemeClr val="bg1"/>
              </a:gs>
            </a:gsLst>
            <a:lin ang="18900000" scaled="1"/>
            <a:tileRect/>
          </a:gra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: скругленные углы 49">
            <a:extLst>
              <a:ext uri="{FF2B5EF4-FFF2-40B4-BE49-F238E27FC236}">
                <a16:creationId xmlns="" xmlns:a16="http://schemas.microsoft.com/office/drawing/2014/main" id="{B96DC4C5-17F3-4B58-B61D-0C8E84EB030F}"/>
              </a:ext>
            </a:extLst>
          </p:cNvPr>
          <p:cNvSpPr/>
          <p:nvPr/>
        </p:nvSpPr>
        <p:spPr>
          <a:xfrm flipH="1">
            <a:off x="5738786" y="1458685"/>
            <a:ext cx="261257" cy="235857"/>
          </a:xfrm>
          <a:prstGeom prst="roundRect">
            <a:avLst/>
          </a:prstGeom>
          <a:gradFill flip="none" rotWithShape="1">
            <a:gsLst>
              <a:gs pos="37824">
                <a:srgbClr val="EEEEEE"/>
              </a:gs>
              <a:gs pos="55000">
                <a:schemeClr val="bg1"/>
              </a:gs>
              <a:gs pos="26000">
                <a:schemeClr val="bg2">
                  <a:lumMod val="75000"/>
                </a:schemeClr>
              </a:gs>
              <a:gs pos="75000">
                <a:schemeClr val="bg1"/>
              </a:gs>
            </a:gsLst>
            <a:lin ang="18900000" scaled="1"/>
            <a:tileRect/>
          </a:gra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: скругленные углы 50">
            <a:extLst>
              <a:ext uri="{FF2B5EF4-FFF2-40B4-BE49-F238E27FC236}">
                <a16:creationId xmlns="" xmlns:a16="http://schemas.microsoft.com/office/drawing/2014/main" id="{11E4B592-6D00-4BDE-AD99-0C8902DA0FE2}"/>
              </a:ext>
            </a:extLst>
          </p:cNvPr>
          <p:cNvSpPr/>
          <p:nvPr/>
        </p:nvSpPr>
        <p:spPr>
          <a:xfrm flipH="1">
            <a:off x="5738786" y="1866900"/>
            <a:ext cx="261257" cy="235857"/>
          </a:xfrm>
          <a:prstGeom prst="roundRect">
            <a:avLst/>
          </a:prstGeom>
          <a:gradFill flip="none" rotWithShape="1">
            <a:gsLst>
              <a:gs pos="37824">
                <a:srgbClr val="EEEEEE"/>
              </a:gs>
              <a:gs pos="55000">
                <a:schemeClr val="bg1"/>
              </a:gs>
              <a:gs pos="26000">
                <a:schemeClr val="bg2">
                  <a:lumMod val="75000"/>
                </a:schemeClr>
              </a:gs>
              <a:gs pos="75000">
                <a:schemeClr val="bg1"/>
              </a:gs>
            </a:gsLst>
            <a:lin ang="18900000" scaled="1"/>
            <a:tileRect/>
          </a:gra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: скругленные углы 51">
            <a:extLst>
              <a:ext uri="{FF2B5EF4-FFF2-40B4-BE49-F238E27FC236}">
                <a16:creationId xmlns="" xmlns:a16="http://schemas.microsoft.com/office/drawing/2014/main" id="{860DEAB9-4A1F-409D-9FFA-DC9F0EB16335}"/>
              </a:ext>
            </a:extLst>
          </p:cNvPr>
          <p:cNvSpPr/>
          <p:nvPr/>
        </p:nvSpPr>
        <p:spPr>
          <a:xfrm flipH="1">
            <a:off x="5738786" y="2229758"/>
            <a:ext cx="261257" cy="235857"/>
          </a:xfrm>
          <a:prstGeom prst="roundRect">
            <a:avLst/>
          </a:prstGeom>
          <a:gradFill flip="none" rotWithShape="1">
            <a:gsLst>
              <a:gs pos="37824">
                <a:srgbClr val="EEEEEE"/>
              </a:gs>
              <a:gs pos="55000">
                <a:schemeClr val="bg1"/>
              </a:gs>
              <a:gs pos="26000">
                <a:schemeClr val="bg2">
                  <a:lumMod val="75000"/>
                </a:schemeClr>
              </a:gs>
              <a:gs pos="75000">
                <a:schemeClr val="bg1"/>
              </a:gs>
            </a:gsLst>
            <a:lin ang="18900000" scaled="1"/>
            <a:tileRect/>
          </a:gra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: скругленные углы 52">
            <a:extLst>
              <a:ext uri="{FF2B5EF4-FFF2-40B4-BE49-F238E27FC236}">
                <a16:creationId xmlns="" xmlns:a16="http://schemas.microsoft.com/office/drawing/2014/main" id="{68EA6080-51FA-4A25-8EED-7DD65F39B00D}"/>
              </a:ext>
            </a:extLst>
          </p:cNvPr>
          <p:cNvSpPr/>
          <p:nvPr/>
        </p:nvSpPr>
        <p:spPr>
          <a:xfrm flipH="1">
            <a:off x="5738786" y="2612574"/>
            <a:ext cx="261257" cy="235857"/>
          </a:xfrm>
          <a:prstGeom prst="roundRect">
            <a:avLst/>
          </a:prstGeom>
          <a:gradFill flip="none" rotWithShape="1">
            <a:gsLst>
              <a:gs pos="37824">
                <a:srgbClr val="EEEEEE"/>
              </a:gs>
              <a:gs pos="55000">
                <a:schemeClr val="bg1"/>
              </a:gs>
              <a:gs pos="26000">
                <a:schemeClr val="bg2">
                  <a:lumMod val="75000"/>
                </a:schemeClr>
              </a:gs>
              <a:gs pos="75000">
                <a:schemeClr val="bg1"/>
              </a:gs>
            </a:gsLst>
            <a:lin ang="18900000" scaled="1"/>
            <a:tileRect/>
          </a:gra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: скругленные углы 53">
            <a:extLst>
              <a:ext uri="{FF2B5EF4-FFF2-40B4-BE49-F238E27FC236}">
                <a16:creationId xmlns="" xmlns:a16="http://schemas.microsoft.com/office/drawing/2014/main" id="{5D99B433-2D59-442D-9583-81CFB0F98BBC}"/>
              </a:ext>
            </a:extLst>
          </p:cNvPr>
          <p:cNvSpPr/>
          <p:nvPr/>
        </p:nvSpPr>
        <p:spPr>
          <a:xfrm flipH="1">
            <a:off x="5738786" y="2968171"/>
            <a:ext cx="261257" cy="235857"/>
          </a:xfrm>
          <a:prstGeom prst="roundRect">
            <a:avLst/>
          </a:prstGeom>
          <a:gradFill flip="none" rotWithShape="1">
            <a:gsLst>
              <a:gs pos="37824">
                <a:srgbClr val="EEEEEE"/>
              </a:gs>
              <a:gs pos="55000">
                <a:schemeClr val="bg1"/>
              </a:gs>
              <a:gs pos="26000">
                <a:schemeClr val="bg2">
                  <a:lumMod val="75000"/>
                </a:schemeClr>
              </a:gs>
              <a:gs pos="75000">
                <a:schemeClr val="bg1"/>
              </a:gs>
            </a:gsLst>
            <a:lin ang="18900000" scaled="1"/>
            <a:tileRect/>
          </a:gra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: скругленные углы 54">
            <a:extLst>
              <a:ext uri="{FF2B5EF4-FFF2-40B4-BE49-F238E27FC236}">
                <a16:creationId xmlns="" xmlns:a16="http://schemas.microsoft.com/office/drawing/2014/main" id="{1F61DE67-8AB0-40AC-8577-EB56293939E4}"/>
              </a:ext>
            </a:extLst>
          </p:cNvPr>
          <p:cNvSpPr/>
          <p:nvPr/>
        </p:nvSpPr>
        <p:spPr>
          <a:xfrm flipH="1">
            <a:off x="5738786" y="3307443"/>
            <a:ext cx="261257" cy="235857"/>
          </a:xfrm>
          <a:prstGeom prst="roundRect">
            <a:avLst/>
          </a:prstGeom>
          <a:gradFill flip="none" rotWithShape="1">
            <a:gsLst>
              <a:gs pos="37824">
                <a:srgbClr val="EEEEEE"/>
              </a:gs>
              <a:gs pos="55000">
                <a:schemeClr val="bg1"/>
              </a:gs>
              <a:gs pos="26000">
                <a:schemeClr val="bg2">
                  <a:lumMod val="75000"/>
                </a:schemeClr>
              </a:gs>
              <a:gs pos="75000">
                <a:schemeClr val="bg1"/>
              </a:gs>
            </a:gsLst>
            <a:lin ang="18900000" scaled="1"/>
            <a:tileRect/>
          </a:gra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: скругленные углы 55">
            <a:extLst>
              <a:ext uri="{FF2B5EF4-FFF2-40B4-BE49-F238E27FC236}">
                <a16:creationId xmlns="" xmlns:a16="http://schemas.microsoft.com/office/drawing/2014/main" id="{F10E2660-491D-4E3E-AC2B-7829EB510903}"/>
              </a:ext>
            </a:extLst>
          </p:cNvPr>
          <p:cNvSpPr/>
          <p:nvPr/>
        </p:nvSpPr>
        <p:spPr>
          <a:xfrm flipH="1">
            <a:off x="5738786" y="3681185"/>
            <a:ext cx="261257" cy="235857"/>
          </a:xfrm>
          <a:prstGeom prst="roundRect">
            <a:avLst/>
          </a:prstGeom>
          <a:gradFill flip="none" rotWithShape="1">
            <a:gsLst>
              <a:gs pos="37824">
                <a:srgbClr val="EEEEEE"/>
              </a:gs>
              <a:gs pos="55000">
                <a:schemeClr val="bg1"/>
              </a:gs>
              <a:gs pos="26000">
                <a:schemeClr val="bg2">
                  <a:lumMod val="75000"/>
                </a:schemeClr>
              </a:gs>
              <a:gs pos="75000">
                <a:schemeClr val="bg1"/>
              </a:gs>
            </a:gsLst>
            <a:lin ang="18900000" scaled="1"/>
            <a:tileRect/>
          </a:gra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: скругленные углы 56">
            <a:extLst>
              <a:ext uri="{FF2B5EF4-FFF2-40B4-BE49-F238E27FC236}">
                <a16:creationId xmlns="" xmlns:a16="http://schemas.microsoft.com/office/drawing/2014/main" id="{75F8C916-FB8E-4D47-809D-EAD6AD11D794}"/>
              </a:ext>
            </a:extLst>
          </p:cNvPr>
          <p:cNvSpPr/>
          <p:nvPr/>
        </p:nvSpPr>
        <p:spPr>
          <a:xfrm flipH="1">
            <a:off x="5738786" y="4073071"/>
            <a:ext cx="261257" cy="235857"/>
          </a:xfrm>
          <a:prstGeom prst="roundRect">
            <a:avLst/>
          </a:prstGeom>
          <a:gradFill flip="none" rotWithShape="1">
            <a:gsLst>
              <a:gs pos="37824">
                <a:srgbClr val="EEEEEE"/>
              </a:gs>
              <a:gs pos="55000">
                <a:schemeClr val="bg1"/>
              </a:gs>
              <a:gs pos="26000">
                <a:schemeClr val="bg2">
                  <a:lumMod val="75000"/>
                </a:schemeClr>
              </a:gs>
              <a:gs pos="75000">
                <a:schemeClr val="bg1"/>
              </a:gs>
            </a:gsLst>
            <a:lin ang="18900000" scaled="1"/>
            <a:tileRect/>
          </a:gra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: скругленные углы 57">
            <a:extLst>
              <a:ext uri="{FF2B5EF4-FFF2-40B4-BE49-F238E27FC236}">
                <a16:creationId xmlns="" xmlns:a16="http://schemas.microsoft.com/office/drawing/2014/main" id="{0B13B2AD-B528-4FB7-8A69-8CA0723FD898}"/>
              </a:ext>
            </a:extLst>
          </p:cNvPr>
          <p:cNvSpPr/>
          <p:nvPr/>
        </p:nvSpPr>
        <p:spPr>
          <a:xfrm flipH="1">
            <a:off x="5738786" y="4513942"/>
            <a:ext cx="261257" cy="235857"/>
          </a:xfrm>
          <a:prstGeom prst="roundRect">
            <a:avLst/>
          </a:prstGeom>
          <a:gradFill flip="none" rotWithShape="1">
            <a:gsLst>
              <a:gs pos="37824">
                <a:srgbClr val="EEEEEE"/>
              </a:gs>
              <a:gs pos="55000">
                <a:schemeClr val="bg1"/>
              </a:gs>
              <a:gs pos="26000">
                <a:schemeClr val="bg2">
                  <a:lumMod val="75000"/>
                </a:schemeClr>
              </a:gs>
              <a:gs pos="75000">
                <a:schemeClr val="bg1"/>
              </a:gs>
            </a:gsLst>
            <a:lin ang="18900000" scaled="1"/>
            <a:tileRect/>
          </a:gra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: скругленные углы 58">
            <a:extLst>
              <a:ext uri="{FF2B5EF4-FFF2-40B4-BE49-F238E27FC236}">
                <a16:creationId xmlns="" xmlns:a16="http://schemas.microsoft.com/office/drawing/2014/main" id="{97C69535-2269-4A57-BF40-6E0FF203D926}"/>
              </a:ext>
            </a:extLst>
          </p:cNvPr>
          <p:cNvSpPr/>
          <p:nvPr/>
        </p:nvSpPr>
        <p:spPr>
          <a:xfrm flipH="1">
            <a:off x="5738786" y="4886093"/>
            <a:ext cx="261257" cy="235857"/>
          </a:xfrm>
          <a:prstGeom prst="roundRect">
            <a:avLst/>
          </a:prstGeom>
          <a:gradFill flip="none" rotWithShape="1">
            <a:gsLst>
              <a:gs pos="37824">
                <a:srgbClr val="EEEEEE"/>
              </a:gs>
              <a:gs pos="55000">
                <a:schemeClr val="bg1"/>
              </a:gs>
              <a:gs pos="26000">
                <a:schemeClr val="bg2">
                  <a:lumMod val="75000"/>
                </a:schemeClr>
              </a:gs>
              <a:gs pos="75000">
                <a:schemeClr val="bg1"/>
              </a:gs>
            </a:gsLst>
            <a:lin ang="18900000" scaled="1"/>
            <a:tileRect/>
          </a:gra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: скругленные углы 59">
            <a:extLst>
              <a:ext uri="{FF2B5EF4-FFF2-40B4-BE49-F238E27FC236}">
                <a16:creationId xmlns="" xmlns:a16="http://schemas.microsoft.com/office/drawing/2014/main" id="{07C588B4-670B-4069-8B98-09C163DBE581}"/>
              </a:ext>
            </a:extLst>
          </p:cNvPr>
          <p:cNvSpPr/>
          <p:nvPr/>
        </p:nvSpPr>
        <p:spPr>
          <a:xfrm flipH="1">
            <a:off x="5738786" y="5315856"/>
            <a:ext cx="261257" cy="235857"/>
          </a:xfrm>
          <a:prstGeom prst="roundRect">
            <a:avLst/>
          </a:prstGeom>
          <a:gradFill flip="none" rotWithShape="1">
            <a:gsLst>
              <a:gs pos="37824">
                <a:srgbClr val="EEEEEE"/>
              </a:gs>
              <a:gs pos="55000">
                <a:schemeClr val="bg1"/>
              </a:gs>
              <a:gs pos="26000">
                <a:schemeClr val="bg2">
                  <a:lumMod val="75000"/>
                </a:schemeClr>
              </a:gs>
              <a:gs pos="75000">
                <a:schemeClr val="bg1"/>
              </a:gs>
            </a:gsLst>
            <a:lin ang="18900000" scaled="1"/>
            <a:tileRect/>
          </a:gra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рямоугольник: скругленные углы 68">
            <a:extLst>
              <a:ext uri="{FF2B5EF4-FFF2-40B4-BE49-F238E27FC236}">
                <a16:creationId xmlns="" xmlns:a16="http://schemas.microsoft.com/office/drawing/2014/main" id="{0010DA89-A9EC-44C7-B04D-FA058259FD91}"/>
              </a:ext>
            </a:extLst>
          </p:cNvPr>
          <p:cNvSpPr/>
          <p:nvPr/>
        </p:nvSpPr>
        <p:spPr>
          <a:xfrm flipH="1">
            <a:off x="5738786" y="6157684"/>
            <a:ext cx="261257" cy="235857"/>
          </a:xfrm>
          <a:prstGeom prst="roundRect">
            <a:avLst/>
          </a:prstGeom>
          <a:gradFill flip="none" rotWithShape="1">
            <a:gsLst>
              <a:gs pos="37824">
                <a:srgbClr val="EEEEEE"/>
              </a:gs>
              <a:gs pos="55000">
                <a:schemeClr val="bg1"/>
              </a:gs>
              <a:gs pos="26000">
                <a:schemeClr val="bg2">
                  <a:lumMod val="75000"/>
                </a:schemeClr>
              </a:gs>
              <a:gs pos="75000">
                <a:schemeClr val="bg1"/>
              </a:gs>
            </a:gsLst>
            <a:lin ang="18900000" scaled="1"/>
            <a:tileRect/>
          </a:gra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ик: скругленные углы 69">
            <a:extLst>
              <a:ext uri="{FF2B5EF4-FFF2-40B4-BE49-F238E27FC236}">
                <a16:creationId xmlns="" xmlns:a16="http://schemas.microsoft.com/office/drawing/2014/main" id="{6EB01D40-A453-4A29-B7E2-E5E20CE89AAA}"/>
              </a:ext>
            </a:extLst>
          </p:cNvPr>
          <p:cNvSpPr/>
          <p:nvPr/>
        </p:nvSpPr>
        <p:spPr>
          <a:xfrm flipH="1">
            <a:off x="5738786" y="5716813"/>
            <a:ext cx="261257" cy="235857"/>
          </a:xfrm>
          <a:prstGeom prst="roundRect">
            <a:avLst/>
          </a:prstGeom>
          <a:gradFill flip="none" rotWithShape="1">
            <a:gsLst>
              <a:gs pos="37824">
                <a:srgbClr val="EEEEEE"/>
              </a:gs>
              <a:gs pos="55000">
                <a:schemeClr val="bg1"/>
              </a:gs>
              <a:gs pos="26000">
                <a:schemeClr val="bg2">
                  <a:lumMod val="75000"/>
                </a:schemeClr>
              </a:gs>
              <a:gs pos="75000">
                <a:schemeClr val="bg1"/>
              </a:gs>
            </a:gsLst>
            <a:lin ang="18900000" scaled="1"/>
            <a:tileRect/>
          </a:gra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Дуга 72">
            <a:extLst>
              <a:ext uri="{FF2B5EF4-FFF2-40B4-BE49-F238E27FC236}">
                <a16:creationId xmlns="" xmlns:a16="http://schemas.microsoft.com/office/drawing/2014/main" id="{2639AD3D-4A87-4D9A-8E4C-BD6B57D63B6E}"/>
              </a:ext>
            </a:extLst>
          </p:cNvPr>
          <p:cNvSpPr/>
          <p:nvPr/>
        </p:nvSpPr>
        <p:spPr>
          <a:xfrm rot="6979063" flipH="1">
            <a:off x="5870307" y="347336"/>
            <a:ext cx="448198" cy="419728"/>
          </a:xfrm>
          <a:prstGeom prst="arc">
            <a:avLst>
              <a:gd name="adj1" fmla="val 12380533"/>
              <a:gd name="adj2" fmla="val 5654014"/>
            </a:avLst>
          </a:prstGeom>
          <a:ln w="38100">
            <a:gradFill flip="none" rotWithShape="1">
              <a:gsLst>
                <a:gs pos="0">
                  <a:schemeClr val="bg2">
                    <a:lumMod val="75000"/>
                    <a:alpha val="33000"/>
                  </a:schemeClr>
                </a:gs>
                <a:gs pos="33000">
                  <a:schemeClr val="bg2">
                    <a:lumMod val="25000"/>
                  </a:schemeClr>
                </a:gs>
                <a:gs pos="54000">
                  <a:schemeClr val="bg1">
                    <a:lumMod val="50000"/>
                  </a:schemeClr>
                </a:gs>
                <a:gs pos="83000">
                  <a:schemeClr val="bg1">
                    <a:lumMod val="95000"/>
                  </a:schemeClr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Дуга 74">
            <a:extLst>
              <a:ext uri="{FF2B5EF4-FFF2-40B4-BE49-F238E27FC236}">
                <a16:creationId xmlns="" xmlns:a16="http://schemas.microsoft.com/office/drawing/2014/main" id="{AE050FB0-BC0E-4C46-87D2-E925C743EE9C}"/>
              </a:ext>
            </a:extLst>
          </p:cNvPr>
          <p:cNvSpPr/>
          <p:nvPr/>
        </p:nvSpPr>
        <p:spPr>
          <a:xfrm rot="6979063" flipH="1">
            <a:off x="5870307" y="756464"/>
            <a:ext cx="448198" cy="419728"/>
          </a:xfrm>
          <a:prstGeom prst="arc">
            <a:avLst>
              <a:gd name="adj1" fmla="val 12380533"/>
              <a:gd name="adj2" fmla="val 5654014"/>
            </a:avLst>
          </a:prstGeom>
          <a:ln w="38100">
            <a:gradFill flip="none" rotWithShape="1">
              <a:gsLst>
                <a:gs pos="0">
                  <a:schemeClr val="bg2">
                    <a:lumMod val="75000"/>
                    <a:alpha val="33000"/>
                  </a:schemeClr>
                </a:gs>
                <a:gs pos="33000">
                  <a:schemeClr val="bg2">
                    <a:lumMod val="25000"/>
                  </a:schemeClr>
                </a:gs>
                <a:gs pos="54000">
                  <a:schemeClr val="bg1">
                    <a:lumMod val="50000"/>
                  </a:schemeClr>
                </a:gs>
                <a:gs pos="83000">
                  <a:schemeClr val="bg1">
                    <a:lumMod val="95000"/>
                  </a:schemeClr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Дуга 76">
            <a:extLst>
              <a:ext uri="{FF2B5EF4-FFF2-40B4-BE49-F238E27FC236}">
                <a16:creationId xmlns="" xmlns:a16="http://schemas.microsoft.com/office/drawing/2014/main" id="{524B6566-3351-40F9-86DB-B3D8B52C888D}"/>
              </a:ext>
            </a:extLst>
          </p:cNvPr>
          <p:cNvSpPr/>
          <p:nvPr/>
        </p:nvSpPr>
        <p:spPr>
          <a:xfrm rot="6979063" flipH="1">
            <a:off x="5870307" y="1177833"/>
            <a:ext cx="448198" cy="419728"/>
          </a:xfrm>
          <a:prstGeom prst="arc">
            <a:avLst>
              <a:gd name="adj1" fmla="val 12380533"/>
              <a:gd name="adj2" fmla="val 5654014"/>
            </a:avLst>
          </a:prstGeom>
          <a:ln w="38100">
            <a:gradFill flip="none" rotWithShape="1">
              <a:gsLst>
                <a:gs pos="0">
                  <a:schemeClr val="bg2">
                    <a:lumMod val="75000"/>
                    <a:alpha val="33000"/>
                  </a:schemeClr>
                </a:gs>
                <a:gs pos="33000">
                  <a:schemeClr val="bg2">
                    <a:lumMod val="25000"/>
                  </a:schemeClr>
                </a:gs>
                <a:gs pos="54000">
                  <a:schemeClr val="bg1">
                    <a:lumMod val="50000"/>
                  </a:schemeClr>
                </a:gs>
                <a:gs pos="83000">
                  <a:schemeClr val="bg1">
                    <a:lumMod val="95000"/>
                  </a:schemeClr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Дуга 77">
            <a:extLst>
              <a:ext uri="{FF2B5EF4-FFF2-40B4-BE49-F238E27FC236}">
                <a16:creationId xmlns="" xmlns:a16="http://schemas.microsoft.com/office/drawing/2014/main" id="{8721E71E-3329-4F64-A389-64BB482D2094}"/>
              </a:ext>
            </a:extLst>
          </p:cNvPr>
          <p:cNvSpPr/>
          <p:nvPr/>
        </p:nvSpPr>
        <p:spPr>
          <a:xfrm rot="6979063" flipH="1">
            <a:off x="5870307" y="1517332"/>
            <a:ext cx="448198" cy="419728"/>
          </a:xfrm>
          <a:prstGeom prst="arc">
            <a:avLst>
              <a:gd name="adj1" fmla="val 12380533"/>
              <a:gd name="adj2" fmla="val 5654014"/>
            </a:avLst>
          </a:prstGeom>
          <a:ln w="38100">
            <a:gradFill flip="none" rotWithShape="1">
              <a:gsLst>
                <a:gs pos="0">
                  <a:schemeClr val="bg2">
                    <a:lumMod val="75000"/>
                    <a:alpha val="33000"/>
                  </a:schemeClr>
                </a:gs>
                <a:gs pos="33000">
                  <a:schemeClr val="bg2">
                    <a:lumMod val="25000"/>
                  </a:schemeClr>
                </a:gs>
                <a:gs pos="54000">
                  <a:schemeClr val="bg1">
                    <a:lumMod val="50000"/>
                  </a:schemeClr>
                </a:gs>
                <a:gs pos="83000">
                  <a:schemeClr val="bg1">
                    <a:lumMod val="95000"/>
                  </a:schemeClr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Дуга 78">
            <a:extLst>
              <a:ext uri="{FF2B5EF4-FFF2-40B4-BE49-F238E27FC236}">
                <a16:creationId xmlns="" xmlns:a16="http://schemas.microsoft.com/office/drawing/2014/main" id="{E122DF42-6D07-4048-B408-6AE95B60F028}"/>
              </a:ext>
            </a:extLst>
          </p:cNvPr>
          <p:cNvSpPr/>
          <p:nvPr/>
        </p:nvSpPr>
        <p:spPr>
          <a:xfrm rot="6979063" flipH="1">
            <a:off x="5870307" y="1845047"/>
            <a:ext cx="448198" cy="419728"/>
          </a:xfrm>
          <a:prstGeom prst="arc">
            <a:avLst>
              <a:gd name="adj1" fmla="val 12380533"/>
              <a:gd name="adj2" fmla="val 5654014"/>
            </a:avLst>
          </a:prstGeom>
          <a:ln w="38100">
            <a:gradFill flip="none" rotWithShape="1">
              <a:gsLst>
                <a:gs pos="0">
                  <a:schemeClr val="bg2">
                    <a:lumMod val="75000"/>
                    <a:alpha val="33000"/>
                  </a:schemeClr>
                </a:gs>
                <a:gs pos="33000">
                  <a:schemeClr val="bg2">
                    <a:lumMod val="25000"/>
                  </a:schemeClr>
                </a:gs>
                <a:gs pos="54000">
                  <a:schemeClr val="bg1">
                    <a:lumMod val="50000"/>
                  </a:schemeClr>
                </a:gs>
                <a:gs pos="83000">
                  <a:schemeClr val="bg1">
                    <a:lumMod val="95000"/>
                  </a:schemeClr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Дуга 79">
            <a:extLst>
              <a:ext uri="{FF2B5EF4-FFF2-40B4-BE49-F238E27FC236}">
                <a16:creationId xmlns="" xmlns:a16="http://schemas.microsoft.com/office/drawing/2014/main" id="{049D42E3-A3E4-412D-8465-1CF1AC809C54}"/>
              </a:ext>
            </a:extLst>
          </p:cNvPr>
          <p:cNvSpPr/>
          <p:nvPr/>
        </p:nvSpPr>
        <p:spPr>
          <a:xfrm rot="6979063" flipH="1">
            <a:off x="5870307" y="2229449"/>
            <a:ext cx="448198" cy="419728"/>
          </a:xfrm>
          <a:prstGeom prst="arc">
            <a:avLst>
              <a:gd name="adj1" fmla="val 12380533"/>
              <a:gd name="adj2" fmla="val 5654014"/>
            </a:avLst>
          </a:prstGeom>
          <a:ln w="38100">
            <a:gradFill flip="none" rotWithShape="1">
              <a:gsLst>
                <a:gs pos="0">
                  <a:schemeClr val="bg2">
                    <a:lumMod val="75000"/>
                    <a:alpha val="33000"/>
                  </a:schemeClr>
                </a:gs>
                <a:gs pos="33000">
                  <a:schemeClr val="bg2">
                    <a:lumMod val="25000"/>
                  </a:schemeClr>
                </a:gs>
                <a:gs pos="54000">
                  <a:schemeClr val="bg1">
                    <a:lumMod val="50000"/>
                  </a:schemeClr>
                </a:gs>
                <a:gs pos="83000">
                  <a:schemeClr val="bg1">
                    <a:lumMod val="95000"/>
                  </a:schemeClr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Дуга 80">
            <a:extLst>
              <a:ext uri="{FF2B5EF4-FFF2-40B4-BE49-F238E27FC236}">
                <a16:creationId xmlns="" xmlns:a16="http://schemas.microsoft.com/office/drawing/2014/main" id="{3376EA83-E25E-469F-A3A7-A02FD8B8A1E6}"/>
              </a:ext>
            </a:extLst>
          </p:cNvPr>
          <p:cNvSpPr/>
          <p:nvPr/>
        </p:nvSpPr>
        <p:spPr>
          <a:xfrm rot="6979063" flipH="1">
            <a:off x="5870307" y="2679392"/>
            <a:ext cx="448198" cy="419728"/>
          </a:xfrm>
          <a:prstGeom prst="arc">
            <a:avLst>
              <a:gd name="adj1" fmla="val 12380533"/>
              <a:gd name="adj2" fmla="val 5654014"/>
            </a:avLst>
          </a:prstGeom>
          <a:ln w="38100">
            <a:gradFill flip="none" rotWithShape="1">
              <a:gsLst>
                <a:gs pos="0">
                  <a:schemeClr val="bg2">
                    <a:lumMod val="75000"/>
                    <a:alpha val="33000"/>
                  </a:schemeClr>
                </a:gs>
                <a:gs pos="33000">
                  <a:schemeClr val="bg2">
                    <a:lumMod val="25000"/>
                  </a:schemeClr>
                </a:gs>
                <a:gs pos="54000">
                  <a:schemeClr val="bg1">
                    <a:lumMod val="50000"/>
                  </a:schemeClr>
                </a:gs>
                <a:gs pos="83000">
                  <a:schemeClr val="bg1">
                    <a:lumMod val="95000"/>
                  </a:schemeClr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Дуга 81">
            <a:extLst>
              <a:ext uri="{FF2B5EF4-FFF2-40B4-BE49-F238E27FC236}">
                <a16:creationId xmlns="" xmlns:a16="http://schemas.microsoft.com/office/drawing/2014/main" id="{D8C3834F-4004-4DD0-8B59-492B4EB9A276}"/>
              </a:ext>
            </a:extLst>
          </p:cNvPr>
          <p:cNvSpPr/>
          <p:nvPr/>
        </p:nvSpPr>
        <p:spPr>
          <a:xfrm rot="6979063" flipH="1">
            <a:off x="5870307" y="3019565"/>
            <a:ext cx="448198" cy="419728"/>
          </a:xfrm>
          <a:prstGeom prst="arc">
            <a:avLst>
              <a:gd name="adj1" fmla="val 12380533"/>
              <a:gd name="adj2" fmla="val 5654014"/>
            </a:avLst>
          </a:prstGeom>
          <a:ln w="38100">
            <a:gradFill flip="none" rotWithShape="1">
              <a:gsLst>
                <a:gs pos="0">
                  <a:schemeClr val="bg2">
                    <a:lumMod val="75000"/>
                    <a:alpha val="33000"/>
                  </a:schemeClr>
                </a:gs>
                <a:gs pos="33000">
                  <a:schemeClr val="bg2">
                    <a:lumMod val="25000"/>
                  </a:schemeClr>
                </a:gs>
                <a:gs pos="54000">
                  <a:schemeClr val="bg1">
                    <a:lumMod val="50000"/>
                  </a:schemeClr>
                </a:gs>
                <a:gs pos="83000">
                  <a:schemeClr val="bg1">
                    <a:lumMod val="95000"/>
                  </a:schemeClr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Дуга 82">
            <a:extLst>
              <a:ext uri="{FF2B5EF4-FFF2-40B4-BE49-F238E27FC236}">
                <a16:creationId xmlns="" xmlns:a16="http://schemas.microsoft.com/office/drawing/2014/main" id="{0ED96816-B6F6-4C46-8B96-CFE207AF88E2}"/>
              </a:ext>
            </a:extLst>
          </p:cNvPr>
          <p:cNvSpPr/>
          <p:nvPr/>
        </p:nvSpPr>
        <p:spPr>
          <a:xfrm rot="6979063" flipH="1">
            <a:off x="5870307" y="3383783"/>
            <a:ext cx="448198" cy="419728"/>
          </a:xfrm>
          <a:prstGeom prst="arc">
            <a:avLst>
              <a:gd name="adj1" fmla="val 12380533"/>
              <a:gd name="adj2" fmla="val 5654014"/>
            </a:avLst>
          </a:prstGeom>
          <a:ln w="38100">
            <a:gradFill flip="none" rotWithShape="1">
              <a:gsLst>
                <a:gs pos="0">
                  <a:schemeClr val="bg2">
                    <a:lumMod val="75000"/>
                    <a:alpha val="33000"/>
                  </a:schemeClr>
                </a:gs>
                <a:gs pos="33000">
                  <a:schemeClr val="bg2">
                    <a:lumMod val="25000"/>
                  </a:schemeClr>
                </a:gs>
                <a:gs pos="54000">
                  <a:schemeClr val="bg1">
                    <a:lumMod val="50000"/>
                  </a:schemeClr>
                </a:gs>
                <a:gs pos="83000">
                  <a:schemeClr val="bg1">
                    <a:lumMod val="95000"/>
                  </a:schemeClr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Дуга 83">
            <a:extLst>
              <a:ext uri="{FF2B5EF4-FFF2-40B4-BE49-F238E27FC236}">
                <a16:creationId xmlns="" xmlns:a16="http://schemas.microsoft.com/office/drawing/2014/main" id="{C6AFA064-57CA-46EE-8AF8-7C41338E2CE6}"/>
              </a:ext>
            </a:extLst>
          </p:cNvPr>
          <p:cNvSpPr/>
          <p:nvPr/>
        </p:nvSpPr>
        <p:spPr>
          <a:xfrm rot="6979063" flipH="1">
            <a:off x="5870307" y="3762059"/>
            <a:ext cx="448198" cy="419728"/>
          </a:xfrm>
          <a:prstGeom prst="arc">
            <a:avLst>
              <a:gd name="adj1" fmla="val 12380533"/>
              <a:gd name="adj2" fmla="val 5654014"/>
            </a:avLst>
          </a:prstGeom>
          <a:ln w="38100">
            <a:gradFill flip="none" rotWithShape="1">
              <a:gsLst>
                <a:gs pos="0">
                  <a:schemeClr val="bg2">
                    <a:lumMod val="75000"/>
                    <a:alpha val="33000"/>
                  </a:schemeClr>
                </a:gs>
                <a:gs pos="33000">
                  <a:schemeClr val="bg2">
                    <a:lumMod val="25000"/>
                  </a:schemeClr>
                </a:gs>
                <a:gs pos="54000">
                  <a:schemeClr val="bg1">
                    <a:lumMod val="50000"/>
                  </a:schemeClr>
                </a:gs>
                <a:gs pos="83000">
                  <a:schemeClr val="bg1">
                    <a:lumMod val="95000"/>
                  </a:schemeClr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Дуга 84">
            <a:extLst>
              <a:ext uri="{FF2B5EF4-FFF2-40B4-BE49-F238E27FC236}">
                <a16:creationId xmlns="" xmlns:a16="http://schemas.microsoft.com/office/drawing/2014/main" id="{959BA087-92A0-4C55-B01F-54070C0D229A}"/>
              </a:ext>
            </a:extLst>
          </p:cNvPr>
          <p:cNvSpPr/>
          <p:nvPr/>
        </p:nvSpPr>
        <p:spPr>
          <a:xfrm rot="6979063" flipH="1">
            <a:off x="5870307" y="4153260"/>
            <a:ext cx="448198" cy="419728"/>
          </a:xfrm>
          <a:prstGeom prst="arc">
            <a:avLst>
              <a:gd name="adj1" fmla="val 12380533"/>
              <a:gd name="adj2" fmla="val 5654014"/>
            </a:avLst>
          </a:prstGeom>
          <a:ln w="38100">
            <a:gradFill flip="none" rotWithShape="1">
              <a:gsLst>
                <a:gs pos="0">
                  <a:schemeClr val="bg2">
                    <a:lumMod val="75000"/>
                    <a:alpha val="33000"/>
                  </a:schemeClr>
                </a:gs>
                <a:gs pos="33000">
                  <a:schemeClr val="bg2">
                    <a:lumMod val="25000"/>
                  </a:schemeClr>
                </a:gs>
                <a:gs pos="54000">
                  <a:schemeClr val="bg1">
                    <a:lumMod val="50000"/>
                  </a:schemeClr>
                </a:gs>
                <a:gs pos="83000">
                  <a:schemeClr val="bg1">
                    <a:lumMod val="95000"/>
                  </a:schemeClr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Дуга 85">
            <a:extLst>
              <a:ext uri="{FF2B5EF4-FFF2-40B4-BE49-F238E27FC236}">
                <a16:creationId xmlns="" xmlns:a16="http://schemas.microsoft.com/office/drawing/2014/main" id="{CC959068-3737-45E6-B350-C4FFD535DE63}"/>
              </a:ext>
            </a:extLst>
          </p:cNvPr>
          <p:cNvSpPr/>
          <p:nvPr/>
        </p:nvSpPr>
        <p:spPr>
          <a:xfrm rot="6979063" flipH="1">
            <a:off x="5870307" y="4565787"/>
            <a:ext cx="448198" cy="419728"/>
          </a:xfrm>
          <a:prstGeom prst="arc">
            <a:avLst>
              <a:gd name="adj1" fmla="val 12380533"/>
              <a:gd name="adj2" fmla="val 5654014"/>
            </a:avLst>
          </a:prstGeom>
          <a:ln w="38100">
            <a:gradFill flip="none" rotWithShape="1">
              <a:gsLst>
                <a:gs pos="0">
                  <a:schemeClr val="bg2">
                    <a:lumMod val="75000"/>
                    <a:alpha val="33000"/>
                  </a:schemeClr>
                </a:gs>
                <a:gs pos="33000">
                  <a:schemeClr val="bg2">
                    <a:lumMod val="25000"/>
                  </a:schemeClr>
                </a:gs>
                <a:gs pos="54000">
                  <a:schemeClr val="bg1">
                    <a:lumMod val="50000"/>
                  </a:schemeClr>
                </a:gs>
                <a:gs pos="83000">
                  <a:schemeClr val="bg1">
                    <a:lumMod val="95000"/>
                  </a:schemeClr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Дуга 86">
            <a:extLst>
              <a:ext uri="{FF2B5EF4-FFF2-40B4-BE49-F238E27FC236}">
                <a16:creationId xmlns="" xmlns:a16="http://schemas.microsoft.com/office/drawing/2014/main" id="{3FEF87A1-AD60-4240-A30C-1F8867D4D3A8}"/>
              </a:ext>
            </a:extLst>
          </p:cNvPr>
          <p:cNvSpPr/>
          <p:nvPr/>
        </p:nvSpPr>
        <p:spPr>
          <a:xfrm rot="6979063" flipH="1">
            <a:off x="5870307" y="4950412"/>
            <a:ext cx="448198" cy="419728"/>
          </a:xfrm>
          <a:prstGeom prst="arc">
            <a:avLst>
              <a:gd name="adj1" fmla="val 12380533"/>
              <a:gd name="adj2" fmla="val 5654014"/>
            </a:avLst>
          </a:prstGeom>
          <a:ln w="38100">
            <a:gradFill flip="none" rotWithShape="1">
              <a:gsLst>
                <a:gs pos="0">
                  <a:schemeClr val="bg2">
                    <a:lumMod val="75000"/>
                    <a:alpha val="33000"/>
                  </a:schemeClr>
                </a:gs>
                <a:gs pos="33000">
                  <a:schemeClr val="bg2">
                    <a:lumMod val="25000"/>
                  </a:schemeClr>
                </a:gs>
                <a:gs pos="54000">
                  <a:schemeClr val="bg1">
                    <a:lumMod val="50000"/>
                  </a:schemeClr>
                </a:gs>
                <a:gs pos="83000">
                  <a:schemeClr val="bg1">
                    <a:lumMod val="95000"/>
                  </a:schemeClr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Дуга 87">
            <a:extLst>
              <a:ext uri="{FF2B5EF4-FFF2-40B4-BE49-F238E27FC236}">
                <a16:creationId xmlns="" xmlns:a16="http://schemas.microsoft.com/office/drawing/2014/main" id="{771E3C65-3D45-418D-86DD-DE086CF5585D}"/>
              </a:ext>
            </a:extLst>
          </p:cNvPr>
          <p:cNvSpPr/>
          <p:nvPr/>
        </p:nvSpPr>
        <p:spPr>
          <a:xfrm rot="6979063" flipH="1">
            <a:off x="5870307" y="5358627"/>
            <a:ext cx="448198" cy="419728"/>
          </a:xfrm>
          <a:prstGeom prst="arc">
            <a:avLst>
              <a:gd name="adj1" fmla="val 12380533"/>
              <a:gd name="adj2" fmla="val 5654014"/>
            </a:avLst>
          </a:prstGeom>
          <a:ln w="38100">
            <a:gradFill flip="none" rotWithShape="1">
              <a:gsLst>
                <a:gs pos="0">
                  <a:schemeClr val="bg2">
                    <a:lumMod val="75000"/>
                    <a:alpha val="33000"/>
                  </a:schemeClr>
                </a:gs>
                <a:gs pos="33000">
                  <a:schemeClr val="bg2">
                    <a:lumMod val="25000"/>
                  </a:schemeClr>
                </a:gs>
                <a:gs pos="54000">
                  <a:schemeClr val="bg1">
                    <a:lumMod val="50000"/>
                  </a:schemeClr>
                </a:gs>
                <a:gs pos="83000">
                  <a:schemeClr val="bg1">
                    <a:lumMod val="95000"/>
                  </a:schemeClr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Дуга 88">
            <a:extLst>
              <a:ext uri="{FF2B5EF4-FFF2-40B4-BE49-F238E27FC236}">
                <a16:creationId xmlns="" xmlns:a16="http://schemas.microsoft.com/office/drawing/2014/main" id="{6BD485C8-C397-489B-A4F1-29760F89D240}"/>
              </a:ext>
            </a:extLst>
          </p:cNvPr>
          <p:cNvSpPr/>
          <p:nvPr/>
        </p:nvSpPr>
        <p:spPr>
          <a:xfrm rot="6979063" flipH="1">
            <a:off x="5875061" y="5797908"/>
            <a:ext cx="500486" cy="514535"/>
          </a:xfrm>
          <a:prstGeom prst="arc">
            <a:avLst>
              <a:gd name="adj1" fmla="val 12380533"/>
              <a:gd name="adj2" fmla="val 5654014"/>
            </a:avLst>
          </a:prstGeom>
          <a:ln w="38100">
            <a:gradFill flip="none" rotWithShape="1">
              <a:gsLst>
                <a:gs pos="0">
                  <a:schemeClr val="bg2">
                    <a:lumMod val="75000"/>
                    <a:alpha val="33000"/>
                  </a:schemeClr>
                </a:gs>
                <a:gs pos="33000">
                  <a:schemeClr val="bg2">
                    <a:lumMod val="25000"/>
                  </a:schemeClr>
                </a:gs>
                <a:gs pos="54000">
                  <a:schemeClr val="bg1">
                    <a:lumMod val="50000"/>
                  </a:schemeClr>
                </a:gs>
                <a:gs pos="83000">
                  <a:schemeClr val="bg1">
                    <a:lumMod val="95000"/>
                  </a:schemeClr>
                </a:gs>
              </a:gsLst>
              <a:lin ang="135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Прямоугольник 89">
            <a:extLst>
              <a:ext uri="{FF2B5EF4-FFF2-40B4-BE49-F238E27FC236}">
                <a16:creationId xmlns="" xmlns:a16="http://schemas.microsoft.com/office/drawing/2014/main" id="{33B2170C-85E2-40B5-B603-2878BB8EC57D}"/>
              </a:ext>
            </a:extLst>
          </p:cNvPr>
          <p:cNvSpPr/>
          <p:nvPr/>
        </p:nvSpPr>
        <p:spPr>
          <a:xfrm flipH="1">
            <a:off x="1503683" y="2040396"/>
            <a:ext cx="35807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Конец…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734628" y="400955"/>
            <a:ext cx="4064001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</a:rPr>
              <a:t>Да, надо математику любить</a:t>
            </a:r>
          </a:p>
          <a:p>
            <a:pPr marL="342900" marR="0" lvl="0" indent="-34290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</a:rPr>
              <a:t>И не считать ученье за мученье!</a:t>
            </a:r>
          </a:p>
          <a:p>
            <a:pPr marL="342900" marR="0" lvl="0" indent="-34290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</a:rPr>
              <a:t>Всё в жизни пригодится, ты учись,</a:t>
            </a:r>
          </a:p>
          <a:p>
            <a:pPr marL="342900" marR="0" lvl="0" indent="-34290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</a:rPr>
              <a:t>Учись и не жалей на то мгновенья!</a:t>
            </a:r>
            <a:endParaRPr kumimoji="0" lang="ru-RU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pic>
        <p:nvPicPr>
          <p:cNvPr id="2050" name="Picture 2" descr="C:\Users\Елена\Desktop\1676058734_grizly-club-p-drob-klipart-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4628" y="2242814"/>
            <a:ext cx="4842110" cy="223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8556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6E721C1D-09E1-45A1-B55E-40F2698403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2229"/>
            <a:ext cx="12191999" cy="70902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768FCB4-7D3E-438A-9786-A0B7A5EACA67}"/>
              </a:ext>
            </a:extLst>
          </p:cNvPr>
          <p:cNvSpPr txBox="1"/>
          <p:nvPr/>
        </p:nvSpPr>
        <p:spPr>
          <a:xfrm>
            <a:off x="1255486" y="682171"/>
            <a:ext cx="439782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Кузнецов Денис</a:t>
            </a:r>
          </a:p>
          <a:p>
            <a:pPr algn="just"/>
            <a:r>
              <a:rPr lang="ru-RU" dirty="0" smtClean="0"/>
              <a:t>Почему у разных народов 3-2,5 тысячи лет до нашей эры </a:t>
            </a:r>
            <a:r>
              <a:rPr lang="ru-RU" dirty="0"/>
              <a:t>возникала </a:t>
            </a:r>
            <a:r>
              <a:rPr lang="ru-RU" dirty="0" smtClean="0"/>
              <a:t>потребность в дробях? Потому что разделить добычу, состоявшую из нескольких </a:t>
            </a:r>
            <a:r>
              <a:rPr lang="ru-RU" dirty="0" err="1" smtClean="0"/>
              <a:t>животных,не</a:t>
            </a:r>
            <a:r>
              <a:rPr lang="ru-RU" dirty="0" smtClean="0"/>
              <a:t> всегда удавалось выразить целым числом. Могло быть и так…</a:t>
            </a:r>
          </a:p>
          <a:p>
            <a:pPr algn="just"/>
            <a:r>
              <a:rPr lang="ru-RU" dirty="0" smtClean="0"/>
              <a:t>Были у древнего  человека жена и двое детей. Пошла однажды древняя женщина собирать плоды и нашла 1 яблоко. Наверное, она догадалась взять каменный нож и разделить яблоко  на две части детям.</a:t>
            </a:r>
          </a:p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C1428FD-4D54-4168-BCCE-95EA80B7D410}"/>
              </a:ext>
            </a:extLst>
          </p:cNvPr>
          <p:cNvSpPr txBox="1"/>
          <p:nvPr/>
        </p:nvSpPr>
        <p:spPr>
          <a:xfrm>
            <a:off x="6654800" y="682171"/>
            <a:ext cx="42091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А в это время древний мужчина  убил древнего кабана. Пришёл домой и разделил его на четыре части </a:t>
            </a:r>
            <a:r>
              <a:rPr lang="ru-RU" dirty="0" smtClean="0"/>
              <a:t>всем членам семьи. </a:t>
            </a:r>
            <a:endParaRPr lang="ru-RU" dirty="0"/>
          </a:p>
        </p:txBody>
      </p:sp>
      <p:pic>
        <p:nvPicPr>
          <p:cNvPr id="40" name="Рисунок 39">
            <a:extLst>
              <a:ext uri="{FF2B5EF4-FFF2-40B4-BE49-F238E27FC236}">
                <a16:creationId xmlns="" xmlns:a16="http://schemas.microsoft.com/office/drawing/2014/main" id="{3844B09A-912D-4AF6-BC67-E34C6C9DE92A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3098557" y="6312526"/>
            <a:ext cx="203200" cy="203200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="" xmlns:a16="http://schemas.microsoft.com/office/drawing/2014/main" id="{8677B6CE-5937-411F-B8E3-F01798E1304B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8657771" y="6294642"/>
            <a:ext cx="203200" cy="203200"/>
          </a:xfrm>
          <a:prstGeom prst="rect">
            <a:avLst/>
          </a:prstGeom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8542" y="1864964"/>
            <a:ext cx="3258457" cy="215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 descr="C:\Users\елена\Desktop\stock-vector-action-relationship-addition-halves-examples-apples-educational-game-children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6315" y="4221649"/>
            <a:ext cx="2899457" cy="2174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778171" y="4250678"/>
            <a:ext cx="435428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Конечно, древние люди не догадывались, что, разделив целое число на части, они занимались таким трудным разделом математики, который впоследствии назовут «дроби».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344997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6E721C1D-09E1-45A1-B55E-40F2698403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6116"/>
            <a:ext cx="12192000" cy="697411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768FCB4-7D3E-438A-9786-A0B7A5EACA67}"/>
              </a:ext>
            </a:extLst>
          </p:cNvPr>
          <p:cNvSpPr txBox="1"/>
          <p:nvPr/>
        </p:nvSpPr>
        <p:spPr>
          <a:xfrm>
            <a:off x="1071857" y="269297"/>
            <a:ext cx="4397828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Медведева Мария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               Из истории дробей</a:t>
            </a:r>
          </a:p>
          <a:p>
            <a:pPr algn="just"/>
            <a:r>
              <a:rPr lang="ru-RU" dirty="0" smtClean="0"/>
              <a:t>О </a:t>
            </a:r>
            <a:r>
              <a:rPr lang="ru-RU" dirty="0"/>
              <a:t>применении дробей в России XVII века можно прочитать в книге В. </a:t>
            </a:r>
            <a:r>
              <a:rPr lang="ru-RU" dirty="0" err="1"/>
              <a:t>Беллюстина</a:t>
            </a:r>
            <a:r>
              <a:rPr lang="ru-RU" dirty="0"/>
              <a:t> «Как постепенно люди дошли до настоящей арифметики» следующее: </a:t>
            </a:r>
            <a:r>
              <a:rPr lang="ru-RU" dirty="0" smtClean="0"/>
              <a:t>«При </a:t>
            </a:r>
            <a:r>
              <a:rPr lang="ru-RU" dirty="0" err="1"/>
              <a:t>выговаривании</a:t>
            </a:r>
            <a:r>
              <a:rPr lang="ru-RU" dirty="0"/>
              <a:t> дробей интересны такие особенности: четвертая часть называлась четью, доли же со знаменателем от 5 до 11 выражались словами с окончанием «</a:t>
            </a:r>
            <a:r>
              <a:rPr lang="ru-RU" dirty="0" err="1"/>
              <a:t>ина</a:t>
            </a:r>
            <a:r>
              <a:rPr lang="ru-RU" dirty="0"/>
              <a:t>», так что 1/7 – </a:t>
            </a:r>
            <a:r>
              <a:rPr lang="ru-RU" dirty="0" err="1"/>
              <a:t>седмина</a:t>
            </a:r>
            <a:r>
              <a:rPr lang="ru-RU" dirty="0"/>
              <a:t>, 1/5 – пятина, 1/10 – десятина; доли же со знаменателями, большими 10, выговаривались с помощью слов «жеребей», например 5/13 – пять тринадцатых жеребьёв. </a:t>
            </a:r>
            <a:r>
              <a:rPr lang="ru-RU" dirty="0" smtClean="0"/>
              <a:t>Числитель </a:t>
            </a:r>
            <a:r>
              <a:rPr lang="ru-RU" dirty="0"/>
              <a:t>назывался верхним числом, знаменатель исподним».</a:t>
            </a:r>
            <a:br>
              <a:rPr lang="ru-RU" dirty="0"/>
            </a:br>
            <a:endParaRPr lang="ru-RU" dirty="0"/>
          </a:p>
        </p:txBody>
      </p:sp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A7EA4DFE-4D57-4705-9211-3B1ABB3F7591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3067571" y="6257214"/>
            <a:ext cx="203200" cy="20320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A2C555D8-F673-429F-9FE4-66D807581C3A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8794889" y="6338426"/>
            <a:ext cx="203200" cy="203200"/>
          </a:xfrm>
          <a:prstGeom prst="rect">
            <a:avLst/>
          </a:prstGeom>
        </p:spPr>
      </p:pic>
      <p:pic>
        <p:nvPicPr>
          <p:cNvPr id="1026" name="Picture 2" descr="C:\Users\елена\Desktop\d571f1ff104f351815c512aefe7bc0cc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056" y="5265213"/>
            <a:ext cx="2117550" cy="1476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270172" y="638629"/>
            <a:ext cx="25247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русском языке слово «дробь» появилось в </a:t>
            </a:r>
            <a:r>
              <a:rPr lang="en-US" dirty="0" smtClean="0"/>
              <a:t>VIII </a:t>
            </a:r>
            <a:r>
              <a:rPr lang="ru-RU" dirty="0" smtClean="0"/>
              <a:t>веке «дробить»-разбивать, ломать на части. В первых учебниках математики дроби назывались «ломаные числа».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270172" y="2946953"/>
            <a:ext cx="397691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По одной из версий разбивали в Новгороде брусок серебра – гривну. Этот брусок рубили на четыре части. Каждая такая часть и </a:t>
            </a:r>
            <a:r>
              <a:rPr lang="ru-RU" dirty="0" smtClean="0"/>
              <a:t>называлась– </a:t>
            </a:r>
            <a:r>
              <a:rPr lang="ru-RU" dirty="0"/>
              <a:t>рубль. Рубль, в свою очередь, также могли делить на части. Всё это наши предки делали для удобства торговых расчётов. Как бы то ни было, нам понятно, что из хозяйственной деятельности появилась дробь.</a:t>
            </a:r>
          </a:p>
        </p:txBody>
      </p:sp>
      <p:pic>
        <p:nvPicPr>
          <p:cNvPr id="1031" name="Picture 7" descr="C:\Users\елена\AppData\Local\Packages\Microsoft.Windows.Photos_8wekyb3d8bbwe\TempState\ShareServiceTempFolder\photo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6832" y="785320"/>
            <a:ext cx="2271749" cy="2014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761075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6E721C1D-09E1-45A1-B55E-40F2698403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3200"/>
            <a:ext cx="12192000" cy="70612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768FCB4-7D3E-438A-9786-A0B7A5EACA67}"/>
              </a:ext>
            </a:extLst>
          </p:cNvPr>
          <p:cNvSpPr txBox="1"/>
          <p:nvPr/>
        </p:nvSpPr>
        <p:spPr>
          <a:xfrm>
            <a:off x="1186151" y="862818"/>
            <a:ext cx="475019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Египетские дроби</a:t>
            </a:r>
          </a:p>
          <a:p>
            <a:pPr lvl="0"/>
            <a:r>
              <a:rPr lang="ru-RU" dirty="0" smtClean="0"/>
              <a:t>Первой дробью была половина. За ней последовали 1/4,1/8,1/16 и т.д., затем 1/3,1/7 …т.е. все самые простые дроби, называемые единичными. Египтяне выражали любую дробь в виде суммы основных дробей. Они писали их на папирусах. Важнейшим по содержанию является папирус </a:t>
            </a:r>
            <a:r>
              <a:rPr lang="ru-RU" dirty="0" err="1" smtClean="0"/>
              <a:t>Ахмеса</a:t>
            </a:r>
            <a:r>
              <a:rPr lang="ru-RU" dirty="0" smtClean="0"/>
              <a:t>, древнеегипетского писца</a:t>
            </a:r>
            <a:r>
              <a:rPr lang="ru-RU" dirty="0" smtClean="0">
                <a:solidFill>
                  <a:prstClr val="black"/>
                </a:solidFill>
              </a:rPr>
              <a:t>, 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длиной 544 см, </a:t>
            </a:r>
          </a:p>
          <a:p>
            <a:pPr lvl="0"/>
            <a:r>
              <a:rPr lang="ru-RU" dirty="0">
                <a:solidFill>
                  <a:prstClr val="black"/>
                </a:solidFill>
              </a:rPr>
              <a:t>шириной 33 см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6BB745BF-9FB2-4A4F-93C2-B7E18D4D696E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3181866" y="6194968"/>
            <a:ext cx="203200" cy="2032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AB00C098-5334-4015-A69E-06A3E0F1D800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8828315" y="6180454"/>
            <a:ext cx="203200" cy="2032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48266" y="493486"/>
            <a:ext cx="325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Кузнецова Анна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елена\Desktop\screen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9028" y="1103086"/>
            <a:ext cx="1850178" cy="3469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Елена\Desktop\пп\matematika_4_t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5102" y="3962569"/>
            <a:ext cx="3560612" cy="2670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289206" y="446719"/>
            <a:ext cx="288679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0000"/>
                </a:solidFill>
              </a:rPr>
              <a:t>Неотъемлемым элементом записи дробного числа был иероглиф, переводимый обычно как «один из (некоторого количества)». Для наиболее употребительных дробей существовали особые знаки </a:t>
            </a:r>
            <a:r>
              <a:rPr lang="ru-RU" dirty="0" smtClean="0">
                <a:solidFill>
                  <a:srgbClr val="000000"/>
                </a:solidFill>
              </a:rPr>
              <a:t>. Египтяне использовали только две дроби не являющиеся долями. Эти дроби часто встречались в вычислениях</a:t>
            </a:r>
          </a:p>
          <a:p>
            <a:r>
              <a:rPr lang="ru-RU" dirty="0" smtClean="0">
                <a:solidFill>
                  <a:srgbClr val="000000"/>
                </a:solidFill>
              </a:rPr>
              <a:t>2/3 и 3/4.</a:t>
            </a:r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836229" y="4694036"/>
            <a:ext cx="39043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Остальные дроби выражались через аликвотные дроби и дробь2/3.</a:t>
            </a:r>
          </a:p>
          <a:p>
            <a:r>
              <a:rPr lang="ru-RU" dirty="0" smtClean="0"/>
              <a:t>3/4=1/2+1/4, 3/7=1/4+1/7+1/28, 5/6=1/2+1/3. Также были составлены таблицы разбиения дробей вида 2/</a:t>
            </a:r>
            <a:r>
              <a:rPr lang="en-US" dirty="0" smtClean="0"/>
              <a:t>n </a:t>
            </a:r>
            <a:r>
              <a:rPr lang="ru-RU" dirty="0" smtClean="0"/>
              <a:t>на сумму аликвотных дробей.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041451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6E721C1D-09E1-45A1-B55E-40F2698403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2230"/>
            <a:ext cx="12191999" cy="70902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6768FCB4-7D3E-438A-9786-A0B7A5EACA67}"/>
              </a:ext>
            </a:extLst>
          </p:cNvPr>
          <p:cNvSpPr txBox="1"/>
          <p:nvPr/>
        </p:nvSpPr>
        <p:spPr>
          <a:xfrm>
            <a:off x="1147854" y="678152"/>
            <a:ext cx="475019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Дроби в Древнем Риме</a:t>
            </a:r>
          </a:p>
          <a:p>
            <a:pPr algn="just"/>
            <a:r>
              <a:rPr lang="ru-RU" dirty="0"/>
              <a:t>Система дробей древних римлян основывалась на делении на 12 долей универсальной единицы измерения – асса. Асс служил римлянам мерой веса и основной денежной единицей, а позже стал использоваться для выражения любой целой величины. </a:t>
            </a:r>
            <a:r>
              <a:rPr lang="ru-RU" dirty="0" smtClean="0"/>
              <a:t>1/ </a:t>
            </a:r>
            <a:r>
              <a:rPr lang="ru-RU" dirty="0"/>
              <a:t>12 часть асса составляла унцию. Деление целой единицы на 12 равных частей было достаточно удобным, так как позволяло выразить наиболее употребительные доли: половину, треть, четверть и шестую долю.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6BB745BF-9FB2-4A4F-93C2-B7E18D4D696E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3181866" y="6194968"/>
            <a:ext cx="203200" cy="2032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AB00C098-5334-4015-A69E-06A3E0F1D800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8828315" y="6180454"/>
            <a:ext cx="203200" cy="2032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48266" y="493486"/>
            <a:ext cx="325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Лаврентьев Арсений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76571" y="383847"/>
            <a:ext cx="441234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Для каждого количества унций от 1 до 11 существовало специальное название. </a:t>
            </a:r>
            <a:r>
              <a:rPr lang="ru-RU" dirty="0" smtClean="0"/>
              <a:t>Например, две </a:t>
            </a:r>
            <a:r>
              <a:rPr lang="ru-RU" dirty="0"/>
              <a:t>унции, представляющие дробь </a:t>
            </a:r>
            <a:r>
              <a:rPr lang="ru-RU" dirty="0" smtClean="0"/>
              <a:t>2/ </a:t>
            </a:r>
            <a:r>
              <a:rPr lang="ru-RU" dirty="0"/>
              <a:t>12 , составляли </a:t>
            </a:r>
            <a:r>
              <a:rPr lang="ru-RU" dirty="0" smtClean="0"/>
              <a:t>1/6 </a:t>
            </a:r>
            <a:r>
              <a:rPr lang="ru-RU" dirty="0"/>
              <a:t>асса и назывались «</a:t>
            </a:r>
            <a:r>
              <a:rPr lang="ru-RU" dirty="0" err="1"/>
              <a:t>секстанс</a:t>
            </a:r>
            <a:r>
              <a:rPr lang="ru-RU" dirty="0"/>
              <a:t>». </a:t>
            </a:r>
            <a:r>
              <a:rPr lang="ru-RU" dirty="0" smtClean="0"/>
              <a:t>2/3- «бес»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676570" y="4252686"/>
            <a:ext cx="441234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Счет </a:t>
            </a:r>
            <a:r>
              <a:rPr lang="ru-RU" dirty="0"/>
              <a:t>унциями до сих пор используется при торговле драгоценными металлами. Во многих европейских языках сохранилось слово «скрупулёзность», произошедшее от названия дроби, выражающей 1 </a:t>
            </a:r>
            <a:r>
              <a:rPr lang="ru-RU" dirty="0" smtClean="0"/>
              <a:t>/288 </a:t>
            </a:r>
            <a:r>
              <a:rPr lang="ru-RU" dirty="0"/>
              <a:t>часть асса, и означающее чрезвычайную точность и аккуратность в </a:t>
            </a:r>
            <a:r>
              <a:rPr lang="ru-RU" dirty="0" smtClean="0"/>
              <a:t>мелочах.</a:t>
            </a:r>
            <a:endParaRPr lang="ru-RU" dirty="0"/>
          </a:p>
        </p:txBody>
      </p:sp>
      <p:pic>
        <p:nvPicPr>
          <p:cNvPr id="3075" name="Picture 3" descr="C:\Users\Елена\Desktop\OlSwjKQ0ovc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1713" y="1794965"/>
            <a:ext cx="1803401" cy="2480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Елена\Desktop\ZNiye4b_Hf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8926" y="4393451"/>
            <a:ext cx="1952280" cy="2177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91454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6E721C1D-09E1-45A1-B55E-40F2698403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8686"/>
            <a:ext cx="12192000" cy="704668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6BB745BF-9FB2-4A4F-93C2-B7E18D4D696E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3181866" y="6194968"/>
            <a:ext cx="203200" cy="2032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AB00C098-5334-4015-A69E-06A3E0F1D800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8828315" y="6180454"/>
            <a:ext cx="203200" cy="2032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48266" y="493486"/>
            <a:ext cx="325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Добрынина Арина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13600" y="446719"/>
            <a:ext cx="39624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Каждый может за версту</a:t>
            </a:r>
          </a:p>
          <a:p>
            <a:r>
              <a:rPr lang="ru-RU" dirty="0"/>
              <a:t>Видеть дробную черту.</a:t>
            </a:r>
          </a:p>
          <a:p>
            <a:r>
              <a:rPr lang="ru-RU" dirty="0"/>
              <a:t>Над чертой – числитель , знайте,</a:t>
            </a:r>
          </a:p>
          <a:p>
            <a:r>
              <a:rPr lang="ru-RU" dirty="0"/>
              <a:t>Под чертою – знаменатель.</a:t>
            </a:r>
          </a:p>
          <a:p>
            <a:r>
              <a:rPr lang="ru-RU" dirty="0"/>
              <a:t>Дробь такую, непременно,</a:t>
            </a:r>
          </a:p>
          <a:p>
            <a:r>
              <a:rPr lang="ru-RU" dirty="0"/>
              <a:t>Надо звать обыкновенной</a:t>
            </a:r>
            <a:r>
              <a:rPr lang="ru-RU" b="1" dirty="0"/>
              <a:t>.</a:t>
            </a:r>
            <a:endParaRPr lang="ru-RU" dirty="0"/>
          </a:p>
          <a:p>
            <a:endParaRPr lang="ru-RU" dirty="0"/>
          </a:p>
        </p:txBody>
      </p:sp>
      <p:pic>
        <p:nvPicPr>
          <p:cNvPr id="6" name="Picture 2" descr="Давным -давно…  Хорошо, когда на столе есть целое яблоко, и можно его съесть одному. Но иногда приходится делить яблоко на части , т.е. дробить , чтобы поделиться с кем-нибудь .    Так получаются ДРОБИ .  Помните, как было в детском мультфильме : «Мы делили апельсин,  Много нас, а он один… Приведите свой жизненный пример деления одного целого предмета на части.  Интересно, а в древности знали про дроби ? 2 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24" y="862817"/>
            <a:ext cx="3900285" cy="2754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3600" y="2257287"/>
            <a:ext cx="3710630" cy="2782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 descr=" Решите задачу:  Шустрый мышонок Джерри успел взять кусок сыра и вернулся ещё за сыром, но не тут-то было… Какую часть сыра взял мышонок, и какая часть сыра досталась Тому? Какую часть сыра составляет каждый кусок ?  Сверим ответы:  1) ; 2) ; 3) ; ; . 17 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9219" y="3617303"/>
            <a:ext cx="3794552" cy="2845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387627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6E721C1D-09E1-45A1-B55E-40F2698403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016" y="-188686"/>
            <a:ext cx="12192000" cy="704668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6BB745BF-9FB2-4A4F-93C2-B7E18D4D696E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3181866" y="6194968"/>
            <a:ext cx="203200" cy="2032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AB00C098-5334-4015-A69E-06A3E0F1D800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8828315" y="6180454"/>
            <a:ext cx="203200" cy="2032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95288" y="352363"/>
            <a:ext cx="3559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Попова Виктория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" name="WordArt 2"/>
          <p:cNvSpPr>
            <a:spLocks noChangeArrowheads="1" noChangeShapeType="1" noTextEdit="1"/>
          </p:cNvSpPr>
          <p:nvPr/>
        </p:nvSpPr>
        <p:spPr bwMode="auto">
          <a:xfrm>
            <a:off x="510896" y="818356"/>
            <a:ext cx="4290559" cy="396081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kern="10" dirty="0" smtClean="0">
                <a:solidFill>
                  <a:srgbClr val="C00000"/>
                </a:solidFill>
              </a:rPr>
              <a:t>Песня  "О  дробях</a:t>
            </a:r>
            <a:r>
              <a:rPr lang="ru-RU" sz="4000" b="1" kern="10" dirty="0" smtClean="0">
                <a:gradFill rotWithShape="1">
                  <a:gsLst>
                    <a:gs pos="0">
                      <a:srgbClr val="FFFF00"/>
                    </a:gs>
                    <a:gs pos="100000">
                      <a:srgbClr val="FF0000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</a:rPr>
              <a:t>"</a:t>
            </a: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395288" y="2276475"/>
            <a:ext cx="60483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000" i="1" smtClean="0">
                <a:solidFill>
                  <a:srgbClr val="0066FF"/>
                </a:solidFill>
                <a:latin typeface="Arial Black" pitchFamily="34" charset="0"/>
              </a:rPr>
              <a:t>  </a:t>
            </a:r>
            <a:endParaRPr lang="ru-RU" altLang="ru-RU" sz="2000" b="1" smtClean="0">
              <a:solidFill>
                <a:srgbClr val="FF9900"/>
              </a:solidFill>
              <a:latin typeface="Comic Sans MS" pitchFamily="66" charset="0"/>
            </a:endParaRPr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auto">
          <a:xfrm>
            <a:off x="4416001" y="5079773"/>
            <a:ext cx="457200" cy="3429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5" name="Line 5"/>
          <p:cNvSpPr>
            <a:spLocks noChangeShapeType="1"/>
          </p:cNvSpPr>
          <p:nvPr/>
        </p:nvSpPr>
        <p:spPr bwMode="auto">
          <a:xfrm flipV="1">
            <a:off x="4428928" y="4754809"/>
            <a:ext cx="0" cy="571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6" name="Line 6"/>
          <p:cNvSpPr>
            <a:spLocks noChangeShapeType="1"/>
          </p:cNvSpPr>
          <p:nvPr/>
        </p:nvSpPr>
        <p:spPr bwMode="auto">
          <a:xfrm>
            <a:off x="4428928" y="4738254"/>
            <a:ext cx="11430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17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790" y="4665435"/>
            <a:ext cx="1289050" cy="102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395288" y="1199990"/>
            <a:ext cx="2713552" cy="369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Дроби всякие нужны,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Дроби разные важны.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Дробь учи, тогда сверкнет тебе удача.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Если будешь дроби знать,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Точно смысл их понимать,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Станет легкой даже трудная задача.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Дробь свою “переверни”,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Повнимательней взгляни.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Вдруг из правильной неправильную видишь.</a:t>
            </a:r>
          </a:p>
        </p:txBody>
      </p:sp>
      <p:pic>
        <p:nvPicPr>
          <p:cNvPr id="19" name="Picture 11" descr="440c18f8c32fd1690e5025bd94245cf1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218" y="5695950"/>
            <a:ext cx="3597275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2" descr="11m1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1456" y="456748"/>
            <a:ext cx="719138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17"/>
          <p:cNvSpPr>
            <a:spLocks noChangeArrowheads="1"/>
          </p:cNvSpPr>
          <p:nvPr/>
        </p:nvSpPr>
        <p:spPr bwMode="auto">
          <a:xfrm>
            <a:off x="2986767" y="1386454"/>
            <a:ext cx="2858469" cy="369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latin typeface="+mn-lt"/>
              </a:rPr>
              <a:t>Эти дроби перемножь,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latin typeface="+mn-lt"/>
              </a:rPr>
              <a:t>Единицу ты найдешь,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latin typeface="+mn-lt"/>
              </a:rPr>
              <a:t>Их обратными зови и не обидишь.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latin typeface="+mn-lt"/>
              </a:rPr>
              <a:t>Дробь на дробь чтоб разделить,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latin typeface="+mn-lt"/>
              </a:rPr>
              <a:t>Долго нечего мудрить.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latin typeface="+mn-lt"/>
              </a:rPr>
              <a:t>Дробь обратную делителю берете.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latin typeface="+mn-lt"/>
              </a:rPr>
              <a:t>И на эту дробь теперь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latin typeface="+mn-lt"/>
              </a:rPr>
              <a:t>Умножайте поскорей,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latin typeface="+mn-lt"/>
              </a:rPr>
              <a:t>Так искомое вы частное найдете.</a:t>
            </a:r>
          </a:p>
        </p:txBody>
      </p:sp>
      <p:pic>
        <p:nvPicPr>
          <p:cNvPr id="22" name="Picture 20" descr="125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5414395"/>
            <a:ext cx="1370012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4" descr="11011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5309" y="352363"/>
            <a:ext cx="11684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i-main-pic" descr="Картинка 4 из 6726">
            <a:hlinkClick r:id="rId10"/>
          </p:cNvPr>
          <p:cNvPicPr>
            <a:picLocks noChangeAspect="1" noChangeArrowheads="1"/>
          </p:cNvPicPr>
          <p:nvPr/>
        </p:nvPicPr>
        <p:blipFill>
          <a:blip r:embed="rId11" r:link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1241" y="4188934"/>
            <a:ext cx="1552575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6618514" y="456748"/>
            <a:ext cx="32657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</a:rPr>
              <a:t>Стихотворение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18514" y="947675"/>
            <a:ext cx="426901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Что такое половина? —</a:t>
            </a:r>
            <a:br>
              <a:rPr lang="ru-RU" dirty="0"/>
            </a:br>
            <a:r>
              <a:rPr lang="ru-RU" dirty="0"/>
              <a:t>Это с ходу не поймешь:</a:t>
            </a:r>
            <a:br>
              <a:rPr lang="ru-RU" dirty="0"/>
            </a:br>
            <a:r>
              <a:rPr lang="ru-RU" dirty="0"/>
              <a:t>Половина брюк — штанина.</a:t>
            </a:r>
            <a:br>
              <a:rPr lang="ru-RU" dirty="0"/>
            </a:br>
            <a:r>
              <a:rPr lang="ru-RU" dirty="0"/>
              <a:t>Половина ножниц — нож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/>
              <a:t>Был апельсин всего один.</a:t>
            </a:r>
            <a:br>
              <a:rPr lang="ru-RU" dirty="0"/>
            </a:br>
            <a:r>
              <a:rPr lang="ru-RU" dirty="0"/>
              <a:t>Но разломили апельсин…</a:t>
            </a:r>
            <a:br>
              <a:rPr lang="ru-RU" dirty="0"/>
            </a:br>
            <a:r>
              <a:rPr lang="ru-RU" dirty="0"/>
              <a:t>И всем досталось сколько?</a:t>
            </a:r>
            <a:br>
              <a:rPr lang="ru-RU" dirty="0"/>
            </a:br>
            <a:r>
              <a:rPr lang="ru-RU" dirty="0"/>
              <a:t>Одна седьмая. Долька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/>
              <a:t>Два цыпленка прошагали</a:t>
            </a:r>
            <a:br>
              <a:rPr lang="ru-RU" dirty="0"/>
            </a:br>
            <a:r>
              <a:rPr lang="ru-RU" dirty="0"/>
              <a:t>По дороге треть пути.</a:t>
            </a:r>
            <a:br>
              <a:rPr lang="ru-RU" dirty="0"/>
            </a:br>
            <a:r>
              <a:rPr lang="ru-RU" dirty="0"/>
              <a:t>Вы б цыплятам подсказали</a:t>
            </a:r>
            <a:br>
              <a:rPr lang="ru-RU" dirty="0"/>
            </a:br>
            <a:r>
              <a:rPr lang="ru-RU" dirty="0"/>
              <a:t>Сколько им еще идти</a:t>
            </a:r>
            <a:r>
              <a:rPr lang="ru-RU" dirty="0" smtClean="0"/>
              <a:t>?</a:t>
            </a:r>
          </a:p>
          <a:p>
            <a:endParaRPr lang="ru-RU" dirty="0"/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416837465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6E721C1D-09E1-45A1-B55E-40F2698403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8686"/>
            <a:ext cx="12192000" cy="704668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6BB745BF-9FB2-4A4F-93C2-B7E18D4D696E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3181866" y="6194968"/>
            <a:ext cx="203200" cy="2032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AB00C098-5334-4015-A69E-06A3E0F1D800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8828315" y="6180454"/>
            <a:ext cx="203200" cy="2032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40228" y="493486"/>
            <a:ext cx="3559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Коновалова Виктория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75770" y="862818"/>
            <a:ext cx="568959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0000"/>
                </a:solidFill>
              </a:rPr>
              <a:t>Задача из папируса </a:t>
            </a:r>
            <a:r>
              <a:rPr lang="ru-RU" b="1" dirty="0" err="1" smtClean="0">
                <a:solidFill>
                  <a:srgbClr val="000000"/>
                </a:solidFill>
              </a:rPr>
              <a:t>Ахмеса</a:t>
            </a:r>
            <a:endParaRPr lang="ru-RU" b="1" dirty="0">
              <a:solidFill>
                <a:srgbClr val="000000"/>
              </a:solidFill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</a:rPr>
              <a:t>Приходит пастух с </a:t>
            </a:r>
            <a:r>
              <a:rPr lang="ru-RU" dirty="0" smtClean="0">
                <a:solidFill>
                  <a:srgbClr val="000000"/>
                </a:solidFill>
              </a:rPr>
              <a:t>70 быками</a:t>
            </a:r>
            <a:r>
              <a:rPr lang="ru-RU" dirty="0">
                <a:solidFill>
                  <a:srgbClr val="000000"/>
                </a:solidFill>
              </a:rPr>
              <a:t>. </a:t>
            </a:r>
            <a:r>
              <a:rPr lang="ru-RU" dirty="0" smtClean="0">
                <a:solidFill>
                  <a:srgbClr val="000000"/>
                </a:solidFill>
              </a:rPr>
              <a:t>Его спрашивают</a:t>
            </a:r>
            <a:r>
              <a:rPr lang="ru-RU" dirty="0">
                <a:solidFill>
                  <a:srgbClr val="000000"/>
                </a:solidFill>
              </a:rPr>
              <a:t>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</a:rPr>
              <a:t>- Сколько </a:t>
            </a:r>
            <a:r>
              <a:rPr lang="ru-RU" dirty="0" smtClean="0">
                <a:solidFill>
                  <a:srgbClr val="000000"/>
                </a:solidFill>
              </a:rPr>
              <a:t>приводишь ты </a:t>
            </a:r>
            <a:r>
              <a:rPr lang="ru-RU" dirty="0">
                <a:solidFill>
                  <a:srgbClr val="000000"/>
                </a:solidFill>
              </a:rPr>
              <a:t>из </a:t>
            </a:r>
            <a:r>
              <a:rPr lang="ru-RU" dirty="0" smtClean="0">
                <a:solidFill>
                  <a:srgbClr val="000000"/>
                </a:solidFill>
              </a:rPr>
              <a:t>своего многочисленного </a:t>
            </a:r>
            <a:r>
              <a:rPr lang="ru-RU" dirty="0">
                <a:solidFill>
                  <a:srgbClr val="000000"/>
                </a:solidFill>
              </a:rPr>
              <a:t>стада?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</a:rPr>
              <a:t>Пастух отвечает: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</a:rPr>
              <a:t>- Я привожу две </a:t>
            </a:r>
            <a:r>
              <a:rPr lang="ru-RU" dirty="0" smtClean="0">
                <a:solidFill>
                  <a:srgbClr val="000000"/>
                </a:solidFill>
              </a:rPr>
              <a:t>трети от </a:t>
            </a:r>
            <a:r>
              <a:rPr lang="ru-RU" dirty="0">
                <a:solidFill>
                  <a:srgbClr val="000000"/>
                </a:solidFill>
              </a:rPr>
              <a:t>трети </a:t>
            </a:r>
            <a:r>
              <a:rPr lang="ru-RU" dirty="0" smtClean="0">
                <a:solidFill>
                  <a:srgbClr val="000000"/>
                </a:solidFill>
              </a:rPr>
              <a:t>скота. Сочти</a:t>
            </a:r>
            <a:r>
              <a:rPr lang="ru-RU" dirty="0">
                <a:solidFill>
                  <a:srgbClr val="000000"/>
                </a:solidFill>
              </a:rPr>
              <a:t>, сколько быков </a:t>
            </a:r>
            <a:r>
              <a:rPr lang="ru-RU" dirty="0" smtClean="0">
                <a:solidFill>
                  <a:srgbClr val="000000"/>
                </a:solidFill>
              </a:rPr>
              <a:t>в стаде</a:t>
            </a:r>
            <a:r>
              <a:rPr lang="ru-RU" dirty="0">
                <a:solidFill>
                  <a:srgbClr val="000000"/>
                </a:solidFill>
              </a:rPr>
              <a:t>?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</a:rPr>
              <a:t>Решение</a:t>
            </a:r>
            <a:r>
              <a:rPr lang="ru-RU" dirty="0">
                <a:solidFill>
                  <a:srgbClr val="000000"/>
                </a:solidFill>
              </a:rPr>
              <a:t>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</a:rPr>
              <a:t>70 быков </a:t>
            </a:r>
            <a:r>
              <a:rPr lang="ru-RU" dirty="0" smtClean="0">
                <a:solidFill>
                  <a:srgbClr val="000000"/>
                </a:solidFill>
              </a:rPr>
              <a:t>составляют 2/3 </a:t>
            </a:r>
            <a:r>
              <a:rPr lang="ru-RU" dirty="0">
                <a:solidFill>
                  <a:srgbClr val="000000"/>
                </a:solidFill>
              </a:rPr>
              <a:t>от1/3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</a:rPr>
              <a:t>1) </a:t>
            </a:r>
            <a:r>
              <a:rPr lang="ru-RU" dirty="0" smtClean="0">
                <a:solidFill>
                  <a:srgbClr val="000000"/>
                </a:solidFill>
              </a:rPr>
              <a:t>2/3*1/3=2/9 составляют </a:t>
            </a:r>
            <a:r>
              <a:rPr lang="ru-RU" dirty="0">
                <a:solidFill>
                  <a:srgbClr val="000000"/>
                </a:solidFill>
              </a:rPr>
              <a:t>70 быков.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</a:rPr>
              <a:t>2) 70 : 2/9= </a:t>
            </a:r>
            <a:r>
              <a:rPr lang="ru-RU" dirty="0" smtClean="0">
                <a:solidFill>
                  <a:srgbClr val="000000"/>
                </a:solidFill>
              </a:rPr>
              <a:t>315 (быков</a:t>
            </a:r>
            <a:r>
              <a:rPr lang="ru-RU" dirty="0">
                <a:solidFill>
                  <a:srgbClr val="000000"/>
                </a:solidFill>
              </a:rPr>
              <a:t>) </a:t>
            </a:r>
            <a:r>
              <a:rPr lang="ru-RU" dirty="0" smtClean="0">
                <a:solidFill>
                  <a:srgbClr val="000000"/>
                </a:solidFill>
              </a:rPr>
              <a:t>составляют стадо</a:t>
            </a:r>
            <a:r>
              <a:rPr lang="ru-RU" dirty="0">
                <a:solidFill>
                  <a:srgbClr val="000000"/>
                </a:solidFill>
              </a:rPr>
              <a:t>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</a:rPr>
              <a:t>Ответ</a:t>
            </a:r>
            <a:r>
              <a:rPr lang="ru-RU" dirty="0">
                <a:solidFill>
                  <a:srgbClr val="000000"/>
                </a:solidFill>
              </a:rPr>
              <a:t>: 315 быков</a:t>
            </a:r>
            <a:endParaRPr lang="ru-RU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39115" y="232229"/>
            <a:ext cx="53848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Задача древнего Китая (II век н.э</a:t>
            </a:r>
            <a:r>
              <a:rPr lang="ru-RU" b="1" dirty="0" smtClean="0"/>
              <a:t>.)</a:t>
            </a:r>
            <a:endParaRPr lang="ru-RU" dirty="0"/>
          </a:p>
          <a:p>
            <a:r>
              <a:rPr lang="ru-RU" dirty="0"/>
              <a:t>Дикая утка от </a:t>
            </a:r>
            <a:r>
              <a:rPr lang="ru-RU" dirty="0" smtClean="0"/>
              <a:t>южного моря </a:t>
            </a:r>
            <a:r>
              <a:rPr lang="ru-RU" dirty="0"/>
              <a:t>до северного моря</a:t>
            </a:r>
          </a:p>
          <a:p>
            <a:r>
              <a:rPr lang="ru-RU" dirty="0"/>
              <a:t>летит 7 дней. Дикий </a:t>
            </a:r>
            <a:r>
              <a:rPr lang="ru-RU" dirty="0" smtClean="0"/>
              <a:t>гусь от </a:t>
            </a:r>
            <a:r>
              <a:rPr lang="ru-RU" dirty="0"/>
              <a:t>северного моя до </a:t>
            </a:r>
            <a:r>
              <a:rPr lang="ru-RU" dirty="0" smtClean="0"/>
              <a:t>южного моря </a:t>
            </a:r>
            <a:r>
              <a:rPr lang="ru-RU" dirty="0"/>
              <a:t>летит 9 дней. </a:t>
            </a:r>
            <a:r>
              <a:rPr lang="ru-RU" dirty="0" smtClean="0"/>
              <a:t>Теперь утка </a:t>
            </a:r>
            <a:r>
              <a:rPr lang="ru-RU" dirty="0"/>
              <a:t>и гусь </a:t>
            </a:r>
            <a:r>
              <a:rPr lang="ru-RU" dirty="0" smtClean="0"/>
              <a:t>вылетают одновременно</a:t>
            </a:r>
            <a:r>
              <a:rPr lang="ru-RU" dirty="0"/>
              <a:t>. </a:t>
            </a:r>
            <a:r>
              <a:rPr lang="ru-RU" dirty="0" smtClean="0"/>
              <a:t>Через сколько </a:t>
            </a:r>
            <a:r>
              <a:rPr lang="ru-RU" dirty="0"/>
              <a:t>дней они</a:t>
            </a:r>
          </a:p>
          <a:p>
            <a:r>
              <a:rPr lang="ru-RU" dirty="0"/>
              <a:t>встретятся?</a:t>
            </a:r>
          </a:p>
          <a:p>
            <a:r>
              <a:rPr lang="ru-RU" dirty="0" smtClean="0"/>
              <a:t>Решение</a:t>
            </a:r>
            <a:r>
              <a:rPr lang="ru-RU" dirty="0"/>
              <a:t>:</a:t>
            </a:r>
          </a:p>
          <a:p>
            <a:r>
              <a:rPr lang="ru-RU" dirty="0"/>
              <a:t>утка 7 </a:t>
            </a:r>
            <a:r>
              <a:rPr lang="ru-RU" dirty="0" err="1"/>
              <a:t>дн</a:t>
            </a:r>
            <a:r>
              <a:rPr lang="ru-RU" dirty="0"/>
              <a:t>. 9 раз 63 дня</a:t>
            </a:r>
          </a:p>
          <a:p>
            <a:r>
              <a:rPr lang="ru-RU" dirty="0"/>
              <a:t>гусь 9 </a:t>
            </a:r>
            <a:r>
              <a:rPr lang="ru-RU" dirty="0" err="1"/>
              <a:t>дн</a:t>
            </a:r>
            <a:r>
              <a:rPr lang="ru-RU" dirty="0"/>
              <a:t>. 7 раз 63 дня</a:t>
            </a:r>
          </a:p>
          <a:p>
            <a:r>
              <a:rPr lang="ru-RU" dirty="0"/>
              <a:t>1)7+9=16 </a:t>
            </a:r>
            <a:r>
              <a:rPr lang="ru-RU" dirty="0" smtClean="0"/>
              <a:t>раз</a:t>
            </a:r>
            <a:endParaRPr lang="ru-RU" dirty="0"/>
          </a:p>
          <a:p>
            <a:r>
              <a:rPr lang="ru-RU" dirty="0"/>
              <a:t>2) 63:16= 3 15/16 ( дней</a:t>
            </a:r>
            <a:r>
              <a:rPr lang="ru-RU" dirty="0" smtClean="0"/>
              <a:t>)</a:t>
            </a:r>
            <a:endParaRPr lang="ru-RU" dirty="0"/>
          </a:p>
          <a:p>
            <a:r>
              <a:rPr lang="ru-RU" dirty="0"/>
              <a:t>1) 1:7=1/7пути утка - 1 день</a:t>
            </a:r>
          </a:p>
          <a:p>
            <a:r>
              <a:rPr lang="ru-RU" dirty="0"/>
              <a:t>2) 1:9=1/9пути гусь - 1 день</a:t>
            </a:r>
          </a:p>
          <a:p>
            <a:r>
              <a:rPr lang="ru-RU" dirty="0"/>
              <a:t>3) 1/7+1/9=16/63 </a:t>
            </a:r>
            <a:r>
              <a:rPr lang="ru-RU" dirty="0" smtClean="0"/>
              <a:t>вместе</a:t>
            </a:r>
            <a:endParaRPr lang="ru-RU" dirty="0"/>
          </a:p>
          <a:p>
            <a:r>
              <a:rPr lang="ru-RU" dirty="0"/>
              <a:t>4) 1:16/63=3 15/16 </a:t>
            </a:r>
            <a:r>
              <a:rPr lang="ru-RU" dirty="0" smtClean="0"/>
              <a:t>дней</a:t>
            </a:r>
            <a:endParaRPr lang="ru-RU" dirty="0"/>
          </a:p>
          <a:p>
            <a:r>
              <a:rPr lang="ru-RU" dirty="0"/>
              <a:t>Ответ: через 3 15/16 дней.</a:t>
            </a:r>
          </a:p>
        </p:txBody>
      </p:sp>
      <p:pic>
        <p:nvPicPr>
          <p:cNvPr id="11265" name="Picture 1" descr="C:\Users\Елена\Desktop\artonline605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640" y="4279138"/>
            <a:ext cx="5107857" cy="2578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C:\Users\Елена\Desktop\104a7d91fc1e9657f4b072e2d26ab942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9137" y="3598590"/>
            <a:ext cx="2697978" cy="2697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905292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6E721C1D-09E1-45A1-B55E-40F2698403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8686"/>
            <a:ext cx="12192000" cy="704668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6BB745BF-9FB2-4A4F-93C2-B7E18D4D696E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3181866" y="6194968"/>
            <a:ext cx="203200" cy="2032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AB00C098-5334-4015-A69E-06A3E0F1D800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8828315" y="6180454"/>
            <a:ext cx="203200" cy="2032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40228" y="493486"/>
            <a:ext cx="355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rgbClr val="FF0000"/>
                </a:solidFill>
              </a:rPr>
              <a:t>Тремарёв</a:t>
            </a:r>
            <a:r>
              <a:rPr lang="ru-RU" dirty="0" smtClean="0">
                <a:solidFill>
                  <a:srgbClr val="FF0000"/>
                </a:solidFill>
              </a:rPr>
              <a:t> Захар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ru-RU" b="1" dirty="0" smtClean="0"/>
              <a:t>Задачи с героями мультиков</a:t>
            </a:r>
            <a:endParaRPr lang="ru-RU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37066" y="1110519"/>
            <a:ext cx="536704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Задача 1</a:t>
            </a:r>
            <a:r>
              <a:rPr lang="ru-RU" b="1" dirty="0" smtClean="0"/>
              <a:t>.</a:t>
            </a:r>
            <a:endParaRPr lang="ru-RU" b="1" dirty="0"/>
          </a:p>
          <a:p>
            <a:r>
              <a:rPr lang="ru-RU" dirty="0"/>
              <a:t>У Ослика был день рождения. Ослик пригласил 6 гостей. </a:t>
            </a:r>
            <a:r>
              <a:rPr lang="ru-RU" dirty="0" smtClean="0"/>
              <a:t>Вовремя пришли только </a:t>
            </a:r>
            <a:r>
              <a:rPr lang="ru-RU" dirty="0"/>
              <a:t>2/3 от числа приглашённых. Сколько гостей опоздало на День рождения к Ослику</a:t>
            </a:r>
            <a:r>
              <a:rPr lang="ru-RU" dirty="0" smtClean="0"/>
              <a:t>?</a:t>
            </a:r>
            <a:endParaRPr lang="ru-RU" dirty="0"/>
          </a:p>
          <a:p>
            <a:r>
              <a:rPr lang="ru-RU" dirty="0"/>
              <a:t>Решение</a:t>
            </a:r>
            <a:r>
              <a:rPr lang="ru-RU" dirty="0" smtClean="0"/>
              <a:t>:</a:t>
            </a:r>
            <a:endParaRPr lang="ru-RU" dirty="0"/>
          </a:p>
          <a:p>
            <a:r>
              <a:rPr lang="ru-RU" dirty="0"/>
              <a:t>1)6: 3∙2= 4 - гостя пришли вовремя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2)6- 4= 2- гостя опоздали.</a:t>
            </a:r>
          </a:p>
          <a:p>
            <a:r>
              <a:rPr lang="ru-RU" dirty="0" smtClean="0"/>
              <a:t>Ответ</a:t>
            </a:r>
            <a:r>
              <a:rPr lang="ru-RU" dirty="0"/>
              <a:t>: 2 гостя опоздали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b="1" dirty="0"/>
              <a:t>Задача 2</a:t>
            </a:r>
            <a:r>
              <a:rPr lang="ru-RU" b="1" dirty="0" smtClean="0"/>
              <a:t>.</a:t>
            </a:r>
            <a:endParaRPr lang="ru-RU" dirty="0"/>
          </a:p>
          <a:p>
            <a:r>
              <a:rPr lang="ru-RU" dirty="0" err="1"/>
              <a:t>Лосяш</a:t>
            </a:r>
            <a:r>
              <a:rPr lang="ru-RU" dirty="0"/>
              <a:t> открыл десятую планету под названием </a:t>
            </a:r>
            <a:r>
              <a:rPr lang="ru-RU" dirty="0" smtClean="0"/>
              <a:t>Железяка. На </a:t>
            </a:r>
            <a:r>
              <a:rPr lang="ru-RU" dirty="0"/>
              <a:t>этой планете жило 2800 роботов.  </a:t>
            </a:r>
            <a:r>
              <a:rPr lang="ru-RU" dirty="0" smtClean="0"/>
              <a:t>1/140 часть </a:t>
            </a:r>
            <a:r>
              <a:rPr lang="ru-RU" dirty="0"/>
              <a:t>роботов заржавели и сломались. Сколько роботов ещё работают на планете?</a:t>
            </a:r>
          </a:p>
          <a:p>
            <a:r>
              <a:rPr lang="ru-RU" dirty="0" smtClean="0"/>
              <a:t>Решение</a:t>
            </a:r>
            <a:r>
              <a:rPr lang="ru-RU" dirty="0"/>
              <a:t>:</a:t>
            </a:r>
          </a:p>
          <a:p>
            <a:r>
              <a:rPr lang="ru-RU" dirty="0" smtClean="0"/>
              <a:t>1)1-1/140  =139/140 </a:t>
            </a:r>
            <a:r>
              <a:rPr lang="ru-RU" dirty="0"/>
              <a:t>-части роботов работают</a:t>
            </a:r>
            <a:r>
              <a:rPr lang="ru-RU" dirty="0" smtClean="0"/>
              <a:t>.</a:t>
            </a:r>
          </a:p>
          <a:p>
            <a:pPr lvl="0"/>
            <a:r>
              <a:rPr lang="ru-RU" dirty="0">
                <a:solidFill>
                  <a:prstClr val="black"/>
                </a:solidFill>
              </a:rPr>
              <a:t>2)2800:140∙139=2780-роботов работают</a:t>
            </a:r>
            <a:r>
              <a:rPr lang="ru-RU" dirty="0" smtClean="0">
                <a:solidFill>
                  <a:prstClr val="black"/>
                </a:solidFill>
              </a:rPr>
              <a:t>.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</a:rPr>
              <a:t>Ответ: 2780 роботов</a:t>
            </a:r>
          </a:p>
          <a:p>
            <a:pPr lvl="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97600" y="392844"/>
            <a:ext cx="561702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Задача </a:t>
            </a:r>
            <a:r>
              <a:rPr lang="ru-RU" b="1" dirty="0"/>
              <a:t>3.</a:t>
            </a:r>
          </a:p>
          <a:p>
            <a:r>
              <a:rPr lang="ru-RU" dirty="0" err="1"/>
              <a:t>Матроскин</a:t>
            </a:r>
            <a:r>
              <a:rPr lang="ru-RU" dirty="0"/>
              <a:t> подоил корову. Половину молока </a:t>
            </a:r>
            <a:endParaRPr lang="ru-RU" dirty="0" smtClean="0"/>
          </a:p>
          <a:p>
            <a:r>
              <a:rPr lang="ru-RU" dirty="0" smtClean="0"/>
              <a:t>он </a:t>
            </a:r>
            <a:r>
              <a:rPr lang="ru-RU" dirty="0"/>
              <a:t>продал на рынке,  </a:t>
            </a:r>
            <a:r>
              <a:rPr lang="ru-RU" dirty="0" smtClean="0"/>
              <a:t>треть всего </a:t>
            </a:r>
            <a:r>
              <a:rPr lang="ru-RU" dirty="0"/>
              <a:t>молока </a:t>
            </a:r>
            <a:r>
              <a:rPr lang="ru-RU" dirty="0" smtClean="0"/>
              <a:t>он </a:t>
            </a:r>
          </a:p>
          <a:p>
            <a:r>
              <a:rPr lang="ru-RU" dirty="0" smtClean="0"/>
              <a:t>отдал </a:t>
            </a:r>
            <a:r>
              <a:rPr lang="ru-RU" dirty="0"/>
              <a:t>Печкину. Остальное молоко оставили </a:t>
            </a:r>
            <a:endParaRPr lang="ru-RU" dirty="0" smtClean="0"/>
          </a:p>
          <a:p>
            <a:r>
              <a:rPr lang="ru-RU" dirty="0" smtClean="0"/>
              <a:t>себе</a:t>
            </a:r>
            <a:r>
              <a:rPr lang="ru-RU" dirty="0"/>
              <a:t>. Сколько молока надоил </a:t>
            </a:r>
            <a:r>
              <a:rPr lang="ru-RU" dirty="0" err="1"/>
              <a:t>Матроскин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/>
              <a:t>если </a:t>
            </a:r>
            <a:r>
              <a:rPr lang="ru-RU" dirty="0"/>
              <a:t>они оставили себе 5л молока .</a:t>
            </a:r>
          </a:p>
          <a:p>
            <a:r>
              <a:rPr lang="ru-RU" dirty="0"/>
              <a:t>Решение</a:t>
            </a:r>
            <a:r>
              <a:rPr lang="ru-RU" dirty="0" smtClean="0"/>
              <a:t>:</a:t>
            </a:r>
            <a:endParaRPr lang="ru-RU" dirty="0"/>
          </a:p>
          <a:p>
            <a:r>
              <a:rPr lang="ru-RU" dirty="0"/>
              <a:t>1)1- </a:t>
            </a:r>
            <a:r>
              <a:rPr lang="ru-RU" dirty="0" smtClean="0"/>
              <a:t>(1/2 +1/3 </a:t>
            </a:r>
            <a:r>
              <a:rPr lang="ru-RU" dirty="0"/>
              <a:t>)= </a:t>
            </a:r>
            <a:r>
              <a:rPr lang="ru-RU" dirty="0" smtClean="0"/>
              <a:t>1/6 </a:t>
            </a:r>
            <a:r>
              <a:rPr lang="ru-RU" dirty="0"/>
              <a:t>-части молока они оставили себе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2)5:1</a:t>
            </a:r>
            <a:r>
              <a:rPr lang="ru-RU" dirty="0" smtClean="0"/>
              <a:t>∙6=30 (л</a:t>
            </a:r>
            <a:r>
              <a:rPr lang="ru-RU" dirty="0"/>
              <a:t>)-надоили молока</a:t>
            </a:r>
          </a:p>
          <a:p>
            <a:r>
              <a:rPr lang="ru-RU" dirty="0"/>
              <a:t>Ответ: </a:t>
            </a:r>
            <a:r>
              <a:rPr lang="ru-RU" dirty="0" smtClean="0"/>
              <a:t>30  </a:t>
            </a:r>
            <a:r>
              <a:rPr lang="ru-RU" dirty="0"/>
              <a:t>л молока надоил </a:t>
            </a:r>
            <a:r>
              <a:rPr lang="ru-RU" dirty="0" err="1"/>
              <a:t>Матроскин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197600" y="3255166"/>
            <a:ext cx="561702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Задача 4.</a:t>
            </a:r>
          </a:p>
          <a:p>
            <a:r>
              <a:rPr lang="ru-RU" dirty="0"/>
              <a:t>Свинка </a:t>
            </a:r>
            <a:r>
              <a:rPr lang="ru-RU" dirty="0" err="1"/>
              <a:t>Пеппа</a:t>
            </a:r>
            <a:r>
              <a:rPr lang="ru-RU" dirty="0"/>
              <a:t> решила посадить цветочный сад. Длина участка равна 8м, а ширина составляет </a:t>
            </a:r>
            <a:r>
              <a:rPr lang="ru-RU" dirty="0" smtClean="0"/>
              <a:t>3/4 </a:t>
            </a:r>
            <a:r>
              <a:rPr lang="ru-RU" dirty="0"/>
              <a:t>его длины. Сколько метров изгороди надо купить папе </a:t>
            </a:r>
            <a:r>
              <a:rPr lang="ru-RU" dirty="0" err="1"/>
              <a:t>Свину</a:t>
            </a:r>
            <a:r>
              <a:rPr lang="ru-RU" dirty="0" smtClean="0"/>
              <a:t>?</a:t>
            </a:r>
            <a:endParaRPr lang="ru-RU" dirty="0"/>
          </a:p>
          <a:p>
            <a:r>
              <a:rPr lang="ru-RU" dirty="0"/>
              <a:t>Решение</a:t>
            </a:r>
            <a:r>
              <a:rPr lang="ru-RU" dirty="0" smtClean="0"/>
              <a:t>:</a:t>
            </a:r>
            <a:endParaRPr lang="ru-RU" dirty="0"/>
          </a:p>
          <a:p>
            <a:r>
              <a:rPr lang="ru-RU" dirty="0"/>
              <a:t>1) 8:4∙3=6(м) –ширина участка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2) (8+6)∙2=28 (м) -длина изгороди = периметру участка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Ответ: 28м</a:t>
            </a:r>
          </a:p>
        </p:txBody>
      </p:sp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367" y="2308793"/>
            <a:ext cx="922598" cy="163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1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367" y="5563490"/>
            <a:ext cx="1124754" cy="1124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2" name="Picture 1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5638" y="979890"/>
            <a:ext cx="1178991" cy="117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3" name="Picture 1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515" y="5393734"/>
            <a:ext cx="2301351" cy="1294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781488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700" row="12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DDFC97CA-D857-4EF6-9204-BFE1D8FE0E42}">
  <we:reference id="wa104380121" version="2.0.0.0" store="ru-RU" storeType="OMEX"/>
  <we:alternateReferences>
    <we:reference id="WA104380121" version="2.0.0.0" store="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906</TotalTime>
  <Words>2297</Words>
  <Application>Microsoft Office PowerPoint</Application>
  <PresentationFormat>Произвольный</PresentationFormat>
  <Paragraphs>264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 Пчелинцева</dc:creator>
  <cp:lastModifiedBy>Елена</cp:lastModifiedBy>
  <cp:revision>68</cp:revision>
  <dcterms:created xsi:type="dcterms:W3CDTF">2023-12-22T09:58:24Z</dcterms:created>
  <dcterms:modified xsi:type="dcterms:W3CDTF">2024-03-24T12:03:10Z</dcterms:modified>
</cp:coreProperties>
</file>