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58" r:id="rId5"/>
    <p:sldId id="283" r:id="rId6"/>
    <p:sldId id="259" r:id="rId7"/>
    <p:sldId id="280" r:id="rId8"/>
    <p:sldId id="281" r:id="rId9"/>
    <p:sldId id="282" r:id="rId10"/>
    <p:sldId id="271" r:id="rId11"/>
    <p:sldId id="274" r:id="rId12"/>
    <p:sldId id="272" r:id="rId13"/>
    <p:sldId id="273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2CDC76-DD0F-4833-B659-5869D8E088B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435BB-6F0E-40CB-B177-21EC815A3EDE}">
      <dgm:prSet phldrT="[Текст]" custT="1"/>
      <dgm:spPr/>
      <dgm:t>
        <a:bodyPr/>
        <a:lstStyle/>
        <a:p>
          <a:r>
            <a:rPr lang="ru-RU" sz="1800" dirty="0" smtClean="0"/>
            <a:t>М.В. Кларин</a:t>
          </a:r>
          <a:endParaRPr lang="ru-RU" dirty="0"/>
        </a:p>
      </dgm:t>
    </dgm:pt>
    <dgm:pt modelId="{FC3D10A6-30D2-4BCB-ADD3-66BDADDF24D6}" type="parTrans" cxnId="{55543590-5440-484A-B5DF-17C28343EF91}">
      <dgm:prSet/>
      <dgm:spPr/>
      <dgm:t>
        <a:bodyPr/>
        <a:lstStyle/>
        <a:p>
          <a:endParaRPr lang="ru-RU"/>
        </a:p>
      </dgm:t>
    </dgm:pt>
    <dgm:pt modelId="{E644B9D0-308A-4135-AE08-00AAA6E29ED7}" type="sibTrans" cxnId="{55543590-5440-484A-B5DF-17C28343EF91}">
      <dgm:prSet/>
      <dgm:spPr/>
      <dgm:t>
        <a:bodyPr/>
        <a:lstStyle/>
        <a:p>
          <a:endParaRPr lang="ru-RU"/>
        </a:p>
      </dgm:t>
    </dgm:pt>
    <dgm:pt modelId="{77E399C5-E43D-4B01-B14A-862A999C29FA}">
      <dgm:prSet phldrT="[Текст]" custT="1"/>
      <dgm:spPr/>
      <dgm:t>
        <a:bodyPr/>
        <a:lstStyle/>
        <a:p>
          <a:r>
            <a:rPr lang="ru-RU" sz="1800" dirty="0" smtClean="0"/>
            <a:t>В.М. Монахов</a:t>
          </a:r>
          <a:endParaRPr lang="ru-RU" dirty="0"/>
        </a:p>
      </dgm:t>
    </dgm:pt>
    <dgm:pt modelId="{3B0CE4F3-7D64-47C9-BD33-62FAE5E05E89}" type="parTrans" cxnId="{150C8614-9805-482A-83C1-413E918A8486}">
      <dgm:prSet/>
      <dgm:spPr/>
      <dgm:t>
        <a:bodyPr/>
        <a:lstStyle/>
        <a:p>
          <a:endParaRPr lang="ru-RU"/>
        </a:p>
      </dgm:t>
    </dgm:pt>
    <dgm:pt modelId="{BE8FFF2A-2C9E-4B15-A4BC-1A73F9E8E128}" type="sibTrans" cxnId="{150C8614-9805-482A-83C1-413E918A8486}">
      <dgm:prSet/>
      <dgm:spPr/>
      <dgm:t>
        <a:bodyPr/>
        <a:lstStyle/>
        <a:p>
          <a:endParaRPr lang="ru-RU"/>
        </a:p>
      </dgm:t>
    </dgm:pt>
    <dgm:pt modelId="{44F5D9A3-D2F3-4B84-82A6-AECFC1075BAB}">
      <dgm:prSet phldrT="[Текст]" custT="1"/>
      <dgm:spPr/>
      <dgm:t>
        <a:bodyPr/>
        <a:lstStyle/>
        <a:p>
          <a:r>
            <a:rPr lang="ru-RU" sz="1600" dirty="0" smtClean="0"/>
            <a:t>Педагогическая технология – это продуманная во всех деталях модель совместной педагогической деятельности по проектированию, организации и проведению учебного процесса с безусловным обеспечением комфортных условий для учащихся и учителя</a:t>
          </a:r>
          <a:endParaRPr lang="ru-RU" sz="1600" dirty="0"/>
        </a:p>
      </dgm:t>
    </dgm:pt>
    <dgm:pt modelId="{1B416D19-2885-4A77-A5A7-6CDB3D37AC6F}" type="parTrans" cxnId="{0F32A6CA-D81C-4316-AAA0-C188CF3FFEBD}">
      <dgm:prSet/>
      <dgm:spPr/>
      <dgm:t>
        <a:bodyPr/>
        <a:lstStyle/>
        <a:p>
          <a:endParaRPr lang="ru-RU"/>
        </a:p>
      </dgm:t>
    </dgm:pt>
    <dgm:pt modelId="{BACA059C-1B52-4161-8C65-CB0FC244612C}" type="sibTrans" cxnId="{0F32A6CA-D81C-4316-AAA0-C188CF3FFEBD}">
      <dgm:prSet/>
      <dgm:spPr/>
      <dgm:t>
        <a:bodyPr/>
        <a:lstStyle/>
        <a:p>
          <a:endParaRPr lang="ru-RU"/>
        </a:p>
      </dgm:t>
    </dgm:pt>
    <dgm:pt modelId="{03DCD381-1240-4D14-83AE-005E7130FF5D}">
      <dgm:prSet phldrT="[Текст]" custT="1"/>
      <dgm:spPr/>
      <dgm:t>
        <a:bodyPr/>
        <a:lstStyle/>
        <a:p>
          <a:r>
            <a:rPr lang="ru-RU" sz="2000" dirty="0" smtClean="0"/>
            <a:t>Б.Т. Лихачев</a:t>
          </a:r>
          <a:endParaRPr lang="ru-RU" sz="2000" dirty="0"/>
        </a:p>
      </dgm:t>
    </dgm:pt>
    <dgm:pt modelId="{D4B0DBCB-72D6-4232-A89E-46E9687977BE}" type="parTrans" cxnId="{357BE02B-70F9-4881-A265-298769819BE8}">
      <dgm:prSet/>
      <dgm:spPr/>
      <dgm:t>
        <a:bodyPr/>
        <a:lstStyle/>
        <a:p>
          <a:endParaRPr lang="ru-RU"/>
        </a:p>
      </dgm:t>
    </dgm:pt>
    <dgm:pt modelId="{92EDB84B-3B4F-4B04-BB96-89542A863512}" type="sibTrans" cxnId="{357BE02B-70F9-4881-A265-298769819BE8}">
      <dgm:prSet/>
      <dgm:spPr/>
      <dgm:t>
        <a:bodyPr/>
        <a:lstStyle/>
        <a:p>
          <a:endParaRPr lang="ru-RU"/>
        </a:p>
      </dgm:t>
    </dgm:pt>
    <dgm:pt modelId="{07F3B965-C278-4C31-B63D-98BE951AE971}">
      <dgm:prSet phldrT="[Текст]" custT="1"/>
      <dgm:spPr/>
      <dgm:t>
        <a:bodyPr/>
        <a:lstStyle/>
        <a:p>
          <a:r>
            <a:rPr lang="ru-RU" sz="1600" dirty="0" smtClean="0"/>
            <a:t>Педагогическая технология – совокупность психолого-педагогических установок, определяющих специальный набор и компоновку форм, методов способов, приемов обучения, воспитательных средств; она есть организационно-методический инструментарий педагогического процесса </a:t>
          </a:r>
          <a:endParaRPr lang="ru-RU" sz="1600" dirty="0"/>
        </a:p>
      </dgm:t>
    </dgm:pt>
    <dgm:pt modelId="{0B87792C-014A-4370-9476-63D62BA113F3}" type="parTrans" cxnId="{79B16A41-FF41-46D7-B5BA-0367D8EE34DD}">
      <dgm:prSet/>
      <dgm:spPr/>
      <dgm:t>
        <a:bodyPr/>
        <a:lstStyle/>
        <a:p>
          <a:endParaRPr lang="ru-RU"/>
        </a:p>
      </dgm:t>
    </dgm:pt>
    <dgm:pt modelId="{98A2A679-1D0B-4AF1-98BE-5EA472D2EC9F}" type="sibTrans" cxnId="{79B16A41-FF41-46D7-B5BA-0367D8EE34DD}">
      <dgm:prSet/>
      <dgm:spPr/>
      <dgm:t>
        <a:bodyPr/>
        <a:lstStyle/>
        <a:p>
          <a:endParaRPr lang="ru-RU"/>
        </a:p>
      </dgm:t>
    </dgm:pt>
    <dgm:pt modelId="{9D604DD6-6450-4606-91DA-D07DED7B8A22}">
      <dgm:prSet phldrT="[Текст]" custT="1"/>
      <dgm:spPr/>
      <dgm:t>
        <a:bodyPr/>
        <a:lstStyle/>
        <a:p>
          <a:r>
            <a:rPr lang="ru-RU" sz="1600" dirty="0" smtClean="0"/>
            <a:t>Педагогическая технология означает системную совокупность и порядок функционирования всех личностных, инструментальных и методологических средств, используемых для достижения педагогических целей </a:t>
          </a:r>
          <a:endParaRPr lang="ru-RU" sz="1600" dirty="0"/>
        </a:p>
      </dgm:t>
    </dgm:pt>
    <dgm:pt modelId="{404F6736-9C99-47C7-9418-DB86A040B196}" type="parTrans" cxnId="{CF426880-390B-48A9-BB1D-332769274789}">
      <dgm:prSet/>
      <dgm:spPr/>
      <dgm:t>
        <a:bodyPr/>
        <a:lstStyle/>
        <a:p>
          <a:endParaRPr lang="ru-RU"/>
        </a:p>
      </dgm:t>
    </dgm:pt>
    <dgm:pt modelId="{78BEF407-F8C8-435E-89A9-28102CF7FED7}" type="sibTrans" cxnId="{CF426880-390B-48A9-BB1D-332769274789}">
      <dgm:prSet/>
      <dgm:spPr/>
      <dgm:t>
        <a:bodyPr/>
        <a:lstStyle/>
        <a:p>
          <a:endParaRPr lang="ru-RU"/>
        </a:p>
      </dgm:t>
    </dgm:pt>
    <dgm:pt modelId="{BB6B3F78-D31C-47CC-9DC1-3C94CC778704}" type="pres">
      <dgm:prSet presAssocID="{622CDC76-DD0F-4833-B659-5869D8E088B8}" presName="Name0" presStyleCnt="0">
        <dgm:presLayoutVars>
          <dgm:dir/>
          <dgm:animLvl val="lvl"/>
          <dgm:resizeHandles val="exact"/>
        </dgm:presLayoutVars>
      </dgm:prSet>
      <dgm:spPr/>
    </dgm:pt>
    <dgm:pt modelId="{732D0BA3-09DB-401C-A4B9-CAFE6D68CC94}" type="pres">
      <dgm:prSet presAssocID="{F98435BB-6F0E-40CB-B177-21EC815A3EDE}" presName="composite" presStyleCnt="0"/>
      <dgm:spPr/>
    </dgm:pt>
    <dgm:pt modelId="{0F0ADDBF-76E4-4577-9B75-872DD751B8FA}" type="pres">
      <dgm:prSet presAssocID="{F98435BB-6F0E-40CB-B177-21EC815A3ED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3C19B3-4685-493B-AA93-81A12F470387}" type="pres">
      <dgm:prSet presAssocID="{F98435BB-6F0E-40CB-B177-21EC815A3ED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B7F99-9366-4194-8A03-6B4DA35C805C}" type="pres">
      <dgm:prSet presAssocID="{E644B9D0-308A-4135-AE08-00AAA6E29ED7}" presName="space" presStyleCnt="0"/>
      <dgm:spPr/>
    </dgm:pt>
    <dgm:pt modelId="{962E5EE0-B022-4F31-9A16-AB67C38CFC7A}" type="pres">
      <dgm:prSet presAssocID="{77E399C5-E43D-4B01-B14A-862A999C29FA}" presName="composite" presStyleCnt="0"/>
      <dgm:spPr/>
    </dgm:pt>
    <dgm:pt modelId="{3A87AD50-6462-4466-93F1-75F3CE8CBA58}" type="pres">
      <dgm:prSet presAssocID="{77E399C5-E43D-4B01-B14A-862A999C29F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DDC4B1AC-D6E3-4821-8B36-8C163F5F3D35}" type="pres">
      <dgm:prSet presAssocID="{77E399C5-E43D-4B01-B14A-862A999C29F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B200F-D048-405C-859E-CCB1804F7DB3}" type="pres">
      <dgm:prSet presAssocID="{BE8FFF2A-2C9E-4B15-A4BC-1A73F9E8E128}" presName="space" presStyleCnt="0"/>
      <dgm:spPr/>
    </dgm:pt>
    <dgm:pt modelId="{BC4A87F6-D5C1-47F4-9D7A-F4480DB7454A}" type="pres">
      <dgm:prSet presAssocID="{03DCD381-1240-4D14-83AE-005E7130FF5D}" presName="composite" presStyleCnt="0"/>
      <dgm:spPr/>
    </dgm:pt>
    <dgm:pt modelId="{58A4B0FF-13AD-40CC-B774-F0DED619CFDE}" type="pres">
      <dgm:prSet presAssocID="{03DCD381-1240-4D14-83AE-005E7130FF5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5658A-BF36-45A6-B51F-CCCEBAD8D5B4}" type="pres">
      <dgm:prSet presAssocID="{03DCD381-1240-4D14-83AE-005E7130FF5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B16A41-FF41-46D7-B5BA-0367D8EE34DD}" srcId="{03DCD381-1240-4D14-83AE-005E7130FF5D}" destId="{07F3B965-C278-4C31-B63D-98BE951AE971}" srcOrd="0" destOrd="0" parTransId="{0B87792C-014A-4370-9476-63D62BA113F3}" sibTransId="{98A2A679-1D0B-4AF1-98BE-5EA472D2EC9F}"/>
    <dgm:cxn modelId="{CF426880-390B-48A9-BB1D-332769274789}" srcId="{F98435BB-6F0E-40CB-B177-21EC815A3EDE}" destId="{9D604DD6-6450-4606-91DA-D07DED7B8A22}" srcOrd="0" destOrd="0" parTransId="{404F6736-9C99-47C7-9418-DB86A040B196}" sibTransId="{78BEF407-F8C8-435E-89A9-28102CF7FED7}"/>
    <dgm:cxn modelId="{CB799945-2BAF-49BF-9153-2CA1937FC9A2}" type="presOf" srcId="{03DCD381-1240-4D14-83AE-005E7130FF5D}" destId="{58A4B0FF-13AD-40CC-B774-F0DED619CFDE}" srcOrd="0" destOrd="0" presId="urn:microsoft.com/office/officeart/2005/8/layout/hList1"/>
    <dgm:cxn modelId="{F206096E-47B9-4842-BCB5-95C502297F10}" type="presOf" srcId="{622CDC76-DD0F-4833-B659-5869D8E088B8}" destId="{BB6B3F78-D31C-47CC-9DC1-3C94CC778704}" srcOrd="0" destOrd="0" presId="urn:microsoft.com/office/officeart/2005/8/layout/hList1"/>
    <dgm:cxn modelId="{150C8614-9805-482A-83C1-413E918A8486}" srcId="{622CDC76-DD0F-4833-B659-5869D8E088B8}" destId="{77E399C5-E43D-4B01-B14A-862A999C29FA}" srcOrd="1" destOrd="0" parTransId="{3B0CE4F3-7D64-47C9-BD33-62FAE5E05E89}" sibTransId="{BE8FFF2A-2C9E-4B15-A4BC-1A73F9E8E128}"/>
    <dgm:cxn modelId="{357BE02B-70F9-4881-A265-298769819BE8}" srcId="{622CDC76-DD0F-4833-B659-5869D8E088B8}" destId="{03DCD381-1240-4D14-83AE-005E7130FF5D}" srcOrd="2" destOrd="0" parTransId="{D4B0DBCB-72D6-4232-A89E-46E9687977BE}" sibTransId="{92EDB84B-3B4F-4B04-BB96-89542A863512}"/>
    <dgm:cxn modelId="{0B049784-883D-4B46-94B7-9BDE0B0640CF}" type="presOf" srcId="{07F3B965-C278-4C31-B63D-98BE951AE971}" destId="{2FF5658A-BF36-45A6-B51F-CCCEBAD8D5B4}" srcOrd="0" destOrd="0" presId="urn:microsoft.com/office/officeart/2005/8/layout/hList1"/>
    <dgm:cxn modelId="{ADACEDC9-6324-484A-8E77-8A556F206583}" type="presOf" srcId="{77E399C5-E43D-4B01-B14A-862A999C29FA}" destId="{3A87AD50-6462-4466-93F1-75F3CE8CBA58}" srcOrd="0" destOrd="0" presId="urn:microsoft.com/office/officeart/2005/8/layout/hList1"/>
    <dgm:cxn modelId="{8A694A33-0949-45B1-BF46-A63C80A8417A}" type="presOf" srcId="{9D604DD6-6450-4606-91DA-D07DED7B8A22}" destId="{0B3C19B3-4685-493B-AA93-81A12F470387}" srcOrd="0" destOrd="0" presId="urn:microsoft.com/office/officeart/2005/8/layout/hList1"/>
    <dgm:cxn modelId="{52B4020A-3CBD-4D02-BF09-B1836C7A7A16}" type="presOf" srcId="{F98435BB-6F0E-40CB-B177-21EC815A3EDE}" destId="{0F0ADDBF-76E4-4577-9B75-872DD751B8FA}" srcOrd="0" destOrd="0" presId="urn:microsoft.com/office/officeart/2005/8/layout/hList1"/>
    <dgm:cxn modelId="{0F32A6CA-D81C-4316-AAA0-C188CF3FFEBD}" srcId="{77E399C5-E43D-4B01-B14A-862A999C29FA}" destId="{44F5D9A3-D2F3-4B84-82A6-AECFC1075BAB}" srcOrd="0" destOrd="0" parTransId="{1B416D19-2885-4A77-A5A7-6CDB3D37AC6F}" sibTransId="{BACA059C-1B52-4161-8C65-CB0FC244612C}"/>
    <dgm:cxn modelId="{55543590-5440-484A-B5DF-17C28343EF91}" srcId="{622CDC76-DD0F-4833-B659-5869D8E088B8}" destId="{F98435BB-6F0E-40CB-B177-21EC815A3EDE}" srcOrd="0" destOrd="0" parTransId="{FC3D10A6-30D2-4BCB-ADD3-66BDADDF24D6}" sibTransId="{E644B9D0-308A-4135-AE08-00AAA6E29ED7}"/>
    <dgm:cxn modelId="{7ACEE878-C07A-43EB-8BE0-4D055A29953D}" type="presOf" srcId="{44F5D9A3-D2F3-4B84-82A6-AECFC1075BAB}" destId="{DDC4B1AC-D6E3-4821-8B36-8C163F5F3D35}" srcOrd="0" destOrd="0" presId="urn:microsoft.com/office/officeart/2005/8/layout/hList1"/>
    <dgm:cxn modelId="{6BD9AF8B-EFC6-465D-89F6-2135BB14DA06}" type="presParOf" srcId="{BB6B3F78-D31C-47CC-9DC1-3C94CC778704}" destId="{732D0BA3-09DB-401C-A4B9-CAFE6D68CC94}" srcOrd="0" destOrd="0" presId="urn:microsoft.com/office/officeart/2005/8/layout/hList1"/>
    <dgm:cxn modelId="{D91C077F-EA51-4D39-8C50-5F575CA809AE}" type="presParOf" srcId="{732D0BA3-09DB-401C-A4B9-CAFE6D68CC94}" destId="{0F0ADDBF-76E4-4577-9B75-872DD751B8FA}" srcOrd="0" destOrd="0" presId="urn:microsoft.com/office/officeart/2005/8/layout/hList1"/>
    <dgm:cxn modelId="{AD38DEC3-7716-4DD4-BE12-611AFB38AB50}" type="presParOf" srcId="{732D0BA3-09DB-401C-A4B9-CAFE6D68CC94}" destId="{0B3C19B3-4685-493B-AA93-81A12F470387}" srcOrd="1" destOrd="0" presId="urn:microsoft.com/office/officeart/2005/8/layout/hList1"/>
    <dgm:cxn modelId="{159B736B-D5CE-42D7-A906-425FB8C90790}" type="presParOf" srcId="{BB6B3F78-D31C-47CC-9DC1-3C94CC778704}" destId="{502B7F99-9366-4194-8A03-6B4DA35C805C}" srcOrd="1" destOrd="0" presId="urn:microsoft.com/office/officeart/2005/8/layout/hList1"/>
    <dgm:cxn modelId="{273CB9C0-7FEC-44D7-BAB7-6AEFC1C03AAF}" type="presParOf" srcId="{BB6B3F78-D31C-47CC-9DC1-3C94CC778704}" destId="{962E5EE0-B022-4F31-9A16-AB67C38CFC7A}" srcOrd="2" destOrd="0" presId="urn:microsoft.com/office/officeart/2005/8/layout/hList1"/>
    <dgm:cxn modelId="{1B4FB42E-61D8-4148-9DBF-D90443D1FA21}" type="presParOf" srcId="{962E5EE0-B022-4F31-9A16-AB67C38CFC7A}" destId="{3A87AD50-6462-4466-93F1-75F3CE8CBA58}" srcOrd="0" destOrd="0" presId="urn:microsoft.com/office/officeart/2005/8/layout/hList1"/>
    <dgm:cxn modelId="{7536A1D9-3222-43C3-8372-476745A0C662}" type="presParOf" srcId="{962E5EE0-B022-4F31-9A16-AB67C38CFC7A}" destId="{DDC4B1AC-D6E3-4821-8B36-8C163F5F3D35}" srcOrd="1" destOrd="0" presId="urn:microsoft.com/office/officeart/2005/8/layout/hList1"/>
    <dgm:cxn modelId="{AD3252C9-DAD8-46CB-AB73-76242AD4FEDC}" type="presParOf" srcId="{BB6B3F78-D31C-47CC-9DC1-3C94CC778704}" destId="{F39B200F-D048-405C-859E-CCB1804F7DB3}" srcOrd="3" destOrd="0" presId="urn:microsoft.com/office/officeart/2005/8/layout/hList1"/>
    <dgm:cxn modelId="{0BA39377-921E-47AF-8415-88EC03732B55}" type="presParOf" srcId="{BB6B3F78-D31C-47CC-9DC1-3C94CC778704}" destId="{BC4A87F6-D5C1-47F4-9D7A-F4480DB7454A}" srcOrd="4" destOrd="0" presId="urn:microsoft.com/office/officeart/2005/8/layout/hList1"/>
    <dgm:cxn modelId="{956E8178-C90D-4C34-964A-91F4EBB13575}" type="presParOf" srcId="{BC4A87F6-D5C1-47F4-9D7A-F4480DB7454A}" destId="{58A4B0FF-13AD-40CC-B774-F0DED619CFDE}" srcOrd="0" destOrd="0" presId="urn:microsoft.com/office/officeart/2005/8/layout/hList1"/>
    <dgm:cxn modelId="{4D44E664-DA72-4548-A15B-1F184E4B3A71}" type="presParOf" srcId="{BC4A87F6-D5C1-47F4-9D7A-F4480DB7454A}" destId="{2FF5658A-BF36-45A6-B51F-CCCEBAD8D5B4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dirty="0" smtClean="0"/>
              <a:t>Методическая разработка круглого стола</a:t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 smtClean="0"/>
              <a:t>Педагогические технологии в дополнительном образовании»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-214346" y="60007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Скобликова Е.А.,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методист МУДО ВМР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ЦДО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Радуга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14282" y="2214554"/>
            <a:ext cx="8643998" cy="4143404"/>
            <a:chOff x="500034" y="214290"/>
            <a:chExt cx="8215370" cy="3714776"/>
          </a:xfrm>
          <a:blipFill>
            <a:blip r:embed="rId2"/>
            <a:stretch>
              <a:fillRect/>
            </a:stretch>
          </a:blipFill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285984" y="357166"/>
              <a:ext cx="1357322" cy="2786082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929058" y="928670"/>
              <a:ext cx="1357322" cy="2786082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643570" y="214290"/>
              <a:ext cx="1357322" cy="2786082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7358082" y="642918"/>
              <a:ext cx="1357322" cy="2786082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00034" y="1142984"/>
              <a:ext cx="1357322" cy="2786082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43108" y="142852"/>
            <a:ext cx="438934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УЧРЕЖДЕНИЕ ДОПОЛНИТЕЛЬНОГО ОБРАЗОВАНИЯ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ВОЛЬСКОГО МУНИЦИПАЛЬНОГО РАЙОНА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«ЦЕНТР ДОПОЛНИТЕЛЬНОГО ОБРАЗОВАНИЯ «РАДУГА»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Г.ВОЛЬСКА САРАТОВСКОЙ ОБЛАСТИ»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Цель технологии – формирование мышления обучающихся, подготовка их к решению нестандартных задач в различных областях деятельности, обучение творческой деятельности</a:t>
            </a:r>
            <a:endParaRPr lang="ru-RU" dirty="0"/>
          </a:p>
        </p:txBody>
      </p:sp>
      <p:pic>
        <p:nvPicPr>
          <p:cNvPr id="3074" name="Picture 2" descr="https://248006.selcdn.ru/main/iblock/641/641a2f1ec8124e374cd99f1d28f06cd6/4f007878c8be613f2ce9a21f7283dadf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FCFE9"/>
              </a:clrFrom>
              <a:clrTo>
                <a:srgbClr val="CFC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929066"/>
            <a:ext cx="4990563" cy="2592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</a:t>
            </a:r>
            <a:r>
              <a:rPr lang="ru-RU" dirty="0" smtClean="0"/>
              <a:t>етодики ТРИЗ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base">
              <a:buNone/>
            </a:pPr>
            <a:r>
              <a:rPr lang="ru-RU" dirty="0" smtClean="0"/>
              <a:t>Метод мозгового штурма является одним из наиболее часто применяемых методов, когда нужно решить какую-то задачу, которую нельзя решить по готовому шаблону.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Какая проблема может быть поставлена перед детьми: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как рассказать сказку без слов;</a:t>
            </a:r>
          </a:p>
          <a:p>
            <a:r>
              <a:rPr lang="ru-RU" dirty="0" smtClean="0"/>
              <a:t>чем можно рисовать на асфальте;</a:t>
            </a:r>
          </a:p>
          <a:p>
            <a:r>
              <a:rPr lang="ru-RU" dirty="0" smtClean="0"/>
              <a:t>как не намокнуть под дожем;</a:t>
            </a:r>
          </a:p>
          <a:p>
            <a:r>
              <a:rPr lang="ru-RU" dirty="0" smtClean="0"/>
              <a:t>как выгнать лису из избушки зайца;</a:t>
            </a:r>
          </a:p>
          <a:p>
            <a:r>
              <a:rPr lang="ru-RU" dirty="0" smtClean="0"/>
              <a:t>как не дать медведю развалить теремок;</a:t>
            </a:r>
          </a:p>
          <a:p>
            <a:r>
              <a:rPr lang="ru-RU" dirty="0" smtClean="0"/>
              <a:t>как создать мелодию без музыкальных инструментов;</a:t>
            </a:r>
          </a:p>
          <a:p>
            <a:r>
              <a:rPr lang="ru-RU" dirty="0" smtClean="0"/>
              <a:t>где можно отыскать лето зимой;</a:t>
            </a:r>
          </a:p>
          <a:p>
            <a:r>
              <a:rPr lang="ru-RU" dirty="0" smtClean="0"/>
              <a:t>как мышки могут достать сыр, если рядом кот.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Фокальные объекты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dirty="0" smtClean="0"/>
              <a:t>Тут нужно «соединить несоединимое» и получить нечто новое и необычное. Например, «скрестив» слона и бабочку, можно получить летающего слона, а при «скрещивании» птицы и барана можно получить птицу с рогами.</a:t>
            </a:r>
          </a:p>
          <a:p>
            <a:endParaRPr lang="ru-RU" dirty="0"/>
          </a:p>
        </p:txBody>
      </p:sp>
      <p:pic>
        <p:nvPicPr>
          <p:cNvPr id="1026" name="Picture 2" descr="https://oir.mobi/uploads/posts/2021-05/1620683400_21-oir_mobi-p-letayushchii-slon-dambo-zhivotnie-krasivo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143380"/>
            <a:ext cx="3705751" cy="2382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</a:t>
            </a:r>
            <a:r>
              <a:rPr lang="ru-RU" dirty="0" err="1" smtClean="0"/>
              <a:t>Джанни</a:t>
            </a:r>
            <a:r>
              <a:rPr lang="ru-RU" dirty="0" smtClean="0"/>
              <a:t> </a:t>
            </a:r>
            <a:r>
              <a:rPr lang="ru-RU" dirty="0" err="1" smtClean="0"/>
              <a:t>Родари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А еще можно сочинить сказку, имея на старте… всего два слова! </a:t>
            </a:r>
          </a:p>
          <a:p>
            <a:pPr algn="ctr">
              <a:buNone/>
            </a:pPr>
            <a:r>
              <a:rPr lang="ru-RU" dirty="0" smtClean="0"/>
              <a:t>Это убедительно доказал известный итальянский сказочник </a:t>
            </a:r>
            <a:r>
              <a:rPr lang="ru-RU" dirty="0" err="1" smtClean="0"/>
              <a:t>Джанни</a:t>
            </a:r>
            <a:r>
              <a:rPr lang="ru-RU" dirty="0" smtClean="0"/>
              <a:t> </a:t>
            </a:r>
            <a:r>
              <a:rPr lang="ru-RU" dirty="0" err="1" smtClean="0"/>
              <a:t>Родари</a:t>
            </a:r>
            <a:r>
              <a:rPr lang="ru-RU" dirty="0" smtClean="0"/>
              <a:t> (1920-1980), когда 1937-1938 учебном году преподавал итальянский язык в школе для детей немецких мигрантов.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«Технология»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20" y="1571612"/>
            <a:ext cx="4038600" cy="452596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«Технология» происходит от греческих </a:t>
            </a:r>
            <a:r>
              <a:rPr lang="ru-RU" dirty="0" err="1" smtClean="0"/>
              <a:t>techno</a:t>
            </a:r>
            <a:r>
              <a:rPr lang="ru-RU" dirty="0" smtClean="0"/>
              <a:t> – это значит искусство, мастерство, умение и </a:t>
            </a:r>
            <a:r>
              <a:rPr lang="ru-RU" dirty="0" err="1" smtClean="0"/>
              <a:t>logos</a:t>
            </a:r>
            <a:r>
              <a:rPr lang="ru-RU" dirty="0" smtClean="0"/>
              <a:t> – наука, закон.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Дословно «технология» – наука о мастерстве.</a:t>
            </a:r>
          </a:p>
          <a:p>
            <a:endParaRPr lang="ru-RU" dirty="0"/>
          </a:p>
        </p:txBody>
      </p:sp>
      <p:pic>
        <p:nvPicPr>
          <p:cNvPr id="6" name="Picture 2" descr="https://i.ytimg.com/vi/Lez99iuArng/maxres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428736"/>
            <a:ext cx="3824286" cy="3684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Педагогическая технология</a:t>
            </a:r>
            <a:endParaRPr lang="ru-RU" sz="36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57158" y="1071546"/>
          <a:ext cx="842968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Виды ПТ в дополнительном образовании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 fontScale="70000" lnSpcReduction="20000"/>
          </a:bodyPr>
          <a:lstStyle/>
          <a:p>
            <a:pPr marL="514350" lvl="0" indent="-514350"/>
            <a:r>
              <a:rPr lang="ru-RU" dirty="0" smtClean="0"/>
              <a:t>Личностно-ориентированное обучение (</a:t>
            </a:r>
            <a:r>
              <a:rPr lang="ru-RU" dirty="0" err="1" smtClean="0"/>
              <a:t>Якиманская</a:t>
            </a:r>
            <a:r>
              <a:rPr lang="ru-RU" dirty="0" smtClean="0"/>
              <a:t> И.С</a:t>
            </a:r>
            <a:r>
              <a:rPr lang="ru-RU" dirty="0" smtClean="0"/>
              <a:t>.).</a:t>
            </a:r>
            <a:endParaRPr lang="ru-RU" dirty="0" smtClean="0"/>
          </a:p>
          <a:p>
            <a:pPr marL="0" lvl="0" indent="0"/>
            <a:r>
              <a:rPr lang="ru-RU" dirty="0" smtClean="0"/>
              <a:t>       Технология	индивидуального	обучения (индивидуальный   подход, индивидуализация обучения, метод проектов</a:t>
            </a:r>
            <a:r>
              <a:rPr lang="ru-RU" dirty="0" smtClean="0"/>
              <a:t>).</a:t>
            </a:r>
            <a:endParaRPr lang="ru-RU" dirty="0" smtClean="0"/>
          </a:p>
          <a:p>
            <a:pPr marL="514350" lvl="0" indent="-514350"/>
            <a:r>
              <a:rPr lang="ru-RU" dirty="0" smtClean="0"/>
              <a:t>Коллективный способ обучения. </a:t>
            </a:r>
          </a:p>
          <a:p>
            <a:pPr marL="514350" indent="-514350"/>
            <a:r>
              <a:rPr lang="ru-RU" dirty="0" smtClean="0"/>
              <a:t>Педагогика сотрудничества («проникающая технология»). </a:t>
            </a:r>
          </a:p>
          <a:p>
            <a:pPr marL="514350" indent="-514350"/>
            <a:r>
              <a:rPr lang="ru-RU" dirty="0" smtClean="0"/>
              <a:t>Технология КТД.</a:t>
            </a:r>
          </a:p>
          <a:p>
            <a:pPr marL="514350" indent="-514350"/>
            <a:r>
              <a:rPr lang="ru-RU" dirty="0" smtClean="0"/>
              <a:t>Технология ТРИЗ. </a:t>
            </a:r>
          </a:p>
          <a:p>
            <a:pPr marL="514350" indent="-514350"/>
            <a:r>
              <a:rPr lang="ru-RU" dirty="0" smtClean="0"/>
              <a:t>Проблемное обучение. </a:t>
            </a:r>
          </a:p>
          <a:p>
            <a:pPr marL="514350" lvl="0" indent="-514350"/>
            <a:r>
              <a:rPr lang="ru-RU" dirty="0" smtClean="0"/>
              <a:t>Технология программированного обучения.</a:t>
            </a:r>
          </a:p>
          <a:p>
            <a:pPr marL="514350" lvl="0" indent="-514350"/>
            <a:r>
              <a:rPr lang="ru-RU" dirty="0" smtClean="0"/>
              <a:t>Игровые технологии.</a:t>
            </a:r>
          </a:p>
          <a:p>
            <a:pPr marL="514350" lvl="0" indent="-514350"/>
            <a:r>
              <a:rPr lang="ru-RU" dirty="0" smtClean="0"/>
              <a:t>Технологии развивающего обучения.</a:t>
            </a:r>
          </a:p>
          <a:p>
            <a:pPr marL="514350" lvl="0" indent="-514350"/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</a:t>
            </a:r>
          </a:p>
          <a:p>
            <a:pPr marL="514350" lvl="0" indent="-514350"/>
            <a:r>
              <a:rPr lang="ru-RU" dirty="0" smtClean="0"/>
              <a:t>Интерактивные технологии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Педагогические технологии дополнительного образования детей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ПТ ДО ориентированы </a:t>
            </a:r>
            <a:r>
              <a:rPr lang="ru-RU" dirty="0" smtClean="0"/>
              <a:t>на решение сложных психолого-педагогических задач: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научить </a:t>
            </a:r>
            <a:r>
              <a:rPr lang="ru-RU" dirty="0" smtClean="0"/>
              <a:t>ребенка самостоятельно </a:t>
            </a:r>
            <a:r>
              <a:rPr lang="ru-RU" dirty="0" smtClean="0"/>
              <a:t>работать</a:t>
            </a:r>
          </a:p>
          <a:p>
            <a:pPr>
              <a:buNone/>
            </a:pPr>
            <a:r>
              <a:rPr lang="ru-RU" dirty="0" smtClean="0"/>
              <a:t>общаться </a:t>
            </a:r>
            <a:r>
              <a:rPr lang="ru-RU" dirty="0" smtClean="0"/>
              <a:t>с детьми и </a:t>
            </a:r>
            <a:r>
              <a:rPr lang="ru-RU" dirty="0" smtClean="0"/>
              <a:t>взрослыми прогнозировать </a:t>
            </a:r>
            <a:r>
              <a:rPr lang="ru-RU" dirty="0" smtClean="0"/>
              <a:t>и оценивать результаты своего </a:t>
            </a:r>
            <a:r>
              <a:rPr lang="ru-RU" dirty="0" smtClean="0"/>
              <a:t>труда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искать причины затруднений и уметь преодолевать 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ТРИЗ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Теория решения изобретательских задач была предложена советским писателем Генрихом </a:t>
            </a:r>
            <a:r>
              <a:rPr lang="ru-RU" dirty="0" err="1" smtClean="0"/>
              <a:t>Альтшуллером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skillbox.ru/upload/setka_images/06483915042022_accf102caaa970ce65d217b9ae9a8e9a57caa67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660" y="3000372"/>
            <a:ext cx="409577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триз в жизни"/>
          <p:cNvPicPr>
            <a:picLocks noChangeAspect="1" noChangeArrowheads="1"/>
          </p:cNvPicPr>
          <p:nvPr/>
        </p:nvPicPr>
        <p:blipFill>
          <a:blip r:embed="rId3"/>
          <a:srcRect l="25394" r="23622"/>
          <a:stretch>
            <a:fillRect/>
          </a:stretch>
        </p:blipFill>
        <p:spPr bwMode="auto">
          <a:xfrm>
            <a:off x="4857752" y="3000372"/>
            <a:ext cx="3813665" cy="3085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ТРИЗ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557214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Собакозонтик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5500702"/>
            <a:ext cx="3019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Губка для душа – микрофон</a:t>
            </a:r>
            <a:endParaRPr lang="ru-RU" dirty="0"/>
          </a:p>
        </p:txBody>
      </p:sp>
      <p:pic>
        <p:nvPicPr>
          <p:cNvPr id="10" name="Picture 2" descr="https://bugaga.ru/uploads/posts/2017-12/thumbs/1513875853_veschi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4038600" cy="4038600"/>
          </a:xfrm>
          <a:prstGeom prst="rect">
            <a:avLst/>
          </a:prstGeom>
          <a:noFill/>
        </p:spPr>
      </p:pic>
      <p:pic>
        <p:nvPicPr>
          <p:cNvPr id="11" name="Picture 4" descr="https://bugaga.ru/uploads/posts/2017-12/1513875847_veschi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8586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ТРИЗ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5500702"/>
            <a:ext cx="2022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Коляска – самокат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572140"/>
            <a:ext cx="4306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Разделочная доска – кормушка для птиц</a:t>
            </a:r>
            <a:endParaRPr lang="ru-RU" dirty="0"/>
          </a:p>
        </p:txBody>
      </p:sp>
      <p:pic>
        <p:nvPicPr>
          <p:cNvPr id="12" name="Picture 2" descr="https://bugaga.ru/uploads/posts/2017-12/thumbs/1513875845_veschi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22366"/>
            <a:ext cx="4038600" cy="2681630"/>
          </a:xfrm>
          <a:prstGeom prst="rect">
            <a:avLst/>
          </a:prstGeom>
          <a:noFill/>
        </p:spPr>
      </p:pic>
      <p:pic>
        <p:nvPicPr>
          <p:cNvPr id="13" name="Picture 4" descr="https://bugaga.ru/uploads/posts/2017-12/thumbs/1513875819_veschi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542559"/>
            <a:ext cx="4038600" cy="2641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ТРИЗ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Picture 4" descr="https://bugaga.ru/uploads/posts/2017-12/thumbs/1513875794_veschi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071546"/>
            <a:ext cx="4038600" cy="3990137"/>
          </a:xfrm>
          <a:prstGeom prst="rect">
            <a:avLst/>
          </a:prstGeom>
          <a:noFill/>
        </p:spPr>
      </p:pic>
      <p:pic>
        <p:nvPicPr>
          <p:cNvPr id="9" name="Picture 2" descr="https://bugaga.ru/uploads/posts/2017-12/thumbs/1513875812_veschi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86314" y="1000108"/>
            <a:ext cx="4038600" cy="4038600"/>
          </a:xfrm>
          <a:prstGeom prst="rect">
            <a:avLst/>
          </a:prstGeom>
          <a:noFill/>
        </p:spPr>
      </p:pic>
      <p:pic>
        <p:nvPicPr>
          <p:cNvPr id="36866" name="Picture 2" descr="https://bugaga.ru/uploads/posts/2017-12/1513875841_veschi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5214950"/>
            <a:ext cx="4442334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436</Words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Методическая разработка круглого стола «Педагогические технологии в дополнительном образовании» </vt:lpstr>
      <vt:lpstr>«Технология»</vt:lpstr>
      <vt:lpstr>Педагогическая технология</vt:lpstr>
      <vt:lpstr>Виды ПТ в дополнительном образовании</vt:lpstr>
      <vt:lpstr>Педагогические технологии дополнительного образования детей</vt:lpstr>
      <vt:lpstr>ТРИЗ  </vt:lpstr>
      <vt:lpstr>ТРИЗ  </vt:lpstr>
      <vt:lpstr>ТРИЗ  </vt:lpstr>
      <vt:lpstr>ТРИЗ  </vt:lpstr>
      <vt:lpstr>ТРИЗ</vt:lpstr>
      <vt:lpstr>Методики ТРИЗ </vt:lpstr>
      <vt:lpstr>Какая проблема может быть поставлена перед детьми: </vt:lpstr>
      <vt:lpstr>Фокальные объекты </vt:lpstr>
      <vt:lpstr>Метод Джанни Родари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«Педагогические технологии в дополнительном образовании»</dc:title>
  <dc:creator>User</dc:creator>
  <cp:lastModifiedBy>User</cp:lastModifiedBy>
  <cp:revision>37</cp:revision>
  <dcterms:created xsi:type="dcterms:W3CDTF">2023-03-06T10:49:27Z</dcterms:created>
  <dcterms:modified xsi:type="dcterms:W3CDTF">2024-02-14T11:25:06Z</dcterms:modified>
</cp:coreProperties>
</file>