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85" r:id="rId3"/>
    <p:sldId id="286" r:id="rId4"/>
    <p:sldId id="259" r:id="rId5"/>
    <p:sldId id="287" r:id="rId6"/>
    <p:sldId id="260" r:id="rId7"/>
    <p:sldId id="261" r:id="rId8"/>
    <p:sldId id="288" r:id="rId9"/>
    <p:sldId id="282" r:id="rId10"/>
    <p:sldId id="283" r:id="rId11"/>
    <p:sldId id="279" r:id="rId12"/>
    <p:sldId id="262" r:id="rId13"/>
    <p:sldId id="294" r:id="rId14"/>
    <p:sldId id="293" r:id="rId15"/>
    <p:sldId id="272" r:id="rId16"/>
    <p:sldId id="284" r:id="rId17"/>
    <p:sldId id="292" r:id="rId18"/>
    <p:sldId id="291" r:id="rId19"/>
    <p:sldId id="290" r:id="rId20"/>
    <p:sldId id="289" r:id="rId21"/>
  </p:sldIdLst>
  <p:sldSz cx="9144000" cy="6858000" type="screen4x3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4638" autoAdjust="0"/>
  </p:normalViewPr>
  <p:slideViewPr>
    <p:cSldViewPr>
      <p:cViewPr>
        <p:scale>
          <a:sx n="81" d="100"/>
          <a:sy n="81" d="100"/>
        </p:scale>
        <p:origin x="-141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B4873-23C8-4D0F-AB3A-7E504E89B6C2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DB20-8F70-47B8-B1D8-B645B3102B3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Государство </a:t>
            </a:r>
            <a:r>
              <a:rPr lang="ru-RU" b="1" dirty="0"/>
              <a:t>и мораль гражданина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670"/>
            <a:ext cx="9210700" cy="686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014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 bwMode="auto">
          <a:xfrm>
            <a:off x="971600" y="260350"/>
            <a:ext cx="74168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ru-RU" alt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чем основаны все законы?</a:t>
            </a:r>
          </a:p>
        </p:txBody>
      </p:sp>
      <p:pic>
        <p:nvPicPr>
          <p:cNvPr id="3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020" y="1018107"/>
            <a:ext cx="6263827" cy="4355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/>
          <p:cNvSpPr txBox="1">
            <a:spLocks noChangeArrowheads="1"/>
          </p:cNvSpPr>
          <p:nvPr/>
        </p:nvSpPr>
        <p:spPr bwMode="auto">
          <a:xfrm>
            <a:off x="1458020" y="5373216"/>
            <a:ext cx="5849938" cy="129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законы основаны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моральных нормах</a:t>
            </a:r>
          </a:p>
        </p:txBody>
      </p:sp>
    </p:spTree>
    <p:extLst>
      <p:ext uri="{BB962C8B-B14F-4D97-AF65-F5344CB8AC3E}">
        <p14:creationId xmlns:p14="http://schemas.microsoft.com/office/powerpoint/2010/main" val="161642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076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318"/>
    </mc:Choice>
    <mc:Fallback xmlns="">
      <p:transition spd="slow" advClick="0" advTm="8318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6648"/>
            <a:ext cx="8229600" cy="902072"/>
          </a:xfrm>
        </p:spPr>
        <p:txBody>
          <a:bodyPr/>
          <a:lstStyle/>
          <a:p>
            <a:r>
              <a:rPr lang="ru-RU" b="1" dirty="0" smtClean="0"/>
              <a:t>Мораль , моральные норм</a:t>
            </a:r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23528" y="832147"/>
            <a:ext cx="7738764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Мораль </a:t>
            </a:r>
            <a:r>
              <a:rPr lang="ru-RU" dirty="0"/>
              <a:t>- система ценностей, регулирующих поведение людей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Моральные </a:t>
            </a:r>
            <a:r>
              <a:rPr lang="ru-RU" b="1" dirty="0"/>
              <a:t>нормы</a:t>
            </a:r>
            <a:r>
              <a:rPr lang="ru-RU" dirty="0"/>
              <a:t> – различные нормы, которые приняты в обществе, которые помогают отличить добро от зла, справедливое от несправедливого.</a:t>
            </a:r>
          </a:p>
          <a:p>
            <a:endParaRPr lang="ru-RU" dirty="0"/>
          </a:p>
        </p:txBody>
      </p:sp>
      <p:pic>
        <p:nvPicPr>
          <p:cNvPr id="7" name="Picture 7" descr="edu_cul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029" y="4620163"/>
            <a:ext cx="4219624" cy="210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06"/>
            <a:ext cx="9229477" cy="6861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3063" y="5300663"/>
            <a:ext cx="5454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Полиция, суды, прокуратура</a:t>
            </a:r>
          </a:p>
        </p:txBody>
      </p:sp>
    </p:spTree>
    <p:extLst>
      <p:ext uri="{BB962C8B-B14F-4D97-AF65-F5344CB8AC3E}">
        <p14:creationId xmlns:p14="http://schemas.microsoft.com/office/powerpoint/2010/main" val="41862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6841"/>
            <a:ext cx="9105900" cy="683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825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62880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Как я понимаю моральные нормы ?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8933172" cy="61206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 </a:t>
            </a:r>
            <a:endParaRPr lang="ru-RU" sz="7200" dirty="0"/>
          </a:p>
        </p:txBody>
      </p:sp>
      <p:pic>
        <p:nvPicPr>
          <p:cNvPr id="5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76872"/>
            <a:ext cx="3240360" cy="4055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52388"/>
            <a:ext cx="9134475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88"/>
            <a:ext cx="9191626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t="11119" r="4326" b="7452"/>
          <a:stretch>
            <a:fillRect/>
          </a:stretch>
        </p:blipFill>
        <p:spPr bwMode="auto">
          <a:xfrm>
            <a:off x="1" y="0"/>
            <a:ext cx="917222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1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338" y="116632"/>
            <a:ext cx="910850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Игра «Мораль </a:t>
            </a:r>
            <a:r>
              <a:rPr lang="ru-RU" sz="3600" b="1" dirty="0"/>
              <a:t>или </a:t>
            </a:r>
            <a:r>
              <a:rPr lang="ru-RU" sz="3600" b="1" dirty="0" smtClean="0"/>
              <a:t>Право». </a:t>
            </a:r>
          </a:p>
          <a:p>
            <a:r>
              <a:rPr lang="ru-RU" sz="3200" i="1" dirty="0" smtClean="0"/>
              <a:t>Разговаривать </a:t>
            </a:r>
            <a:r>
              <a:rPr lang="ru-RU" sz="3200" i="1" dirty="0"/>
              <a:t>грубо с </a:t>
            </a:r>
            <a:r>
              <a:rPr lang="ru-RU" sz="3200" i="1" dirty="0" smtClean="0"/>
              <a:t>родителями</a:t>
            </a:r>
            <a:endParaRPr lang="ru-RU" sz="3200" dirty="0"/>
          </a:p>
          <a:p>
            <a:r>
              <a:rPr lang="ru-RU" sz="3200" i="1" dirty="0"/>
              <a:t>Человек не получил заработанную плату за свой труд </a:t>
            </a:r>
            <a:endParaRPr lang="ru-RU" sz="3200" i="1" dirty="0" smtClean="0"/>
          </a:p>
          <a:p>
            <a:r>
              <a:rPr lang="ru-RU" sz="3200" i="1" dirty="0" smtClean="0"/>
              <a:t>Дразнить </a:t>
            </a:r>
            <a:r>
              <a:rPr lang="ru-RU" sz="3200" i="1" dirty="0"/>
              <a:t>больного человека </a:t>
            </a:r>
            <a:endParaRPr lang="ru-RU" sz="3200" dirty="0"/>
          </a:p>
          <a:p>
            <a:r>
              <a:rPr lang="ru-RU" sz="3200" i="1" dirty="0"/>
              <a:t>Ударить собаку или кошку </a:t>
            </a:r>
            <a:endParaRPr lang="ru-RU" sz="3200" i="1" dirty="0" smtClean="0"/>
          </a:p>
          <a:p>
            <a:r>
              <a:rPr lang="ru-RU" sz="3200" i="1" dirty="0" smtClean="0"/>
              <a:t>Обидеть, оклеветать доброе имя человека </a:t>
            </a:r>
          </a:p>
          <a:p>
            <a:r>
              <a:rPr lang="ru-RU" sz="3200" i="1" dirty="0" smtClean="0"/>
              <a:t>Врач </a:t>
            </a:r>
            <a:r>
              <a:rPr lang="ru-RU" sz="3200" i="1" dirty="0"/>
              <a:t>отказал больному в медицинском обслуживании </a:t>
            </a:r>
            <a:endParaRPr lang="ru-RU" sz="3200" i="1" dirty="0" smtClean="0"/>
          </a:p>
          <a:p>
            <a:r>
              <a:rPr lang="ru-RU" sz="3200" i="1" dirty="0" smtClean="0"/>
              <a:t>Человека </a:t>
            </a:r>
            <a:r>
              <a:rPr lang="ru-RU" sz="3200" i="1" dirty="0"/>
              <a:t>задержали на улице, избили, ограбили </a:t>
            </a:r>
            <a:endParaRPr lang="ru-RU" sz="3200" i="1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Не </a:t>
            </a:r>
            <a:r>
              <a:rPr lang="ru-RU" dirty="0"/>
              <a:t>стоит забывать, что кроме прав у каждого человека есть обязанности перед обществом. </a:t>
            </a:r>
            <a:endParaRPr lang="ru-RU" dirty="0" smtClean="0"/>
          </a:p>
          <a:p>
            <a:r>
              <a:rPr lang="ru-RU" dirty="0" smtClean="0"/>
              <a:t>Ведь именно общество создаёт человеку условия для жизни и развития его личности.</a:t>
            </a:r>
          </a:p>
        </p:txBody>
      </p:sp>
    </p:spTree>
    <p:extLst>
      <p:ext uri="{BB962C8B-B14F-4D97-AF65-F5344CB8AC3E}">
        <p14:creationId xmlns:p14="http://schemas.microsoft.com/office/powerpoint/2010/main" val="48652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204864"/>
            <a:ext cx="885698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Закончи предложение, выбирайте близкий вам вариант:</a:t>
            </a:r>
          </a:p>
          <a:p>
            <a:r>
              <a:rPr lang="ru-RU" sz="6600" dirty="0"/>
              <a:t>Сегодня я узнал ……….</a:t>
            </a:r>
          </a:p>
          <a:p>
            <a:r>
              <a:rPr lang="ru-RU" sz="6600" dirty="0"/>
              <a:t>Я попробую……………….</a:t>
            </a:r>
          </a:p>
          <a:p>
            <a:r>
              <a:rPr lang="ru-RU" sz="6600" dirty="0"/>
              <a:t>Урок дал мне для жизни………….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76672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Важно ли для вас то, о чем говорили на уроке? Почему?</a:t>
            </a:r>
          </a:p>
          <a:p>
            <a:r>
              <a:rPr lang="ru-RU" dirty="0"/>
              <a:t>-Что самое главное в исполнении морального долга?</a:t>
            </a:r>
          </a:p>
          <a:p>
            <a:r>
              <a:rPr lang="ru-RU" dirty="0"/>
              <a:t>- Какой моральный долг ты выполняешь ежедневно?</a:t>
            </a:r>
          </a:p>
        </p:txBody>
      </p:sp>
    </p:spTree>
    <p:extLst>
      <p:ext uri="{BB962C8B-B14F-4D97-AF65-F5344CB8AC3E}">
        <p14:creationId xmlns:p14="http://schemas.microsoft.com/office/powerpoint/2010/main" val="198504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prorisuem.ru/foto/943/derevo_mudrosti_risunok_4_klass_orkse_4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prorisuem.ru/foto/943/derevo_mudrosti_risunok_4_klass_orkse_4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https://prorisuem.ru/foto/943/derevo_mudrosti_risunok_4_klass_orkse_4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prorisuem.ru/foto/943/derevo_mudrosti_risunok_4_klass_orkse_4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https://prorisuem.ru/foto/943/derevo_mudrosti_risunok_4_klass_orkse_4.webp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9" name="Picture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7" t="6761" r="18458" b="7768"/>
          <a:stretch/>
        </p:blipFill>
        <p:spPr bwMode="auto">
          <a:xfrm>
            <a:off x="765175" y="1980"/>
            <a:ext cx="7828430" cy="6856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496" y="5906889"/>
            <a:ext cx="8988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 становитесь лучше и мудрее, потому что стараетесь заглянуть в себя и понять, что каждый человек может совершенствоваться. Ваши успехи можно изобразить в виде плодов достойных золотого правила этики.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51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973" y="0"/>
            <a:ext cx="6270219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/>
              <a:t>- В жизни по-разному можно жить – </a:t>
            </a:r>
            <a:endParaRPr lang="ru-RU" sz="3200" b="1" dirty="0"/>
          </a:p>
          <a:p>
            <a:r>
              <a:rPr lang="ru-RU" sz="3200" b="1" i="1" dirty="0"/>
              <a:t>Можно в беде, а можно и в радости.</a:t>
            </a:r>
            <a:endParaRPr lang="ru-RU" sz="3200" b="1" dirty="0"/>
          </a:p>
          <a:p>
            <a:r>
              <a:rPr lang="ru-RU" sz="3200" b="1" i="1" dirty="0"/>
              <a:t>Вовремя есть, вовремя пить, </a:t>
            </a:r>
            <a:endParaRPr lang="ru-RU" sz="3200" b="1" dirty="0"/>
          </a:p>
          <a:p>
            <a:r>
              <a:rPr lang="ru-RU" sz="3200" b="1" i="1" dirty="0"/>
              <a:t>Вовремя делать гадости.</a:t>
            </a:r>
            <a:endParaRPr lang="ru-RU" sz="3200" b="1" dirty="0"/>
          </a:p>
          <a:p>
            <a:r>
              <a:rPr lang="ru-RU" sz="3200" b="1" i="1" dirty="0"/>
              <a:t> </a:t>
            </a:r>
            <a:endParaRPr lang="ru-RU" sz="3200" b="1" dirty="0"/>
          </a:p>
          <a:p>
            <a:r>
              <a:rPr lang="ru-RU" sz="3200" b="1" i="1" dirty="0"/>
              <a:t>- А можно так: на рассвете вставать </a:t>
            </a:r>
            <a:endParaRPr lang="ru-RU" sz="3200" b="1" dirty="0"/>
          </a:p>
          <a:p>
            <a:r>
              <a:rPr lang="ru-RU" sz="3200" b="1" i="1" dirty="0"/>
              <a:t>И помышляя о чуде,</a:t>
            </a:r>
            <a:endParaRPr lang="ru-RU" sz="3200" b="1" dirty="0"/>
          </a:p>
          <a:p>
            <a:r>
              <a:rPr lang="ru-RU" sz="3200" b="1" i="1" dirty="0"/>
              <a:t>Рукой обожженною солнце достать</a:t>
            </a:r>
            <a:endParaRPr lang="ru-RU" sz="3200" b="1" dirty="0"/>
          </a:p>
          <a:p>
            <a:r>
              <a:rPr lang="ru-RU" sz="3200" b="1" i="1" dirty="0"/>
              <a:t>И подарить его людям.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648" y="6488668"/>
            <a:ext cx="81367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Что вы можете сказать, прослушав эти строки?</a:t>
            </a:r>
          </a:p>
        </p:txBody>
      </p:sp>
    </p:spTree>
    <p:extLst>
      <p:ext uri="{BB962C8B-B14F-4D97-AF65-F5344CB8AC3E}">
        <p14:creationId xmlns:p14="http://schemas.microsoft.com/office/powerpoint/2010/main" val="51615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941" y="188640"/>
            <a:ext cx="576064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Быть человеком - что это значит?</a:t>
            </a:r>
            <a:endParaRPr lang="ru-RU" sz="2800" dirty="0"/>
          </a:p>
          <a:p>
            <a:r>
              <a:rPr lang="ru-RU" sz="2800" i="1" dirty="0"/>
              <a:t>Просто жалеть если рядом плачут</a:t>
            </a:r>
            <a:endParaRPr lang="ru-RU" sz="2800" dirty="0"/>
          </a:p>
          <a:p>
            <a:r>
              <a:rPr lang="ru-RU" sz="2800" i="1" dirty="0"/>
              <a:t>Быть справедливым во всех деяньях,</a:t>
            </a:r>
            <a:endParaRPr lang="ru-RU" sz="2800" dirty="0"/>
          </a:p>
          <a:p>
            <a:r>
              <a:rPr lang="ru-RU" sz="2800" i="1" dirty="0"/>
              <a:t>Ближнего разделять страдания.</a:t>
            </a:r>
            <a:endParaRPr lang="ru-RU" sz="2800" dirty="0"/>
          </a:p>
          <a:p>
            <a:r>
              <a:rPr lang="ru-RU" sz="2800" i="1" dirty="0"/>
              <a:t>Быть человеком с понятием ДОЛГ,</a:t>
            </a:r>
            <a:endParaRPr lang="ru-RU" sz="2800" dirty="0"/>
          </a:p>
          <a:p>
            <a:r>
              <a:rPr lang="ru-RU" sz="2800" i="1" dirty="0"/>
              <a:t>Значит, другому - товарищ, не волк.</a:t>
            </a:r>
            <a:endParaRPr lang="ru-RU" sz="2800" dirty="0"/>
          </a:p>
          <a:p>
            <a:r>
              <a:rPr lang="ru-RU" sz="2800" i="1" dirty="0"/>
              <a:t>Труд человека всегда возвышает,</a:t>
            </a:r>
            <a:endParaRPr lang="ru-RU" sz="2800" dirty="0"/>
          </a:p>
          <a:p>
            <a:r>
              <a:rPr lang="ru-RU" sz="2800" i="1" dirty="0"/>
              <a:t>Честно трудиться ничто не мешает.</a:t>
            </a:r>
            <a:endParaRPr lang="ru-RU" sz="2800" dirty="0"/>
          </a:p>
          <a:p>
            <a:r>
              <a:rPr lang="ru-RU" sz="2800" i="1" dirty="0"/>
              <a:t>Совесть твоя, чтоб всегда говорила,</a:t>
            </a:r>
            <a:endParaRPr lang="ru-RU" sz="2800" dirty="0"/>
          </a:p>
          <a:p>
            <a:r>
              <a:rPr lang="ru-RU" sz="2800" i="1" dirty="0"/>
              <a:t>Перед другими, чтоб не кривила.</a:t>
            </a:r>
            <a:endParaRPr lang="ru-RU" sz="2800" dirty="0"/>
          </a:p>
          <a:p>
            <a:r>
              <a:rPr lang="ru-RU" sz="2800" i="1" dirty="0"/>
              <a:t>Маленький ты или с чинами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238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074409"/>
            <a:ext cx="73336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</a:t>
            </a:r>
            <a:r>
              <a:rPr lang="ru-RU" dirty="0" smtClean="0"/>
              <a:t>Перед вами игрушка. </a:t>
            </a:r>
            <a:r>
              <a:rPr lang="ru-RU" dirty="0"/>
              <a:t>Как она называется?</a:t>
            </a:r>
          </a:p>
          <a:p>
            <a:r>
              <a:rPr lang="ru-RU" dirty="0"/>
              <a:t>- Почему ее так назвали?</a:t>
            </a:r>
          </a:p>
          <a:p>
            <a:r>
              <a:rPr lang="ru-RU" dirty="0"/>
              <a:t>- Если её толкнуть, что произойдет? </a:t>
            </a:r>
          </a:p>
          <a:p>
            <a:r>
              <a:rPr lang="ru-RU" dirty="0"/>
              <a:t>Урони её, </a:t>
            </a:r>
            <a:r>
              <a:rPr lang="ru-RU" u="sng" dirty="0"/>
              <a:t>она встанет.</a:t>
            </a:r>
            <a:r>
              <a:rPr lang="ru-RU" dirty="0"/>
              <a:t> Толкни, она </a:t>
            </a:r>
            <a:r>
              <a:rPr lang="ru-RU" u="sng" dirty="0"/>
              <a:t>подставит другую сторону.</a:t>
            </a:r>
            <a:r>
              <a:rPr lang="ru-RU" dirty="0"/>
              <a:t> Обзови – она </a:t>
            </a:r>
            <a:r>
              <a:rPr lang="ru-RU" u="sng" dirty="0"/>
              <a:t>смолчит.</a:t>
            </a:r>
            <a:r>
              <a:rPr lang="ru-RU" dirty="0"/>
              <a:t> Облей водой – </a:t>
            </a:r>
            <a:r>
              <a:rPr lang="ru-RU" u="sng" dirty="0"/>
              <a:t>стечет.</a:t>
            </a:r>
            <a:endParaRPr lang="ru-RU" dirty="0"/>
          </a:p>
          <a:p>
            <a:r>
              <a:rPr lang="ru-RU" dirty="0"/>
              <a:t> </a:t>
            </a:r>
          </a:p>
        </p:txBody>
      </p:sp>
      <p:pic>
        <p:nvPicPr>
          <p:cNvPr id="5122" name="Picture 2" descr="https://avatars.mds.yandex.net/get-mpic/4453979/img_id1971131077894751038.jpeg/ori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561" y="33849"/>
            <a:ext cx="5040559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44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196332"/>
            <a:ext cx="896448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800" dirty="0" smtClean="0"/>
              <a:t>Где можно прочитать </a:t>
            </a:r>
            <a:r>
              <a:rPr lang="ru-RU" sz="2800" dirty="0"/>
              <a:t>законы, правила поведения, права и обязанности </a:t>
            </a:r>
            <a:r>
              <a:rPr lang="ru-RU" sz="2800" dirty="0" smtClean="0"/>
              <a:t>граждан </a:t>
            </a:r>
            <a:r>
              <a:rPr lang="ru-RU" sz="2800" dirty="0"/>
              <a:t>РФ? </a:t>
            </a:r>
            <a:endParaRPr lang="ru-RU" sz="2800" dirty="0" smtClean="0"/>
          </a:p>
          <a:p>
            <a:pPr marL="285750" indent="-285750">
              <a:buFontTx/>
              <a:buChar char="-"/>
            </a:pPr>
            <a:r>
              <a:rPr lang="ru-RU" sz="2800" dirty="0" smtClean="0"/>
              <a:t>Важно ли гражданину уважать законы своей страны?</a:t>
            </a:r>
            <a:endParaRPr lang="ru-RU" sz="2800" dirty="0"/>
          </a:p>
          <a:p>
            <a:r>
              <a:rPr lang="ru-RU" dirty="0" smtClean="0"/>
              <a:t> </a:t>
            </a:r>
            <a:r>
              <a:rPr lang="ru-RU" dirty="0"/>
              <a:t>Сформулируйте тему урока.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2" descr="https://avatars.mds.yandex.net/get-mpic/4453979/img_id1971131077894751038.jpeg/ori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534" y="129407"/>
            <a:ext cx="3587626" cy="3587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7504" y="4054039"/>
            <a:ext cx="8856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/>
              <a:t>- А теперь представь, что ваш друг обладает такими качествами. Удобно? </a:t>
            </a:r>
          </a:p>
          <a:p>
            <a:pPr lvl="0"/>
            <a:r>
              <a:rPr lang="ru-RU" dirty="0"/>
              <a:t>- Но ведь в жизни все по-другому. Если ты так поступишь с другом, что произойдет?</a:t>
            </a:r>
          </a:p>
          <a:p>
            <a:pPr lvl="0"/>
            <a:r>
              <a:rPr lang="ru-RU" dirty="0"/>
              <a:t>- Кто тебя может осудить за такое поведение? (ОБЩЕСТВО)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2114" y="4966564"/>
            <a:ext cx="903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Какие в обществе правила поведения и обязанности должен выполнять человек</a:t>
            </a:r>
            <a:r>
              <a:rPr lang="ru-RU" dirty="0" smtClean="0"/>
              <a:t>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Государство </a:t>
            </a:r>
            <a:r>
              <a:rPr lang="ru-RU" b="1" dirty="0"/>
              <a:t>и мораль гражданина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670"/>
            <a:ext cx="9210700" cy="686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49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>
            <a:noAutofit/>
          </a:bodyPr>
          <a:lstStyle/>
          <a:p>
            <a:r>
              <a:rPr lang="ru-RU" sz="3200" dirty="0" err="1" smtClean="0"/>
              <a:t>Росси́я</a:t>
            </a:r>
            <a:r>
              <a:rPr lang="ru-RU" sz="3200" dirty="0" smtClean="0"/>
              <a:t> или </a:t>
            </a:r>
            <a:r>
              <a:rPr lang="ru-RU" sz="3200" b="1" dirty="0" err="1" smtClean="0"/>
              <a:t>Росси́йская</a:t>
            </a:r>
            <a:r>
              <a:rPr lang="ru-RU" sz="3200" dirty="0"/>
              <a:t> </a:t>
            </a:r>
            <a:r>
              <a:rPr lang="ru-RU" sz="3200" b="1" dirty="0" err="1"/>
              <a:t>Федера́ция</a:t>
            </a:r>
            <a:r>
              <a:rPr lang="ru-RU" sz="3200" dirty="0"/>
              <a:t> (РФ), — </a:t>
            </a:r>
            <a:r>
              <a:rPr lang="ru-RU" sz="3200" dirty="0" smtClean="0"/>
              <a:t>наше государство, расположенное </a:t>
            </a:r>
            <a:r>
              <a:rPr lang="ru-RU" sz="3200" dirty="0"/>
              <a:t>в Восточной Европе и Северной Азии.</a:t>
            </a:r>
          </a:p>
        </p:txBody>
      </p:sp>
      <p:pic>
        <p:nvPicPr>
          <p:cNvPr id="2050" name="Picture 2" descr="C:\Users\tl402\Documents\067041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2372"/>
            <a:ext cx="9144000" cy="5301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7364" y="5517232"/>
            <a:ext cx="8964488" cy="54868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Что вы знаете об этом законе?</a:t>
            </a:r>
            <a:endParaRPr lang="ru-RU" sz="1800" dirty="0"/>
          </a:p>
          <a:p>
            <a:pPr>
              <a:buNone/>
            </a:pPr>
            <a:r>
              <a:rPr lang="ru-RU" sz="1800" dirty="0" smtClean="0"/>
              <a:t>Предлагаю обратиться к содержанию этого закона и подумать. </a:t>
            </a:r>
          </a:p>
          <a:p>
            <a:pPr>
              <a:buNone/>
            </a:pPr>
            <a:r>
              <a:rPr lang="ru-RU" sz="1800" dirty="0" smtClean="0"/>
              <a:t>Какие нравственные принципы (идеи) в нем отражены.</a:t>
            </a:r>
            <a:endParaRPr lang="ru-RU" sz="1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408" y="116632"/>
            <a:ext cx="5716399" cy="1143000"/>
          </a:xfrm>
        </p:spPr>
        <p:txBody>
          <a:bodyPr/>
          <a:lstStyle/>
          <a:p>
            <a:r>
              <a:rPr lang="ru-RU" dirty="0" smtClean="0"/>
              <a:t>Конституция  </a:t>
            </a:r>
            <a:r>
              <a:rPr lang="ru-RU" b="1" dirty="0" smtClean="0"/>
              <a:t>РФ</a:t>
            </a:r>
            <a:endParaRPr lang="ru-RU" dirty="0"/>
          </a:p>
        </p:txBody>
      </p:sp>
      <p:pic>
        <p:nvPicPr>
          <p:cNvPr id="3074" name="Picture 2" descr="C:\Users\tl402\Documents\65515371d0d02408c4c06bb63b78bb36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052736"/>
            <a:ext cx="6408712" cy="440194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324591" y="31619"/>
            <a:ext cx="6450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Главный, основной закон нашей страны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484784"/>
            <a:ext cx="89644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/>
              <a:t>1. Работать </a:t>
            </a:r>
            <a:r>
              <a:rPr lang="ru-RU" sz="4000" b="1" dirty="0"/>
              <a:t>сообща. </a:t>
            </a:r>
          </a:p>
          <a:p>
            <a:pPr lvl="0"/>
            <a:r>
              <a:rPr lang="ru-RU" sz="4000" b="1" dirty="0" smtClean="0"/>
              <a:t>2. Уметь </a:t>
            </a:r>
            <a:r>
              <a:rPr lang="ru-RU" sz="4000" b="1" dirty="0"/>
              <a:t>выслушать друг друга. </a:t>
            </a:r>
          </a:p>
          <a:p>
            <a:pPr lvl="0"/>
            <a:r>
              <a:rPr lang="ru-RU" sz="4000" b="1" dirty="0" smtClean="0"/>
              <a:t>3. Слушать </a:t>
            </a:r>
            <a:r>
              <a:rPr lang="ru-RU" sz="4000" b="1" dirty="0"/>
              <a:t>других, не перебивая, внимательно.</a:t>
            </a:r>
          </a:p>
          <a:p>
            <a:pPr lvl="0"/>
            <a:r>
              <a:rPr lang="ru-RU" sz="4000" b="1" dirty="0" smtClean="0"/>
              <a:t>4. Уметь </a:t>
            </a:r>
            <a:r>
              <a:rPr lang="ru-RU" sz="4000" b="1" dirty="0"/>
              <a:t>распределить обязанности между </a:t>
            </a:r>
            <a:r>
              <a:rPr lang="ru-RU" sz="4000" b="1" dirty="0" smtClean="0"/>
              <a:t>собой.</a:t>
            </a:r>
            <a:endParaRPr lang="ru-RU" sz="4000" b="1" dirty="0"/>
          </a:p>
          <a:p>
            <a:pPr lvl="0"/>
            <a:r>
              <a:rPr lang="ru-RU" sz="4000" b="1" dirty="0" smtClean="0"/>
              <a:t>5. Уметь </a:t>
            </a:r>
            <a:r>
              <a:rPr lang="ru-RU" sz="4000" b="1" dirty="0"/>
              <a:t>договориться, помочь друг другу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188640"/>
            <a:ext cx="69740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Правила работы в группе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88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31223" y="476672"/>
            <a:ext cx="5716399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tl402\Documents\65515371d0d02408c4c06bb63b78bb36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57496"/>
            <a:ext cx="2843808" cy="2592288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0128"/>
            <a:ext cx="6264696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4672" y="3582700"/>
            <a:ext cx="8496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 </a:t>
            </a:r>
            <a:r>
              <a:rPr lang="ru-RU" sz="3200" b="1" dirty="0"/>
              <a:t>обществе принято жить по моральным правилам, одобряемые большинством  людей и выполнять образцы поведения, признанные </a:t>
            </a:r>
            <a:r>
              <a:rPr lang="ru-RU" sz="3200" b="1" dirty="0" smtClean="0"/>
              <a:t>обязательными для каждого гражданина.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6137245"/>
            <a:ext cx="56886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/>
              <a:t>Какие нравственные принципы (идеи) в нем отражены.</a:t>
            </a:r>
          </a:p>
        </p:txBody>
      </p:sp>
    </p:spTree>
    <p:extLst>
      <p:ext uri="{BB962C8B-B14F-4D97-AF65-F5344CB8AC3E}">
        <p14:creationId xmlns:p14="http://schemas.microsoft.com/office/powerpoint/2010/main" val="3998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569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Государство и мораль гражданина </vt:lpstr>
      <vt:lpstr>Презентация PowerPoint</vt:lpstr>
      <vt:lpstr>Презентация PowerPoint</vt:lpstr>
      <vt:lpstr>Презентация PowerPoint</vt:lpstr>
      <vt:lpstr>Государство и мораль гражданина </vt:lpstr>
      <vt:lpstr>Росси́я или Росси́йская Федера́ция (РФ), — наше государство, расположенное в Восточной Европе и Северной Азии.</vt:lpstr>
      <vt:lpstr>Конституция  РФ</vt:lpstr>
      <vt:lpstr>Презентация PowerPoint</vt:lpstr>
      <vt:lpstr>Презентация PowerPoint</vt:lpstr>
      <vt:lpstr>Презентация PowerPoint</vt:lpstr>
      <vt:lpstr>Презентация PowerPoint</vt:lpstr>
      <vt:lpstr>Мораль , моральные нормы</vt:lpstr>
      <vt:lpstr>Презентация PowerPoint</vt:lpstr>
      <vt:lpstr>Презентация PowerPoint</vt:lpstr>
      <vt:lpstr>Как я понимаю моральные нормы ? 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Государство и мораль гражданина</dc:title>
  <dc:creator>Шестернина</dc:creator>
  <cp:lastModifiedBy>Татьяна</cp:lastModifiedBy>
  <cp:revision>28</cp:revision>
  <cp:lastPrinted>2024-02-14T17:44:52Z</cp:lastPrinted>
  <dcterms:created xsi:type="dcterms:W3CDTF">2021-04-27T13:14:50Z</dcterms:created>
  <dcterms:modified xsi:type="dcterms:W3CDTF">2024-03-24T16:22:17Z</dcterms:modified>
</cp:coreProperties>
</file>