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2" r:id="rId9"/>
    <p:sldId id="265" r:id="rId10"/>
    <p:sldId id="266" r:id="rId11"/>
    <p:sldId id="267" r:id="rId12"/>
    <p:sldId id="268" r:id="rId13"/>
    <p:sldId id="269" r:id="rId14"/>
    <p:sldId id="270" r:id="rId15"/>
    <p:sldId id="271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Муниципальные</c:v>
                </c:pt>
              </c:strCache>
            </c:strRef>
          </c:tx>
          <c:invertIfNegative val="0"/>
          <c:cat>
            <c:numRef>
              <c:f>Лист1!$A$2:$A$5</c:f>
              <c:numCache>
                <c:formatCode>General</c:formatCode>
                <c:ptCount val="4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5</c:v>
                </c:pt>
                <c:pt idx="1">
                  <c:v>6</c:v>
                </c:pt>
                <c:pt idx="2">
                  <c:v>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Республиканские</c:v>
                </c:pt>
              </c:strCache>
            </c:strRef>
          </c:tx>
          <c:invertIfNegative val="0"/>
          <c:cat>
            <c:numRef>
              <c:f>Лист1!$A$2:$A$5</c:f>
              <c:numCache>
                <c:formatCode>General</c:formatCode>
                <c:ptCount val="4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4</c:v>
                </c:pt>
                <c:pt idx="1">
                  <c:v>5</c:v>
                </c:pt>
                <c:pt idx="2">
                  <c:v>3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Всероссийские</c:v>
                </c:pt>
              </c:strCache>
            </c:strRef>
          </c:tx>
          <c:invertIfNegative val="0"/>
          <c:cat>
            <c:numRef>
              <c:f>Лист1!$A$2:$A$5</c:f>
              <c:numCache>
                <c:formatCode>General</c:formatCode>
                <c:ptCount val="4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</c:numCache>
            </c:num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Международные</c:v>
                </c:pt>
              </c:strCache>
            </c:strRef>
          </c:tx>
          <c:invertIfNegative val="0"/>
          <c:cat>
            <c:numRef>
              <c:f>Лист1!$A$2:$A$5</c:f>
              <c:numCache>
                <c:formatCode>General</c:formatCode>
                <c:ptCount val="4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</c:numCache>
            </c:numRef>
          </c:cat>
          <c:val>
            <c:numRef>
              <c:f>Лист1!$E$2:$E$5</c:f>
              <c:numCache>
                <c:formatCode>General</c:formatCode>
                <c:ptCount val="4"/>
                <c:pt idx="0">
                  <c:v>2</c:v>
                </c:pt>
                <c:pt idx="1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one"/>
        <c:axId val="143452416"/>
        <c:axId val="143528320"/>
        <c:axId val="0"/>
      </c:bar3DChart>
      <c:catAx>
        <c:axId val="1434524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43528320"/>
        <c:crosses val="autoZero"/>
        <c:auto val="1"/>
        <c:lblAlgn val="ctr"/>
        <c:lblOffset val="100"/>
        <c:noMultiLvlLbl val="0"/>
      </c:catAx>
      <c:valAx>
        <c:axId val="14352832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43452416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0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cat>
            <c:numRef>
              <c:f>Лист1!$A$2:$A$5</c:f>
              <c:numCache>
                <c:formatCode>General</c:formatCode>
                <c:ptCount val="4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231</c:v>
                </c:pt>
                <c:pt idx="1">
                  <c:v>289</c:v>
                </c:pt>
                <c:pt idx="2">
                  <c:v>175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invertIfNegative val="0"/>
          <c:cat>
            <c:numRef>
              <c:f>Лист1!$A$2:$A$5</c:f>
              <c:numCache>
                <c:formatCode>General</c:formatCode>
                <c:ptCount val="4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invertIfNegative val="0"/>
          <c:cat>
            <c:numRef>
              <c:f>Лист1!$A$2:$A$5</c:f>
              <c:numCache>
                <c:formatCode>General</c:formatCode>
                <c:ptCount val="4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</c:numCache>
            </c:num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43434880"/>
        <c:axId val="143446016"/>
        <c:axId val="138544448"/>
      </c:bar3DChart>
      <c:catAx>
        <c:axId val="1434348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43446016"/>
        <c:crosses val="autoZero"/>
        <c:auto val="1"/>
        <c:lblAlgn val="ctr"/>
        <c:lblOffset val="100"/>
        <c:noMultiLvlLbl val="0"/>
      </c:catAx>
      <c:valAx>
        <c:axId val="14344601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43434880"/>
        <c:crosses val="autoZero"/>
        <c:crossBetween val="between"/>
      </c:valAx>
      <c:serAx>
        <c:axId val="138544448"/>
        <c:scaling>
          <c:orientation val="minMax"/>
        </c:scaling>
        <c:delete val="1"/>
        <c:axPos val="b"/>
        <c:majorTickMark val="out"/>
        <c:minorTickMark val="none"/>
        <c:tickLblPos val="nextTo"/>
        <c:crossAx val="143446016"/>
        <c:crosses val="autoZero"/>
      </c:serAx>
    </c:plotArea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title>
      <c:layout/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Кол-во поступивших по профилю направления</c:v>
                </c:pt>
              </c:strCache>
            </c:strRef>
          </c:tx>
          <c:explosion val="25"/>
          <c:cat>
            <c:numRef>
              <c:f>Лист1!$A$2:$A$5</c:f>
              <c:numCache>
                <c:formatCode>General</c:formatCode>
                <c:ptCount val="4"/>
                <c:pt idx="0">
                  <c:v>2021</c:v>
                </c:pt>
                <c:pt idx="1">
                  <c:v>2022</c:v>
                </c:pt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12</c:v>
                </c:pt>
                <c:pt idx="1">
                  <c:v>23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5/25/2023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5/25/2023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5/25/2023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5/25/2023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5/25/2023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5/25/2023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5/25/2023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5/25/2023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5/25/2023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5/25/2023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5/25/2023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7C9B81F-C347-4BEF-BFDF-29C42F48304A}" type="datetimeFigureOut">
              <a:rPr lang="en-US" smtClean="0"/>
              <a:pPr/>
              <a:t>5/25/2023</a:t>
            </a:fld>
            <a:endParaRPr lang="en-US" dirty="0">
              <a:solidFill>
                <a:schemeClr val="tx2">
                  <a:shade val="90000"/>
                </a:schemeClr>
              </a:solidFill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 algn="l" eaLnBrk="1" latinLnBrk="0" hangingPunct="1"/>
            <a:endParaRPr kumimoji="0" lang="en-US" dirty="0">
              <a:solidFill>
                <a:schemeClr val="tx2">
                  <a:shade val="90000"/>
                </a:schemeClr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 dirty="0">
              <a:solidFill>
                <a:schemeClr val="tx2">
                  <a:shade val="90000"/>
                </a:schemeClr>
              </a:solidFill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hyperlink" Target="https://vk.com/feed?section=search&amp;q=%23%D0%92%D1%81%D0%B5%D1%80%D0%BE%D1%81%D1%81%D0%B8%D0%B9%D1%81%D0%BA%D0%BE%D0%B5%D0%94%D0%B2%D0%B8%D0%B6%D0%B5%D0%BD%D0%B8%D0%B5%D0%9F%D1%80%D0%BE%D1%84%D0%B5%D1%81%D1%81%D0%B8%D0%BE%D0%BD%D0%B0%D0%BB%D1%8B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jpeg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8.svg"/><Relationship Id="rId7" Type="http://schemas.openxmlformats.org/officeDocument/2006/relationships/image" Target="../media/image22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20.svg"/><Relationship Id="rId10" Type="http://schemas.openxmlformats.org/officeDocument/2006/relationships/image" Target="../media/image19.jpeg"/><Relationship Id="rId4" Type="http://schemas.openxmlformats.org/officeDocument/2006/relationships/image" Target="../media/image16.png"/><Relationship Id="rId9" Type="http://schemas.openxmlformats.org/officeDocument/2006/relationships/image" Target="../media/image24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71646" y="1412776"/>
            <a:ext cx="5164850" cy="2808312"/>
          </a:xfrm>
        </p:spPr>
        <p:txBody>
          <a:bodyPr>
            <a:noAutofit/>
          </a:bodyPr>
          <a:lstStyle/>
          <a:p>
            <a:r>
              <a:rPr lang="ru-RU" sz="3000" b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Образовательная практика </a:t>
            </a:r>
            <a:br>
              <a:rPr lang="ru-RU" sz="3000" b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000" b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«Практическая фотосъемка»</a:t>
            </a:r>
            <a:br>
              <a:rPr lang="ru-RU" sz="3000" b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Информационные технологии </a:t>
            </a:r>
            <a:br>
              <a:rPr lang="ru-RU" sz="2800" b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Медиатехнологии</a:t>
            </a:r>
            <a:endParaRPr lang="ru-RU" sz="2800" b="1" dirty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0" y="4581128"/>
            <a:ext cx="4320480" cy="1296144"/>
          </a:xfrm>
        </p:spPr>
        <p:txBody>
          <a:bodyPr>
            <a:normAutofit fontScale="70000" lnSpcReduction="20000"/>
          </a:bodyPr>
          <a:lstStyle/>
          <a:p>
            <a:pPr algn="just"/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Подготовила: </a:t>
            </a:r>
          </a:p>
          <a:p>
            <a:pPr algn="just"/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Баклицкая Мария Валерьевна,</a:t>
            </a:r>
          </a:p>
          <a:p>
            <a:pPr algn="just"/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 дополнительного образования первой квалификационной категории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0" y="260648"/>
            <a:ext cx="889248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Государственное бюджетное образовательное учреждение дополнительного образования Республики Крым </a:t>
            </a:r>
          </a:p>
          <a:p>
            <a:pPr algn="ctr"/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«Дворец детского и юношеского творчества»  </a:t>
            </a:r>
          </a:p>
        </p:txBody>
      </p:sp>
      <p:pic>
        <p:nvPicPr>
          <p:cNvPr id="1026" name="Picture 2" descr="https://sun9-57.userapi.com/impg/c857336/v857336409/12c8f5/e6CCGGsu7tc.jpg?size=748x1080&amp;quality=96&amp;sign=a2efc6742cce60f901a88fd6ca70523c&amp;type=albu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00870"/>
            <a:ext cx="3404102" cy="4915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692696"/>
            <a:ext cx="82809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Динамика результативности реализации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практики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представлена в следующих таблицах: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732708"/>
              </p:ext>
            </p:extLst>
          </p:nvPr>
        </p:nvGraphicFramePr>
        <p:xfrm>
          <a:off x="179512" y="1578782"/>
          <a:ext cx="8496944" cy="1451012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2670755"/>
                <a:gridCol w="1930210"/>
                <a:gridCol w="1947216"/>
                <a:gridCol w="1948763"/>
              </a:tblGrid>
              <a:tr h="442138">
                <a:tc>
                  <a:txBody>
                    <a:bodyPr/>
                    <a:lstStyle/>
                    <a:p>
                      <a:pPr marL="633095" marR="626745"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Уровень</a:t>
                      </a:r>
                      <a:endParaRPr lang="ru-RU" sz="1100" dirty="0">
                        <a:effectLst/>
                      </a:endParaRPr>
                    </a:p>
                    <a:p>
                      <a:pPr marL="633095" marR="627380" algn="ctr">
                        <a:spcBef>
                          <a:spcPts val="900"/>
                        </a:spcBef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соревнований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99110" marR="495935"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2021</a:t>
                      </a:r>
                      <a:r>
                        <a:rPr lang="ru-RU" sz="1200" spc="-10">
                          <a:effectLst/>
                        </a:rPr>
                        <a:t> </a:t>
                      </a:r>
                      <a:r>
                        <a:rPr lang="ru-RU" sz="1200">
                          <a:effectLst/>
                        </a:rPr>
                        <a:t>год</a:t>
                      </a:r>
                      <a:endParaRPr lang="ru-RU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06095" marR="502920"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2022</a:t>
                      </a:r>
                      <a:r>
                        <a:rPr lang="ru-RU" sz="1200" spc="-10">
                          <a:effectLst/>
                        </a:rPr>
                        <a:t> </a:t>
                      </a:r>
                      <a:r>
                        <a:rPr lang="ru-RU" sz="1200">
                          <a:effectLst/>
                        </a:rPr>
                        <a:t>год</a:t>
                      </a:r>
                      <a:endParaRPr lang="ru-RU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07365" marR="502920"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2023</a:t>
                      </a:r>
                      <a:r>
                        <a:rPr lang="ru-RU" sz="1200" spc="-10">
                          <a:effectLst/>
                        </a:rPr>
                        <a:t> </a:t>
                      </a:r>
                      <a:r>
                        <a:rPr lang="ru-RU" sz="1200">
                          <a:effectLst/>
                        </a:rPr>
                        <a:t>год</a:t>
                      </a:r>
                      <a:endParaRPr lang="ru-RU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195462">
                <a:tc>
                  <a:txBody>
                    <a:bodyPr/>
                    <a:lstStyle/>
                    <a:p>
                      <a:pPr marL="69850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Муниципальные</a:t>
                      </a:r>
                      <a:endParaRPr lang="ru-RU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445"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5</a:t>
                      </a:r>
                      <a:endParaRPr lang="ru-RU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080"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6</a:t>
                      </a:r>
                      <a:endParaRPr lang="ru-RU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715"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4</a:t>
                      </a:r>
                      <a:endParaRPr lang="ru-RU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195036">
                <a:tc>
                  <a:txBody>
                    <a:bodyPr/>
                    <a:lstStyle/>
                    <a:p>
                      <a:pPr marL="69850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Республиканские</a:t>
                      </a:r>
                      <a:endParaRPr lang="ru-RU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445"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4</a:t>
                      </a:r>
                      <a:endParaRPr lang="ru-RU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080"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5</a:t>
                      </a:r>
                      <a:endParaRPr lang="ru-RU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715"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3</a:t>
                      </a:r>
                      <a:endParaRPr lang="ru-RU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195462">
                <a:tc>
                  <a:txBody>
                    <a:bodyPr/>
                    <a:lstStyle/>
                    <a:p>
                      <a:pPr marL="69850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Всероссийские</a:t>
                      </a:r>
                      <a:endParaRPr lang="ru-RU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445"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080"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080"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-</a:t>
                      </a:r>
                      <a:endParaRPr lang="ru-RU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195036">
                <a:tc>
                  <a:txBody>
                    <a:bodyPr/>
                    <a:lstStyle/>
                    <a:p>
                      <a:pPr marL="69850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Международные</a:t>
                      </a:r>
                      <a:endParaRPr lang="ru-RU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445"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</a:t>
                      </a:r>
                      <a:endParaRPr lang="ru-RU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080"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</a:t>
                      </a:r>
                      <a:endParaRPr lang="ru-RU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080"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-</a:t>
                      </a:r>
                      <a:endParaRPr lang="ru-RU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195036">
                <a:tc>
                  <a:txBody>
                    <a:bodyPr/>
                    <a:lstStyle/>
                    <a:p>
                      <a:pPr marL="69850">
                        <a:lnSpc>
                          <a:spcPts val="1375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Итого:</a:t>
                      </a:r>
                      <a:endParaRPr lang="ru-RU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445" algn="ctr">
                        <a:lnSpc>
                          <a:spcPts val="1375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13</a:t>
                      </a:r>
                      <a:endParaRPr lang="ru-RU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080" algn="ctr">
                        <a:lnSpc>
                          <a:spcPts val="1375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14</a:t>
                      </a:r>
                      <a:endParaRPr lang="ru-RU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715" algn="ctr">
                        <a:lnSpc>
                          <a:spcPts val="1375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7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79513" y="1286394"/>
            <a:ext cx="914501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Участие в фотоконкурсах, фотофестивалях</a:t>
            </a:r>
            <a:endParaRPr kumimoji="0" lang="ru-RU" alt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2463389255"/>
              </p:ext>
            </p:extLst>
          </p:nvPr>
        </p:nvGraphicFramePr>
        <p:xfrm>
          <a:off x="827584" y="3068960"/>
          <a:ext cx="7344816" cy="37890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4050647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3180946"/>
              </p:ext>
            </p:extLst>
          </p:nvPr>
        </p:nvGraphicFramePr>
        <p:xfrm>
          <a:off x="323528" y="1112153"/>
          <a:ext cx="8568951" cy="1668774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755734"/>
                <a:gridCol w="2536147"/>
                <a:gridCol w="2143213"/>
                <a:gridCol w="2133857"/>
              </a:tblGrid>
              <a:tr h="334271">
                <a:tc>
                  <a:txBody>
                    <a:bodyPr/>
                    <a:lstStyle/>
                    <a:p>
                      <a:pPr marL="466725" marR="462915" algn="ctr">
                        <a:lnSpc>
                          <a:spcPts val="1365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Место</a:t>
                      </a:r>
                      <a:endParaRPr lang="ru-RU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40410" marR="735330"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2021</a:t>
                      </a:r>
                      <a:r>
                        <a:rPr lang="ru-RU" sz="1200" spc="-10">
                          <a:effectLst/>
                        </a:rPr>
                        <a:t> </a:t>
                      </a:r>
                      <a:r>
                        <a:rPr lang="ru-RU" sz="1200">
                          <a:effectLst/>
                        </a:rPr>
                        <a:t>год</a:t>
                      </a:r>
                      <a:endParaRPr lang="ru-RU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79755" marR="575310"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2022</a:t>
                      </a:r>
                      <a:r>
                        <a:rPr lang="ru-RU" sz="1200" spc="-10">
                          <a:effectLst/>
                        </a:rPr>
                        <a:t> </a:t>
                      </a:r>
                      <a:r>
                        <a:rPr lang="ru-RU" sz="1200">
                          <a:effectLst/>
                        </a:rPr>
                        <a:t>год</a:t>
                      </a:r>
                      <a:endParaRPr lang="ru-RU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76580" marR="570865"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2023</a:t>
                      </a:r>
                      <a:r>
                        <a:rPr lang="ru-RU" sz="1200" spc="-10">
                          <a:effectLst/>
                        </a:rPr>
                        <a:t> </a:t>
                      </a:r>
                      <a:r>
                        <a:rPr lang="ru-RU" sz="1200">
                          <a:effectLst/>
                        </a:rPr>
                        <a:t>год</a:t>
                      </a:r>
                      <a:endParaRPr lang="ru-RU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334271">
                <a:tc>
                  <a:txBody>
                    <a:bodyPr/>
                    <a:lstStyle/>
                    <a:p>
                      <a:pPr marL="5715" algn="ctr">
                        <a:lnSpc>
                          <a:spcPts val="1365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</a:t>
                      </a:r>
                      <a:endParaRPr lang="ru-RU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78485" marR="575310" algn="ctr">
                        <a:lnSpc>
                          <a:spcPts val="1365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127</a:t>
                      </a:r>
                      <a:endParaRPr lang="ru-RU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78485" marR="575310" algn="ctr">
                        <a:lnSpc>
                          <a:spcPts val="1365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157</a:t>
                      </a:r>
                      <a:endParaRPr lang="ru-RU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75310" marR="570865" algn="ctr">
                        <a:lnSpc>
                          <a:spcPts val="1365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87</a:t>
                      </a:r>
                      <a:endParaRPr lang="ru-RU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332335">
                <a:tc>
                  <a:txBody>
                    <a:bodyPr/>
                    <a:lstStyle/>
                    <a:p>
                      <a:pPr marL="5715" algn="ctr">
                        <a:lnSpc>
                          <a:spcPts val="1365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</a:t>
                      </a:r>
                      <a:endParaRPr lang="ru-RU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78485" marR="575310" algn="ctr">
                        <a:lnSpc>
                          <a:spcPts val="1365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58</a:t>
                      </a:r>
                      <a:endParaRPr lang="ru-RU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78485" marR="575310" algn="ctr">
                        <a:lnSpc>
                          <a:spcPts val="1365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76</a:t>
                      </a:r>
                      <a:endParaRPr lang="ru-RU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75310" marR="570865" algn="ctr">
                        <a:lnSpc>
                          <a:spcPts val="1365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56</a:t>
                      </a:r>
                      <a:endParaRPr lang="ru-RU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333626">
                <a:tc>
                  <a:txBody>
                    <a:bodyPr/>
                    <a:lstStyle/>
                    <a:p>
                      <a:pPr marL="5715" algn="ctr">
                        <a:lnSpc>
                          <a:spcPts val="1375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3</a:t>
                      </a:r>
                      <a:endParaRPr lang="ru-RU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78485" marR="575310" algn="ctr">
                        <a:lnSpc>
                          <a:spcPts val="1375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46</a:t>
                      </a:r>
                      <a:endParaRPr lang="ru-RU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78485" marR="575310" algn="ctr">
                        <a:lnSpc>
                          <a:spcPts val="1375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56</a:t>
                      </a:r>
                      <a:endParaRPr lang="ru-RU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75310" marR="570865" algn="ctr">
                        <a:lnSpc>
                          <a:spcPts val="1375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32</a:t>
                      </a:r>
                      <a:endParaRPr lang="ru-RU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334271">
                <a:tc>
                  <a:txBody>
                    <a:bodyPr/>
                    <a:lstStyle/>
                    <a:p>
                      <a:pPr marL="469265" marR="462915" algn="ctr"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Итого:</a:t>
                      </a:r>
                      <a:endParaRPr lang="ru-RU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78485" marR="575310" algn="ctr"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231</a:t>
                      </a:r>
                      <a:endParaRPr lang="ru-RU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78485" marR="575310" algn="ctr"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289</a:t>
                      </a:r>
                      <a:endParaRPr lang="ru-RU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75310" marR="570865" algn="ctr"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175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" y="676529"/>
            <a:ext cx="903649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Показатель результативности участия в фотоконкурсах и фотофестивалях</a:t>
            </a:r>
            <a:endParaRPr kumimoji="0" lang="ru-RU" alt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772186599"/>
              </p:ext>
            </p:extLst>
          </p:nvPr>
        </p:nvGraphicFramePr>
        <p:xfrm>
          <a:off x="1187624" y="2708920"/>
          <a:ext cx="6552728" cy="41490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4620993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188640"/>
            <a:ext cx="903649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Количество детей поступивших в высшие и средне-специальные учебные заведения по направлению подготовки фотокружка «СуперКадры</a:t>
            </a:r>
            <a:r>
              <a:rPr lang="ru-RU" b="1" dirty="0" smtClean="0"/>
              <a:t>»</a:t>
            </a:r>
          </a:p>
          <a:p>
            <a:pPr algn="ctr"/>
            <a:endParaRPr lang="ru-RU" b="1" dirty="0"/>
          </a:p>
          <a:p>
            <a:r>
              <a:rPr lang="ru-RU" dirty="0"/>
              <a:t>Учебные заведения: Крымский университет культуры, искусств и туризма, КФУ им. В. И. Вернадского, </a:t>
            </a:r>
            <a:r>
              <a:rPr lang="ru-RU" dirty="0" smtClean="0"/>
              <a:t>Академия маркетинга и социально-информационных технологий и </a:t>
            </a:r>
            <a:r>
              <a:rPr lang="ru-RU" dirty="0"/>
              <a:t>Колледж IT TOP</a:t>
            </a:r>
            <a:r>
              <a:rPr lang="ru-RU" b="1" dirty="0"/>
              <a:t> </a:t>
            </a:r>
            <a:r>
              <a:rPr lang="ru-RU" dirty="0"/>
              <a:t>г. Краснодар, Всероссийский государственный университет кинематографии им. С. А. Герасимова.</a:t>
            </a:r>
            <a:endParaRPr lang="ru-RU" b="1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0396738"/>
              </p:ext>
            </p:extLst>
          </p:nvPr>
        </p:nvGraphicFramePr>
        <p:xfrm>
          <a:off x="323528" y="2219964"/>
          <a:ext cx="8352928" cy="84899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4527330"/>
                <a:gridCol w="3825598"/>
              </a:tblGrid>
              <a:tr h="424498">
                <a:tc>
                  <a:txBody>
                    <a:bodyPr/>
                    <a:lstStyle/>
                    <a:p>
                      <a:pPr marL="740410" marR="735330"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2021</a:t>
                      </a:r>
                      <a:r>
                        <a:rPr lang="ru-RU" sz="1200" spc="-10">
                          <a:effectLst/>
                        </a:rPr>
                        <a:t> </a:t>
                      </a:r>
                      <a:r>
                        <a:rPr lang="ru-RU" sz="1200">
                          <a:effectLst/>
                        </a:rPr>
                        <a:t>год</a:t>
                      </a:r>
                      <a:endParaRPr lang="ru-RU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79755" marR="575310" algn="ctr">
                        <a:lnSpc>
                          <a:spcPts val="135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2022</a:t>
                      </a:r>
                      <a:r>
                        <a:rPr lang="ru-RU" sz="1200" spc="-10">
                          <a:effectLst/>
                        </a:rPr>
                        <a:t> </a:t>
                      </a:r>
                      <a:r>
                        <a:rPr lang="ru-RU" sz="1200">
                          <a:effectLst/>
                        </a:rPr>
                        <a:t>год</a:t>
                      </a:r>
                      <a:endParaRPr lang="ru-RU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424498">
                <a:tc>
                  <a:txBody>
                    <a:bodyPr/>
                    <a:lstStyle/>
                    <a:p>
                      <a:pPr marL="739140" marR="735330" algn="ctr">
                        <a:lnSpc>
                          <a:spcPts val="1365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12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78485" marR="575310" algn="ctr">
                        <a:lnSpc>
                          <a:spcPts val="1365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23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981366775"/>
              </p:ext>
            </p:extLst>
          </p:nvPr>
        </p:nvGraphicFramePr>
        <p:xfrm>
          <a:off x="1403648" y="2996952"/>
          <a:ext cx="6048672" cy="38610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0162716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476672"/>
            <a:ext cx="8856984" cy="1370416"/>
          </a:xfrm>
        </p:spPr>
        <p:txBody>
          <a:bodyPr>
            <a:noAutofit/>
          </a:bodyPr>
          <a:lstStyle/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Одним из последних и интересных примеров участия обучающихся было участие в Республиканском этапе профориентационного конкурса «Профессионалы» в компетенции «Фотография» </a:t>
            </a:r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#ВсероссийскоеДвижениеПрофессионалы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C:\Users\Foto\Downloads\168498206844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988840"/>
            <a:ext cx="3888431" cy="2916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Foto\Downloads\2023-05-25_05-31-34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163" y="5157192"/>
            <a:ext cx="2968814" cy="1669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Foto\Downloads\168498206843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4293095"/>
            <a:ext cx="3024336" cy="2540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Foto\Downloads\2023-05-25_05-32-16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9598" y="2167768"/>
            <a:ext cx="4420588" cy="2485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45619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32" name="Picture 12" descr="https://sun10-2.userapi.com/impg/3BeKd7MDPOnvamBsmqouqdJh-189HVBZ0RhqYA/FNKEux8Hfok.jpg?size=1280x960&amp;quality=96&amp;sign=16385f577c02df60628b8f23f1976752&amp;type=albu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5" y="2113390"/>
            <a:ext cx="3024335" cy="2268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0"/>
            <a:ext cx="8928992" cy="2132856"/>
          </a:xfrm>
        </p:spPr>
        <p:txBody>
          <a:bodyPr>
            <a:noAutofit/>
          </a:bodyPr>
          <a:lstStyle/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рамках распространения и популяризации практики я сама активно делюсь опытом на Республиканских семинарах-практикумах, Республиканских семинарах технической направленности, а также провожу мастер-классы для своих коллег, посещаю Всероссийские форумы педагогического мастерства, активно учувствую в педагогических конкурсах и постоянно повышаю уровень своего профессионального мастерства.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 descr="https://sun9-2.userapi.com/impg/x7TYYqrsOELdMDBGIwjz8BxSRtlproltxZiOlA/V2pQiZhnbxE.jpg?size=810x1080&amp;quality=96&amp;sign=e5fae57f95140ac72dc3422d06d0aff8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221087"/>
            <a:ext cx="1944216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s://sun9-7.userapi.com/impg/p-VqM8J8Wo6BD8Omjmse-RQcUx8bIOxrpKMKDg/3kUl13UCzaI.jpg?size=1280x589&amp;quality=95&amp;sign=c6973afb092a27bc2e06ed1829632903&amp;type=albu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3706" y="1880675"/>
            <a:ext cx="4691961" cy="2159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s://sun9-74.userapi.com/impg/yzpZVrSeeTwF2c3XJurgT_l8_rqh0I_UmZlOfQ/4BZcns2uv2Y.jpg?size=810x1080&amp;quality=96&amp;sign=bcd99d5587210f1bdabcba329c67e4ad&amp;type=album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4130398"/>
            <a:ext cx="1972237" cy="2629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s://sun9-79.userapi.com/impg/it-LyPzDN0KLCxPnCKHXAtDrmhrMdkwGFyKclw/4y79hMtx6mY.jpg?size=1280x960&amp;quality=96&amp;sign=0f93b9a91ae01aa00c874e5d3a26d9b2&amp;type=album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4221087"/>
            <a:ext cx="3264362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https://sun9-80.userapi.com/impg/-wSFBzRGtrsIsUM4NLS_MdfsWcGRzA3qRlgkEg/WGFO1ETAjIs.jpg?size=810x1080&amp;quality=96&amp;sign=859c1ad01a13606cb86f38e0c58fb21e&amp;type=album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85" y="2132856"/>
            <a:ext cx="1890210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18968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548680"/>
            <a:ext cx="8856984" cy="1368152"/>
          </a:xfrm>
        </p:spPr>
        <p:txBody>
          <a:bodyPr>
            <a:normAutofit fontScale="90000"/>
          </a:bodyPr>
          <a:lstStyle/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Важным и значимым итогом реализации практики «Практическая фотосъемка» является разработка и внедрение в образовательный процесс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интегрированных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дополнительного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2060848"/>
            <a:ext cx="8712968" cy="1440160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объединение различных образовательных областей и сфер в общую образовательную систему. Объединяя несколько областей получается единое основание образовательной системы 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дополнительного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позволяющее решать задачи 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комплексно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на основании взаимосвязи и взаимообусловленности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8" name="Picture 4" descr="https://abrakadabra.fun/uploads/posts/2022-01/thumbs/1641892750_18-abrakadabra-fun-p-pazl-klipart-2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3429000"/>
            <a:ext cx="4248472" cy="3648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79979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Foto\Downloads\2023-05-25_04-04-1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6672"/>
            <a:ext cx="9075624" cy="6242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23197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04664"/>
            <a:ext cx="8892480" cy="1584176"/>
          </a:xfrm>
        </p:spPr>
        <p:txBody>
          <a:bodyPr>
            <a:noAutofit/>
          </a:bodyPr>
          <a:lstStyle/>
          <a:p>
            <a:pPr algn="just"/>
            <a:r>
              <a:rPr lang="en-US" sz="2400" b="1" dirty="0">
                <a:solidFill>
                  <a:srgbClr val="17171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Мультимедийная технология – </a:t>
            </a:r>
            <a:r>
              <a:rPr lang="en-US" sz="2400" dirty="0">
                <a:solidFill>
                  <a:srgbClr val="17171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разработка продукта, при введении которого возможно информирование аудитории с помощью новых технологий.</a:t>
            </a:r>
            <a:br>
              <a:rPr lang="en-US" sz="2400" dirty="0">
                <a:solidFill>
                  <a:srgbClr val="17171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916832"/>
            <a:ext cx="8856984" cy="2664296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en-US" sz="2800" dirty="0">
                <a:solidFill>
                  <a:srgbClr val="17171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Значение мультимедиа в нашу цифровую эпоху сложно переоценить. Образование – одна из основных областей, в которой себя выявили данные технологии. Происходит их активное применение в образовательном процессе, разрабатываются продуктивные, более результативные средства демонстрации </a:t>
            </a:r>
            <a:r>
              <a:rPr lang="ru-RU" sz="2800" dirty="0" smtClean="0">
                <a:solidFill>
                  <a:srgbClr val="17171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образовательного</a:t>
            </a:r>
            <a:r>
              <a:rPr lang="en-US" sz="2800" dirty="0" smtClean="0">
                <a:solidFill>
                  <a:srgbClr val="17171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>
                <a:solidFill>
                  <a:srgbClr val="17171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материала </a:t>
            </a:r>
            <a:r>
              <a:rPr lang="ru-RU" sz="2800" dirty="0" smtClean="0">
                <a:solidFill>
                  <a:srgbClr val="17171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обучающимся</a:t>
            </a:r>
            <a:r>
              <a:rPr lang="en-US" sz="2800" dirty="0" smtClean="0">
                <a:solidFill>
                  <a:srgbClr val="17171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dirty="0">
              <a:solidFill>
                <a:srgbClr val="171717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Picture 2"/>
          <p:cNvPicPr>
            <a:picLocks noChangeAspect="1"/>
          </p:cNvPicPr>
          <p:nvPr/>
        </p:nvPicPr>
        <p:blipFill>
          <a:blip r:embed="rId2" cstate="print"/>
          <a:srcRect t="14015" b="54961"/>
          <a:stretch>
            <a:fillRect/>
          </a:stretch>
        </p:blipFill>
        <p:spPr>
          <a:xfrm>
            <a:off x="17090" y="4970315"/>
            <a:ext cx="9126910" cy="1887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2892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548680"/>
            <a:ext cx="8712968" cy="1800200"/>
          </a:xfrm>
        </p:spPr>
        <p:txBody>
          <a:bodyPr>
            <a:noAutofit/>
          </a:bodyPr>
          <a:lstStyle/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Образовательная практика «Практическая фотосъемка» реализуется в рамках реализации дополнительной общеобразовательной общеразвивающей программы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фотокружка «СуперКадры» 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C:\Users\Foto\Desktop\Фотокружок\цветокор\svgLl8ZCRe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000" y="2429643"/>
            <a:ext cx="5096094" cy="382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Foto\Desktop\Фотокружок\цветокор\yOsJFt_P0M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988840"/>
            <a:ext cx="3528392" cy="4703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55853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704088"/>
            <a:ext cx="8424936" cy="708688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Целью реализации данной практики является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628800"/>
            <a:ext cx="8856984" cy="2952328"/>
          </a:xfrm>
        </p:spPr>
        <p:txBody>
          <a:bodyPr/>
          <a:lstStyle/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Изучение основ фотографии, приобретение и развитие навыков и умений в использовании фотоаппарата, видеокамеры в построении композиции используя особые выразительные средства: ракурс, освещение, точка съемки, тональность, колорит, момент съемки, контраст, план.</a:t>
            </a:r>
          </a:p>
        </p:txBody>
      </p:sp>
      <p:pic>
        <p:nvPicPr>
          <p:cNvPr id="4098" name="Picture 2" descr="C:\Users\Foto\Desktop\Фотокружок\цветокор\lJv7qTqt3-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942471"/>
            <a:ext cx="3606141" cy="2705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Foto\Desktop\Фотокружок\цветокор\EBZeonOMEy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758157"/>
            <a:ext cx="4097498" cy="3074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00750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704088"/>
            <a:ext cx="8219256" cy="70868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задачи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556792"/>
            <a:ext cx="8712968" cy="3960440"/>
          </a:xfrm>
        </p:spPr>
        <p:txBody>
          <a:bodyPr>
            <a:normAutofit fontScale="85000" lnSpcReduction="10000"/>
          </a:bodyPr>
          <a:lstStyle/>
          <a:p>
            <a:pPr algn="just"/>
            <a:r>
              <a:rPr lang="ru-RU" dirty="0"/>
              <a:t>привлечение детей к занятию фотографией;</a:t>
            </a:r>
          </a:p>
          <a:p>
            <a:pPr algn="just"/>
            <a:r>
              <a:rPr lang="ru-RU" dirty="0"/>
              <a:t>овладение способами и инструментами обработки цифровой фотографии; </a:t>
            </a:r>
          </a:p>
          <a:p>
            <a:pPr algn="just"/>
            <a:r>
              <a:rPr lang="ru-RU" dirty="0"/>
              <a:t>подготовка учащихся к выставкам и конкурсам;</a:t>
            </a:r>
          </a:p>
          <a:p>
            <a:pPr algn="just"/>
            <a:r>
              <a:rPr lang="ru-RU" dirty="0"/>
              <a:t>развитие</a:t>
            </a:r>
            <a:r>
              <a:rPr lang="ru-RU" b="1" dirty="0"/>
              <a:t> </a:t>
            </a:r>
            <a:r>
              <a:rPr lang="ru-RU" dirty="0"/>
              <a:t>познавательного интереса, интеллектуальных и творческих способностей средствами ИКТ; </a:t>
            </a:r>
          </a:p>
          <a:p>
            <a:pPr algn="just"/>
            <a:r>
              <a:rPr lang="ru-RU" dirty="0"/>
              <a:t>эффективное применение информационных образовательных ресурсов в учебной деятельности, в том числе самообразовании;</a:t>
            </a:r>
          </a:p>
          <a:p>
            <a:pPr algn="just"/>
            <a:r>
              <a:rPr lang="ru-RU" dirty="0" smtClean="0"/>
              <a:t>развитие </a:t>
            </a:r>
            <a:r>
              <a:rPr lang="ru-RU" dirty="0"/>
              <a:t>у обучающихся социально-значимые качества личности (самостоятельность, ответственность, коммуникативные навыки, личностная активность)</a:t>
            </a:r>
          </a:p>
        </p:txBody>
      </p:sp>
      <p:pic>
        <p:nvPicPr>
          <p:cNvPr id="4" name="Picture 22"/>
          <p:cNvPicPr>
            <a:picLocks noChangeAspect="1"/>
          </p:cNvPicPr>
          <p:nvPr/>
        </p:nvPicPr>
        <p:blipFill>
          <a:blip r:embed="rId2" cstate="print"/>
          <a:srcRect t="21001" b="16037"/>
          <a:stretch>
            <a:fillRect/>
          </a:stretch>
        </p:blipFill>
        <p:spPr>
          <a:xfrm>
            <a:off x="0" y="5373216"/>
            <a:ext cx="9144000" cy="1490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73706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Foto\Desktop\Фотокружок\цветокор\4AYEs_6rHUw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620688"/>
            <a:ext cx="3744416" cy="2807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Foto\Desktop\Фотокружок\цветокор\mR8Lc8gt6v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645024"/>
            <a:ext cx="4313573" cy="2880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Foto\Desktop\Фотокружок\цветокор\EgUl7K5dfm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497646"/>
            <a:ext cx="4576805" cy="3053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C:\Users\Foto\Desktop\Фотокружок\цветокор\hNj5SrHI9GE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5" y="3717031"/>
            <a:ext cx="3856725" cy="2892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93658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704088"/>
            <a:ext cx="8219256" cy="636680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Новизна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556792"/>
            <a:ext cx="8712968" cy="3600400"/>
          </a:xfrm>
        </p:spPr>
        <p:txBody>
          <a:bodyPr>
            <a:normAutofit fontScale="92500"/>
          </a:bodyPr>
          <a:lstStyle/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знания и умения, приобретенные в результате освоения данного курса, учащиеся смогут на практике, а также для дальнейшего совершенствования мастерства в области трехмерного моделирования, анимации, видеомонтажа. Учащиеся научатся нескольким видам деятельности: работать с цифровыми технологиями для получения и обработки изображения наряду с изучением традиционных процессов в фотографии, а также самостоятельно, пользоваться современной цифровой фототехникой, развивать наблюдательность, интерес у учащихся к изучению новинок в фототехнике.</a:t>
            </a:r>
          </a:p>
        </p:txBody>
      </p:sp>
      <p:pic>
        <p:nvPicPr>
          <p:cNvPr id="4" name="Picture 2"/>
          <p:cNvPicPr>
            <a:picLocks noChangeAspect="1"/>
          </p:cNvPicPr>
          <p:nvPr/>
        </p:nvPicPr>
        <p:blipFill>
          <a:blip r:embed="rId2" cstate="print"/>
          <a:srcRect t="24036" b="58414"/>
          <a:stretch>
            <a:fillRect/>
          </a:stretch>
        </p:blipFill>
        <p:spPr>
          <a:xfrm>
            <a:off x="0" y="5301208"/>
            <a:ext cx="9144000" cy="1556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37079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043608" y="1565403"/>
            <a:ext cx="864096" cy="1050811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3059832" y="1565403"/>
            <a:ext cx="934114" cy="1050810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5148064" y="1565403"/>
            <a:ext cx="898110" cy="1050810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7370044" y="1565403"/>
            <a:ext cx="874364" cy="1050810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10" cstate="print"/>
          <a:srcRect t="45954" b="23838"/>
          <a:stretch>
            <a:fillRect/>
          </a:stretch>
        </p:blipFill>
        <p:spPr>
          <a:xfrm>
            <a:off x="0" y="4399693"/>
            <a:ext cx="9144000" cy="2458307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1907704" y="676778"/>
            <a:ext cx="5178572" cy="7694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68"/>
              </a:lnSpc>
            </a:pPr>
            <a:r>
              <a:rPr lang="en-US" sz="3000" b="1" spc="297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МУЛЬТИМЕДИА</a:t>
            </a:r>
            <a:r>
              <a:rPr lang="ru-RU" sz="3000" b="1" spc="297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spc="297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СПОСОБСТВУЕТ</a:t>
            </a:r>
            <a:r>
              <a:rPr lang="en-US" sz="3000" b="1" spc="297" dirty="0">
                <a:solidFill>
                  <a:srgbClr val="000000"/>
                </a:solidFill>
                <a:latin typeface="Podkova SemiBold"/>
              </a:rPr>
              <a:t>: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467544" y="2780928"/>
            <a:ext cx="2016223" cy="2219497"/>
            <a:chOff x="0" y="9525"/>
            <a:chExt cx="3592116" cy="3873957"/>
          </a:xfrm>
        </p:grpSpPr>
        <p:sp>
          <p:nvSpPr>
            <p:cNvPr id="9" name="TextBox 9"/>
            <p:cNvSpPr txBox="1"/>
            <p:nvPr/>
          </p:nvSpPr>
          <p:spPr>
            <a:xfrm>
              <a:off x="0" y="3498762"/>
              <a:ext cx="3592116" cy="38472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509"/>
                </a:lnSpc>
              </a:pPr>
              <a:endParaRPr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9525"/>
              <a:ext cx="3592116" cy="214879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170"/>
                </a:lnSpc>
              </a:pPr>
              <a:endParaRPr dirty="0"/>
            </a:p>
            <a:p>
              <a:pPr algn="ctr">
                <a:lnSpc>
                  <a:spcPts val="1170"/>
                </a:lnSpc>
              </a:pPr>
              <a:r>
                <a:rPr lang="en-US" sz="1000" b="1" spc="53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СТИМУЛИРОВАНИЮ КОГНИТИВНЫХ АСПЕКТОВ ОБУЧЕНИЯ, ТАКИХ КАК ВОСПРИЯТИЕ И ОСОЗНАНИЕ ИНФОРМАЦИИ</a:t>
              </a:r>
            </a:p>
            <a:p>
              <a:pPr algn="ctr">
                <a:lnSpc>
                  <a:spcPts val="1170"/>
                </a:lnSpc>
              </a:pPr>
              <a:endParaRPr dirty="0"/>
            </a:p>
            <a:p>
              <a:pPr algn="ctr">
                <a:lnSpc>
                  <a:spcPts val="1170"/>
                </a:lnSpc>
              </a:pPr>
              <a:endParaRPr dirty="0"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2771800" y="2924945"/>
            <a:ext cx="1656184" cy="6155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170"/>
              </a:lnSpc>
            </a:pPr>
            <a:r>
              <a:rPr lang="en-US" sz="1000" b="1" spc="5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ПОВЫШЕНИЮ МОТИВАЦИИ </a:t>
            </a:r>
            <a:r>
              <a:rPr lang="ru-RU" sz="1000" b="1" spc="53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ОБУЧАЮЩИХСЯ </a:t>
            </a:r>
            <a:r>
              <a:rPr lang="en-US" sz="1000" b="1" spc="53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</a:t>
            </a:r>
            <a:r>
              <a:rPr lang="ru-RU" sz="1000" b="1" spc="53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ОБУЧЕНИЮ</a:t>
            </a:r>
            <a:endParaRPr lang="en-US" sz="1000" b="1" spc="53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4644008" y="2924945"/>
            <a:ext cx="2016224" cy="6155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168"/>
              </a:lnSpc>
            </a:pPr>
            <a:r>
              <a:rPr lang="en-US" sz="1100" spc="53" dirty="0">
                <a:solidFill>
                  <a:srgbClr val="000000"/>
                </a:solidFill>
                <a:latin typeface="Podkova SemiBold"/>
              </a:rPr>
              <a:t> </a:t>
            </a:r>
            <a:r>
              <a:rPr lang="en-US" sz="1000" b="1" spc="53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РАЗВИТИЮ НАВЫКОВ СОВМЕСТНОЙ РАБОТЫ И КОЛЛЕКТИВНОГО ПОЗНАНИЯ У ОБУЧАЕМЫХ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6876256" y="2924944"/>
            <a:ext cx="2016224" cy="112851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109"/>
              </a:lnSpc>
            </a:pPr>
            <a:r>
              <a:rPr lang="en-US" sz="1000" b="1" spc="5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РАЗВИТИЮ У </a:t>
            </a:r>
            <a:r>
              <a:rPr lang="ru-RU" sz="1000" b="1" spc="5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ОБУЧАЮЩИХСЯ</a:t>
            </a:r>
            <a:r>
              <a:rPr lang="en-US" sz="1000" b="1" spc="5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000" b="1" spc="5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БОЛЕЕ ГЛУБОКОГО ПОДХОДА К ОБУЧЕНИЮ, И, СЛЕДОВАТЕЛЬНО, ВЛЕЧЕТ ФОРМИРОВАНИЕ БОЛЕЕ ГЛУБОКОГО ПОНИМАНИЯ ИЗУЧАЕМОГО МАТЕРИАЛА</a:t>
            </a:r>
          </a:p>
        </p:txBody>
      </p:sp>
    </p:spTree>
    <p:extLst>
      <p:ext uri="{BB962C8B-B14F-4D97-AF65-F5344CB8AC3E}">
        <p14:creationId xmlns:p14="http://schemas.microsoft.com/office/powerpoint/2010/main" val="597705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141</TotalTime>
  <Words>599</Words>
  <Application>Microsoft Office PowerPoint</Application>
  <PresentationFormat>Экран (4:3)</PresentationFormat>
  <Paragraphs>86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Поток</vt:lpstr>
      <vt:lpstr>Образовательная практика  «Практическая фотосъемка»  Информационные технологии  Медиатехнологии</vt:lpstr>
      <vt:lpstr>Презентация PowerPoint</vt:lpstr>
      <vt:lpstr>Мультимедийная технология – это разработка продукта, при введении которого возможно информирование аудитории с помощью новых технологий. </vt:lpstr>
      <vt:lpstr>Образовательная практика «Практическая фотосъемка» реализуется в рамках реализации дополнительной общеобразовательной общеразвивающей программы фотокружка «СуперКадры»  </vt:lpstr>
      <vt:lpstr>Целью реализации данной практики является</vt:lpstr>
      <vt:lpstr>Основные задачи</vt:lpstr>
      <vt:lpstr>Презентация PowerPoint</vt:lpstr>
      <vt:lpstr>Новизна</vt:lpstr>
      <vt:lpstr>Презентация PowerPoint</vt:lpstr>
      <vt:lpstr>Презентация PowerPoint</vt:lpstr>
      <vt:lpstr>Презентация PowerPoint</vt:lpstr>
      <vt:lpstr>Презентация PowerPoint</vt:lpstr>
      <vt:lpstr>Одним из последних и интересных примеров участия обучающихся было участие в Республиканском этапе профориентационного конкурса «Профессионалы» в компетенции «Фотография» #ВсероссийскоеДвижениеПрофессионалы</vt:lpstr>
      <vt:lpstr>В рамках распространения и популяризации практики я сама активно делюсь опытом на Республиканских семинарах-практикумах, Республиканских семинарах технической направленности, а также провожу мастер-классы для своих коллег, посещаю Всероссийские форумы педагогического мастерства, активно учувствую в педагогических конкурсах и постоянно повышаю уровень своего профессионального мастерства.</vt:lpstr>
      <vt:lpstr>Важным и значимым итогом реализации практики «Практическая фотосъемка» является разработка и внедрение в образовательный процесс интегрированных программ дополнительного образования</vt:lpstr>
    </vt:vector>
  </TitlesOfParts>
  <Company>RePack by SPecialiST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Foto</cp:lastModifiedBy>
  <cp:revision>25</cp:revision>
  <dcterms:created xsi:type="dcterms:W3CDTF">2023-04-27T16:01:58Z</dcterms:created>
  <dcterms:modified xsi:type="dcterms:W3CDTF">2023-05-25T03:21:31Z</dcterms:modified>
</cp:coreProperties>
</file>