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6" r:id="rId4"/>
    <p:sldId id="267" r:id="rId5"/>
    <p:sldId id="268" r:id="rId6"/>
    <p:sldId id="265" r:id="rId7"/>
    <p:sldId id="262" r:id="rId8"/>
    <p:sldId id="263" r:id="rId9"/>
    <p:sldId id="264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5436D4-F1C6-44BC-AD4E-0097D1191D0E}" type="doc">
      <dgm:prSet loTypeId="urn:microsoft.com/office/officeart/2005/8/layout/default#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003A03B5-287D-42CE-9D6E-660BE3182DDE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Педагогические средства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1141831A-FB9D-4067-96B0-AB3332AA674D}" type="parTrans" cxnId="{FB58004F-400F-4D91-90AB-181011C88B2F}">
      <dgm:prSet/>
      <dgm:spPr/>
      <dgm:t>
        <a:bodyPr/>
        <a:lstStyle/>
        <a:p>
          <a:endParaRPr lang="ru-RU"/>
        </a:p>
      </dgm:t>
    </dgm:pt>
    <dgm:pt modelId="{C49B02B7-77A3-4953-AF84-EC98D0931FB2}" type="sibTrans" cxnId="{FB58004F-400F-4D91-90AB-181011C88B2F}">
      <dgm:prSet/>
      <dgm:spPr/>
      <dgm:t>
        <a:bodyPr/>
        <a:lstStyle/>
        <a:p>
          <a:endParaRPr lang="ru-RU"/>
        </a:p>
      </dgm:t>
    </dgm:pt>
    <dgm:pt modelId="{268E65FC-9041-41F8-9634-EF7DDC8B69E1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Для включения всех учащихся в учебную деятельность по освоению изучаемого материала необходимо помнить: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2E20C6A-B61E-4D65-B099-1B8C15054680}" type="parTrans" cxnId="{8AC44EC5-4AFC-44AE-9A32-5A6BF84800A3}">
      <dgm:prSet/>
      <dgm:spPr/>
      <dgm:t>
        <a:bodyPr/>
        <a:lstStyle/>
        <a:p>
          <a:endParaRPr lang="ru-RU"/>
        </a:p>
      </dgm:t>
    </dgm:pt>
    <dgm:pt modelId="{C42F0916-3264-4053-A37A-2D8DA77B3FAA}" type="sibTrans" cxnId="{8AC44EC5-4AFC-44AE-9A32-5A6BF84800A3}">
      <dgm:prSet/>
      <dgm:spPr/>
      <dgm:t>
        <a:bodyPr/>
        <a:lstStyle/>
        <a:p>
          <a:endParaRPr lang="ru-RU"/>
        </a:p>
      </dgm:t>
    </dgm:pt>
    <dgm:pt modelId="{3C63A2A7-7C04-4B88-9679-44FF071DB4BF}">
      <dgm:prSet phldrT="[Текст]" custT="1"/>
      <dgm:spPr/>
      <dgm:t>
        <a:bodyPr/>
        <a:lstStyle/>
        <a:p>
          <a:r>
            <a:rPr lang="ru-RU" sz="1400" b="1" i="1" dirty="0" smtClean="0">
              <a:latin typeface="Times New Roman" pitchFamily="18" charset="0"/>
              <a:cs typeface="Times New Roman" pitchFamily="18" charset="0"/>
            </a:rPr>
            <a:t>Правильная организация учебной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i="1" dirty="0" smtClean="0">
              <a:latin typeface="Times New Roman" pitchFamily="18" charset="0"/>
              <a:cs typeface="Times New Roman" pitchFamily="18" charset="0"/>
            </a:rPr>
            <a:t>деятельности: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A151D164-DBE9-450A-BE5E-18109589BB8D}" type="parTrans" cxnId="{4053E323-086E-4FE1-A7E8-3807A6A6E9EF}">
      <dgm:prSet/>
      <dgm:spPr/>
      <dgm:t>
        <a:bodyPr/>
        <a:lstStyle/>
        <a:p>
          <a:endParaRPr lang="ru-RU"/>
        </a:p>
      </dgm:t>
    </dgm:pt>
    <dgm:pt modelId="{048D297F-48DB-41DF-BA53-A8C106628396}" type="sibTrans" cxnId="{4053E323-086E-4FE1-A7E8-3807A6A6E9EF}">
      <dgm:prSet/>
      <dgm:spPr/>
      <dgm:t>
        <a:bodyPr/>
        <a:lstStyle/>
        <a:p>
          <a:endParaRPr lang="ru-RU"/>
        </a:p>
      </dgm:t>
    </dgm:pt>
    <dgm:pt modelId="{21203BCE-056F-42EE-A35D-08DBA1D7FC02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строгая дозировка учебной нагрузки; 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5DC1F925-F742-4851-9FDA-DE47946108A0}" type="parTrans" cxnId="{67480D4C-170E-403A-85A6-614ED77C7A08}">
      <dgm:prSet/>
      <dgm:spPr/>
      <dgm:t>
        <a:bodyPr/>
        <a:lstStyle/>
        <a:p>
          <a:endParaRPr lang="ru-RU"/>
        </a:p>
      </dgm:t>
    </dgm:pt>
    <dgm:pt modelId="{CDF7F45A-5BA3-435F-B4DC-1CE48AE8620B}" type="sibTrans" cxnId="{67480D4C-170E-403A-85A6-614ED77C7A08}">
      <dgm:prSet/>
      <dgm:spPr/>
      <dgm:t>
        <a:bodyPr/>
        <a:lstStyle/>
        <a:p>
          <a:endParaRPr lang="ru-RU"/>
        </a:p>
      </dgm:t>
    </dgm:pt>
    <dgm:pt modelId="{0ABB3113-C0F5-4A72-B0AC-500F825755F8}">
      <dgm:prSet phldrT="[Текст]" custT="1"/>
      <dgm:spPr/>
      <dgm:t>
        <a:bodyPr/>
        <a:lstStyle/>
        <a:p>
          <a:endParaRPr lang="ru-RU" sz="1400" b="1" i="0" dirty="0">
            <a:solidFill>
              <a:schemeClr val="tx1"/>
            </a:solidFill>
          </a:endParaRPr>
        </a:p>
      </dgm:t>
    </dgm:pt>
    <dgm:pt modelId="{4FA5D091-E082-4619-BA16-AC26274C7E6B}" type="parTrans" cxnId="{8B2E8AF5-CC11-403C-80DD-2CAB3523A31F}">
      <dgm:prSet/>
      <dgm:spPr/>
      <dgm:t>
        <a:bodyPr/>
        <a:lstStyle/>
        <a:p>
          <a:endParaRPr lang="ru-RU"/>
        </a:p>
      </dgm:t>
    </dgm:pt>
    <dgm:pt modelId="{8D37D788-F09B-4B12-BBC4-A0D1AC47CEEE}" type="sibTrans" cxnId="{8B2E8AF5-CC11-403C-80DD-2CAB3523A31F}">
      <dgm:prSet/>
      <dgm:spPr/>
      <dgm:t>
        <a:bodyPr/>
        <a:lstStyle/>
        <a:p>
          <a:endParaRPr lang="ru-RU"/>
        </a:p>
      </dgm:t>
    </dgm:pt>
    <dgm:pt modelId="{4A314319-45B2-4F35-8905-84ACDC4A9CD9}">
      <dgm:prSet phldrT="[Текст]" custT="1"/>
      <dgm:spPr/>
      <dgm:t>
        <a:bodyPr/>
        <a:lstStyle/>
        <a:p>
          <a:r>
            <a:rPr lang="ru-RU" sz="1700" b="0" i="1" dirty="0" smtClean="0">
              <a:latin typeface="Times New Roman" pitchFamily="18" charset="0"/>
              <a:cs typeface="Times New Roman" pitchFamily="18" charset="0"/>
            </a:rPr>
            <a:t>Физкультминутки</a:t>
          </a:r>
          <a:endParaRPr lang="ru-RU" sz="1700" dirty="0">
            <a:latin typeface="Times New Roman" pitchFamily="18" charset="0"/>
            <a:cs typeface="Times New Roman" pitchFamily="18" charset="0"/>
          </a:endParaRPr>
        </a:p>
      </dgm:t>
    </dgm:pt>
    <dgm:pt modelId="{76168D03-6078-4017-92B1-67BD996EA15A}" type="parTrans" cxnId="{154132F6-4AEF-4F58-B35E-5F6A96D21E31}">
      <dgm:prSet/>
      <dgm:spPr/>
      <dgm:t>
        <a:bodyPr/>
        <a:lstStyle/>
        <a:p>
          <a:endParaRPr lang="ru-RU"/>
        </a:p>
      </dgm:t>
    </dgm:pt>
    <dgm:pt modelId="{A1806F3D-C4F5-47C1-A522-D692D8A83B1C}" type="sibTrans" cxnId="{154132F6-4AEF-4F58-B35E-5F6A96D21E31}">
      <dgm:prSet/>
      <dgm:spPr/>
      <dgm:t>
        <a:bodyPr/>
        <a:lstStyle/>
        <a:p>
          <a:endParaRPr lang="ru-RU"/>
        </a:p>
      </dgm:t>
    </dgm:pt>
    <dgm:pt modelId="{C8258945-FA0B-433B-8C62-F2DE5FBD3EB4}">
      <dgm:prSet phldrT="[Текст]" custT="1"/>
      <dgm:spPr/>
      <dgm:t>
        <a:bodyPr/>
        <a:lstStyle/>
        <a:p>
          <a:r>
            <a:rPr lang="ru-RU" sz="1700" b="0" i="1" dirty="0" smtClean="0">
              <a:latin typeface="Times New Roman" pitchFamily="18" charset="0"/>
              <a:cs typeface="Times New Roman" pitchFamily="18" charset="0"/>
            </a:rPr>
            <a:t>Массаж биологически активных точек</a:t>
          </a:r>
          <a:endParaRPr lang="ru-RU" sz="1700" dirty="0">
            <a:latin typeface="Times New Roman" pitchFamily="18" charset="0"/>
            <a:cs typeface="Times New Roman" pitchFamily="18" charset="0"/>
          </a:endParaRPr>
        </a:p>
      </dgm:t>
    </dgm:pt>
    <dgm:pt modelId="{57A012BA-2FEA-4757-A3CB-25E85E254B74}" type="parTrans" cxnId="{0DE1941C-F5EF-454D-BB07-3DACD9F3DC67}">
      <dgm:prSet/>
      <dgm:spPr/>
      <dgm:t>
        <a:bodyPr/>
        <a:lstStyle/>
        <a:p>
          <a:endParaRPr lang="ru-RU"/>
        </a:p>
      </dgm:t>
    </dgm:pt>
    <dgm:pt modelId="{06CC7DD3-E5F5-4C53-A4B0-141F849047CE}" type="sibTrans" cxnId="{0DE1941C-F5EF-454D-BB07-3DACD9F3DC67}">
      <dgm:prSet/>
      <dgm:spPr/>
      <dgm:t>
        <a:bodyPr/>
        <a:lstStyle/>
        <a:p>
          <a:endParaRPr lang="ru-RU"/>
        </a:p>
      </dgm:t>
    </dgm:pt>
    <dgm:pt modelId="{21FE4E52-40D1-48A0-8908-F0CD3FC7E0A1}">
      <dgm:prSet custT="1"/>
      <dgm:spPr/>
      <dgm:t>
        <a:bodyPr/>
        <a:lstStyle/>
        <a:p>
          <a:endParaRPr lang="ru-RU" sz="1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8D0F508-7CA0-47DB-8A73-6D961A034659}" type="parTrans" cxnId="{374D870E-83F5-41F5-BD41-B2EFEF92F95D}">
      <dgm:prSet/>
      <dgm:spPr/>
      <dgm:t>
        <a:bodyPr/>
        <a:lstStyle/>
        <a:p>
          <a:endParaRPr lang="ru-RU"/>
        </a:p>
      </dgm:t>
    </dgm:pt>
    <dgm:pt modelId="{86C7D956-871C-4044-B37B-A50FCED1DD42}" type="sibTrans" cxnId="{374D870E-83F5-41F5-BD41-B2EFEF92F95D}">
      <dgm:prSet/>
      <dgm:spPr/>
      <dgm:t>
        <a:bodyPr/>
        <a:lstStyle/>
        <a:p>
          <a:endParaRPr lang="ru-RU"/>
        </a:p>
      </dgm:t>
    </dgm:pt>
    <dgm:pt modelId="{F51D0815-FAEE-4CE2-BBA0-F9DC974DBA8B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1.один и тот же учебный материал может быть представлен несколькими средствами обучения (печатные издания, аудио – видео и др.), каждое из которых обладает своими дидактическими возможностями. </a:t>
          </a:r>
        </a:p>
      </dgm:t>
    </dgm:pt>
    <dgm:pt modelId="{7B6C77BA-C559-496B-9A55-274BE8782D1D}" type="parTrans" cxnId="{5617BAD9-6661-4C93-82C0-242CAD927588}">
      <dgm:prSet/>
      <dgm:spPr/>
      <dgm:t>
        <a:bodyPr/>
        <a:lstStyle/>
        <a:p>
          <a:endParaRPr lang="ru-RU"/>
        </a:p>
      </dgm:t>
    </dgm:pt>
    <dgm:pt modelId="{1439E689-8917-4FF0-872C-C81682F7AA31}" type="sibTrans" cxnId="{5617BAD9-6661-4C93-82C0-242CAD927588}">
      <dgm:prSet/>
      <dgm:spPr/>
      <dgm:t>
        <a:bodyPr/>
        <a:lstStyle/>
        <a:p>
          <a:endParaRPr lang="ru-RU"/>
        </a:p>
      </dgm:t>
    </dgm:pt>
    <dgm:pt modelId="{0810BA1C-31A7-41D0-B9DB-C34B7C2C2D9B}">
      <dgm:prSet custT="1"/>
      <dgm:spPr/>
      <dgm:t>
        <a:bodyPr/>
        <a:lstStyle/>
        <a:p>
          <a:endParaRPr lang="ru-RU" sz="1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4D99B19-17AD-4894-B6EE-AF79218334D1}" type="parTrans" cxnId="{62036F75-F5C1-40C4-9BB6-74684FF3AC50}">
      <dgm:prSet/>
      <dgm:spPr/>
      <dgm:t>
        <a:bodyPr/>
        <a:lstStyle/>
        <a:p>
          <a:endParaRPr lang="ru-RU"/>
        </a:p>
      </dgm:t>
    </dgm:pt>
    <dgm:pt modelId="{D4AF9FB1-4007-4DD1-ABBA-E3F192A8E2F5}" type="sibTrans" cxnId="{62036F75-F5C1-40C4-9BB6-74684FF3AC50}">
      <dgm:prSet/>
      <dgm:spPr/>
      <dgm:t>
        <a:bodyPr/>
        <a:lstStyle/>
        <a:p>
          <a:endParaRPr lang="ru-RU"/>
        </a:p>
      </dgm:t>
    </dgm:pt>
    <dgm:pt modelId="{8A073BEA-6722-4FCE-8370-5FFF7C4564E6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2.подбирать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здоровьесберегающие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средства обучения  так, чтобы дети смогли включиться в работу в соответствии с индивидуальными возможностями, при этом «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визуалы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» смогли  увидеть, «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кинестеты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» – ощутить, «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аудиалы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» – услышать. </a:t>
          </a:r>
        </a:p>
      </dgm:t>
    </dgm:pt>
    <dgm:pt modelId="{8EBF4FE8-A799-4E59-BCEA-41BA2E363FDA}" type="parTrans" cxnId="{D2FDA237-4DE9-47FE-A6E9-3ADBD8CDF47F}">
      <dgm:prSet/>
      <dgm:spPr/>
      <dgm:t>
        <a:bodyPr/>
        <a:lstStyle/>
        <a:p>
          <a:endParaRPr lang="ru-RU"/>
        </a:p>
      </dgm:t>
    </dgm:pt>
    <dgm:pt modelId="{F3717696-FE71-45F7-83C9-2EBB45519CB3}" type="sibTrans" cxnId="{D2FDA237-4DE9-47FE-A6E9-3ADBD8CDF47F}">
      <dgm:prSet/>
      <dgm:spPr/>
      <dgm:t>
        <a:bodyPr/>
        <a:lstStyle/>
        <a:p>
          <a:endParaRPr lang="ru-RU"/>
        </a:p>
      </dgm:t>
    </dgm:pt>
    <dgm:pt modelId="{A11D4FCC-F092-4B7A-B66C-2DA13EFC7042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построение урока с учетом работоспособности учащихся;</a:t>
          </a:r>
        </a:p>
      </dgm:t>
    </dgm:pt>
    <dgm:pt modelId="{DCC62A52-CDBB-4CAD-B838-249D05B25BD2}" type="parTrans" cxnId="{6CCE4F3B-1235-466C-B51E-FFD4F3D1C5C5}">
      <dgm:prSet/>
      <dgm:spPr/>
      <dgm:t>
        <a:bodyPr/>
        <a:lstStyle/>
        <a:p>
          <a:endParaRPr lang="ru-RU"/>
        </a:p>
      </dgm:t>
    </dgm:pt>
    <dgm:pt modelId="{3B768391-C901-4868-9A71-65BDFFC17EED}" type="sibTrans" cxnId="{6CCE4F3B-1235-466C-B51E-FFD4F3D1C5C5}">
      <dgm:prSet/>
      <dgm:spPr/>
      <dgm:t>
        <a:bodyPr/>
        <a:lstStyle/>
        <a:p>
          <a:endParaRPr lang="ru-RU"/>
        </a:p>
      </dgm:t>
    </dgm:pt>
    <dgm:pt modelId="{08A18C38-A61D-450D-A150-61EE9C5ED038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соблюдение гигиенических требований (свежий воздух, оптимальный тепловой режим, хорошая освещенность, чистота); </a:t>
          </a:r>
        </a:p>
      </dgm:t>
    </dgm:pt>
    <dgm:pt modelId="{92B942D1-E3A1-4390-B61C-59E233C2669A}" type="parTrans" cxnId="{DD1BCF8D-96FF-46F6-81DC-83853A854A66}">
      <dgm:prSet/>
      <dgm:spPr/>
      <dgm:t>
        <a:bodyPr/>
        <a:lstStyle/>
        <a:p>
          <a:endParaRPr lang="ru-RU"/>
        </a:p>
      </dgm:t>
    </dgm:pt>
    <dgm:pt modelId="{8E3727E8-320D-468D-88AC-41BF073BB010}" type="sibTrans" cxnId="{DD1BCF8D-96FF-46F6-81DC-83853A854A66}">
      <dgm:prSet/>
      <dgm:spPr/>
      <dgm:t>
        <a:bodyPr/>
        <a:lstStyle/>
        <a:p>
          <a:endParaRPr lang="ru-RU"/>
        </a:p>
      </dgm:t>
    </dgm:pt>
    <dgm:pt modelId="{2D2A7DB3-CB80-4B1F-8965-554072E2711A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благоприятный эмоциональный настрой;</a:t>
          </a:r>
        </a:p>
      </dgm:t>
    </dgm:pt>
    <dgm:pt modelId="{05E277D9-CCFD-4145-96EF-13C6960D9279}" type="parTrans" cxnId="{C1AD542F-72E6-4E14-8516-9E76DA49D072}">
      <dgm:prSet/>
      <dgm:spPr/>
      <dgm:t>
        <a:bodyPr/>
        <a:lstStyle/>
        <a:p>
          <a:endParaRPr lang="ru-RU"/>
        </a:p>
      </dgm:t>
    </dgm:pt>
    <dgm:pt modelId="{4F509939-D077-4DDF-BC5B-6D405891E44B}" type="sibTrans" cxnId="{C1AD542F-72E6-4E14-8516-9E76DA49D072}">
      <dgm:prSet/>
      <dgm:spPr/>
      <dgm:t>
        <a:bodyPr/>
        <a:lstStyle/>
        <a:p>
          <a:endParaRPr lang="ru-RU"/>
        </a:p>
      </dgm:t>
    </dgm:pt>
    <dgm:pt modelId="{5DC95148-CDBF-4CFA-8EFC-77D7C55178D3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проведение физкультминуток и динамических пауз на уроках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EA3E055A-60E4-4E5F-84CD-0D765DD3AAC8}" type="parTrans" cxnId="{D8049D58-134B-433A-BE80-3D8106489BA1}">
      <dgm:prSet/>
      <dgm:spPr/>
      <dgm:t>
        <a:bodyPr/>
        <a:lstStyle/>
        <a:p>
          <a:endParaRPr lang="ru-RU"/>
        </a:p>
      </dgm:t>
    </dgm:pt>
    <dgm:pt modelId="{56C03837-6C1F-4C2F-B878-9D67E178C19B}" type="sibTrans" cxnId="{D8049D58-134B-433A-BE80-3D8106489BA1}">
      <dgm:prSet/>
      <dgm:spPr/>
      <dgm:t>
        <a:bodyPr/>
        <a:lstStyle/>
        <a:p>
          <a:endParaRPr lang="ru-RU"/>
        </a:p>
      </dgm:t>
    </dgm:pt>
    <dgm:pt modelId="{76155AF6-93A1-497C-A64A-F2C85353829F}">
      <dgm:prSet phldrT="[Текст]" custT="1"/>
      <dgm:spPr/>
      <dgm:t>
        <a:bodyPr/>
        <a:lstStyle/>
        <a:p>
          <a:endParaRPr lang="ru-RU" sz="1700" dirty="0">
            <a:solidFill>
              <a:schemeClr val="tx1"/>
            </a:solidFill>
          </a:endParaRPr>
        </a:p>
      </dgm:t>
    </dgm:pt>
    <dgm:pt modelId="{856F87F4-D5C9-47C5-8AB8-0EBA24E2B366}" type="parTrans" cxnId="{F1DC8637-510A-4BCA-9FB5-2C35910942A4}">
      <dgm:prSet/>
      <dgm:spPr/>
      <dgm:t>
        <a:bodyPr/>
        <a:lstStyle/>
        <a:p>
          <a:endParaRPr lang="ru-RU"/>
        </a:p>
      </dgm:t>
    </dgm:pt>
    <dgm:pt modelId="{CE63E388-6A10-4C28-8528-1093A76D606A}" type="sibTrans" cxnId="{F1DC8637-510A-4BCA-9FB5-2C35910942A4}">
      <dgm:prSet/>
      <dgm:spPr/>
      <dgm:t>
        <a:bodyPr/>
        <a:lstStyle/>
        <a:p>
          <a:endParaRPr lang="ru-RU"/>
        </a:p>
      </dgm:t>
    </dgm:pt>
    <dgm:pt modelId="{D843188A-7CB7-40CE-BE75-CD5823A103A8}">
      <dgm:prSet phldrT="[Текст]" custT="1"/>
      <dgm:spPr/>
      <dgm:t>
        <a:bodyPr/>
        <a:lstStyle/>
        <a:p>
          <a:r>
            <a:rPr lang="ru-RU" sz="1700" b="0" i="0" dirty="0" smtClean="0">
              <a:latin typeface="Times New Roman" pitchFamily="18" charset="0"/>
              <a:cs typeface="Times New Roman" pitchFamily="18" charset="0"/>
            </a:rPr>
            <a:t>Интенсивность умственной деятельности учащихся в ходе урока</a:t>
          </a:r>
          <a:endParaRPr lang="ru-RU" sz="1700" b="0" dirty="0">
            <a:latin typeface="Times New Roman" pitchFamily="18" charset="0"/>
            <a:cs typeface="Times New Roman" pitchFamily="18" charset="0"/>
          </a:endParaRPr>
        </a:p>
      </dgm:t>
    </dgm:pt>
    <dgm:pt modelId="{8E589053-D391-40A0-8758-8CFA6ABA7137}" type="parTrans" cxnId="{62B44AED-8204-43EF-BE7E-2E67DAD50EE2}">
      <dgm:prSet/>
      <dgm:spPr/>
      <dgm:t>
        <a:bodyPr/>
        <a:lstStyle/>
        <a:p>
          <a:endParaRPr lang="ru-RU"/>
        </a:p>
      </dgm:t>
    </dgm:pt>
    <dgm:pt modelId="{5CDE4AB0-C8D2-4019-B590-C993A7A4EFFA}" type="sibTrans" cxnId="{62B44AED-8204-43EF-BE7E-2E67DAD50EE2}">
      <dgm:prSet/>
      <dgm:spPr/>
      <dgm:t>
        <a:bodyPr/>
        <a:lstStyle/>
        <a:p>
          <a:endParaRPr lang="ru-RU"/>
        </a:p>
      </dgm:t>
    </dgm:pt>
    <dgm:pt modelId="{12D11E8F-9D90-42A1-AE31-B8B3DD4F5C8E}" type="pres">
      <dgm:prSet presAssocID="{865436D4-F1C6-44BC-AD4E-0097D1191D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0EE0CB-8904-4D5A-8332-85E036844DCB}" type="pres">
      <dgm:prSet presAssocID="{003A03B5-287D-42CE-9D6E-660BE3182DDE}" presName="node" presStyleLbl="node1" presStyleIdx="0" presStyleCnt="3" custScaleX="271786" custScaleY="150788" custLinFactNeighborX="-820" custLinFactNeighborY="-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B4383-6E78-4C7C-999E-8D897A8779FF}" type="pres">
      <dgm:prSet presAssocID="{C49B02B7-77A3-4953-AF84-EC98D0931FB2}" presName="sibTrans" presStyleCnt="0"/>
      <dgm:spPr/>
    </dgm:pt>
    <dgm:pt modelId="{1442F0AB-B3A5-49CE-861D-FF1C933A851A}" type="pres">
      <dgm:prSet presAssocID="{3C63A2A7-7C04-4B88-9679-44FF071DB4BF}" presName="node" presStyleLbl="node1" presStyleIdx="1" presStyleCnt="3" custScaleX="170906" custScaleY="1364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5FFEA4-7A32-485D-9CBD-FEFDFC9C8ADB}" type="pres">
      <dgm:prSet presAssocID="{048D297F-48DB-41DF-BA53-A8C106628396}" presName="sibTrans" presStyleCnt="0"/>
      <dgm:spPr/>
    </dgm:pt>
    <dgm:pt modelId="{9492BB69-7817-4E67-AD67-2ABABBA083DE}" type="pres">
      <dgm:prSet presAssocID="{0ABB3113-C0F5-4A72-B0AC-500F825755F8}" presName="node" presStyleLbl="node1" presStyleIdx="2" presStyleCnt="3" custScaleX="112504" custScaleY="120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682A45-2AAA-41D0-BA08-D3CDA314DEE1}" type="presOf" srcId="{D843188A-7CB7-40CE-BE75-CD5823A103A8}" destId="{9492BB69-7817-4E67-AD67-2ABABBA083DE}" srcOrd="0" destOrd="3" presId="urn:microsoft.com/office/officeart/2005/8/layout/default#1"/>
    <dgm:cxn modelId="{DD1BCF8D-96FF-46F6-81DC-83853A854A66}" srcId="{3C63A2A7-7C04-4B88-9679-44FF071DB4BF}" destId="{08A18C38-A61D-450D-A150-61EE9C5ED038}" srcOrd="2" destOrd="0" parTransId="{92B942D1-E3A1-4390-B61C-59E233C2669A}" sibTransId="{8E3727E8-320D-468D-88AC-41BF073BB010}"/>
    <dgm:cxn modelId="{7945A134-1AE1-42A7-A3B5-E6E8A38386B4}" type="presOf" srcId="{21203BCE-056F-42EE-A35D-08DBA1D7FC02}" destId="{1442F0AB-B3A5-49CE-861D-FF1C933A851A}" srcOrd="0" destOrd="1" presId="urn:microsoft.com/office/officeart/2005/8/layout/default#1"/>
    <dgm:cxn modelId="{8B2E8AF5-CC11-403C-80DD-2CAB3523A31F}" srcId="{865436D4-F1C6-44BC-AD4E-0097D1191D0E}" destId="{0ABB3113-C0F5-4A72-B0AC-500F825755F8}" srcOrd="2" destOrd="0" parTransId="{4FA5D091-E082-4619-BA16-AC26274C7E6B}" sibTransId="{8D37D788-F09B-4B12-BBC4-A0D1AC47CEEE}"/>
    <dgm:cxn modelId="{62B44AED-8204-43EF-BE7E-2E67DAD50EE2}" srcId="{0ABB3113-C0F5-4A72-B0AC-500F825755F8}" destId="{D843188A-7CB7-40CE-BE75-CD5823A103A8}" srcOrd="2" destOrd="0" parTransId="{8E589053-D391-40A0-8758-8CFA6ABA7137}" sibTransId="{5CDE4AB0-C8D2-4019-B590-C993A7A4EFFA}"/>
    <dgm:cxn modelId="{6CCE4F3B-1235-466C-B51E-FFD4F3D1C5C5}" srcId="{3C63A2A7-7C04-4B88-9679-44FF071DB4BF}" destId="{A11D4FCC-F092-4B7A-B66C-2DA13EFC7042}" srcOrd="1" destOrd="0" parTransId="{DCC62A52-CDBB-4CAD-B838-249D05B25BD2}" sibTransId="{3B768391-C901-4868-9A71-65BDFFC17EED}"/>
    <dgm:cxn modelId="{ECA4A483-79CE-471C-8E8A-48C7C70C765A}" type="presOf" srcId="{003A03B5-287D-42CE-9D6E-660BE3182DDE}" destId="{620EE0CB-8904-4D5A-8332-85E036844DCB}" srcOrd="0" destOrd="0" presId="urn:microsoft.com/office/officeart/2005/8/layout/default#1"/>
    <dgm:cxn modelId="{5617BAD9-6661-4C93-82C0-242CAD927588}" srcId="{003A03B5-287D-42CE-9D6E-660BE3182DDE}" destId="{F51D0815-FAEE-4CE2-BBA0-F9DC974DBA8B}" srcOrd="2" destOrd="0" parTransId="{7B6C77BA-C559-496B-9A55-274BE8782D1D}" sibTransId="{1439E689-8917-4FF0-872C-C81682F7AA31}"/>
    <dgm:cxn modelId="{7EF2E060-35B6-4A7C-802B-3AA3D8BC08C4}" type="presOf" srcId="{4A314319-45B2-4F35-8905-84ACDC4A9CD9}" destId="{9492BB69-7817-4E67-AD67-2ABABBA083DE}" srcOrd="0" destOrd="1" presId="urn:microsoft.com/office/officeart/2005/8/layout/default#1"/>
    <dgm:cxn modelId="{C540FCCE-CF43-4C9D-BA94-FF61C4EF32F3}" type="presOf" srcId="{268E65FC-9041-41F8-9634-EF7DDC8B69E1}" destId="{620EE0CB-8904-4D5A-8332-85E036844DCB}" srcOrd="0" destOrd="1" presId="urn:microsoft.com/office/officeart/2005/8/layout/default#1"/>
    <dgm:cxn modelId="{D8049D58-134B-433A-BE80-3D8106489BA1}" srcId="{3C63A2A7-7C04-4B88-9679-44FF071DB4BF}" destId="{5DC95148-CDBF-4CFA-8EFC-77D7C55178D3}" srcOrd="4" destOrd="0" parTransId="{EA3E055A-60E4-4E5F-84CD-0D765DD3AAC8}" sibTransId="{56C03837-6C1F-4C2F-B878-9D67E178C19B}"/>
    <dgm:cxn modelId="{05EE5F24-DCF2-4B47-BDD8-0BFDE87A0EB3}" type="presOf" srcId="{5DC95148-CDBF-4CFA-8EFC-77D7C55178D3}" destId="{1442F0AB-B3A5-49CE-861D-FF1C933A851A}" srcOrd="0" destOrd="5" presId="urn:microsoft.com/office/officeart/2005/8/layout/default#1"/>
    <dgm:cxn modelId="{C4C6495D-453C-43B7-A4ED-BA1CCB1333F6}" type="presOf" srcId="{3C63A2A7-7C04-4B88-9679-44FF071DB4BF}" destId="{1442F0AB-B3A5-49CE-861D-FF1C933A851A}" srcOrd="0" destOrd="0" presId="urn:microsoft.com/office/officeart/2005/8/layout/default#1"/>
    <dgm:cxn modelId="{62036F75-F5C1-40C4-9BB6-74684FF3AC50}" srcId="{003A03B5-287D-42CE-9D6E-660BE3182DDE}" destId="{0810BA1C-31A7-41D0-B9DB-C34B7C2C2D9B}" srcOrd="3" destOrd="0" parTransId="{54D99B19-17AD-4894-B6EE-AF79218334D1}" sibTransId="{D4AF9FB1-4007-4DD1-ABBA-E3F192A8E2F5}"/>
    <dgm:cxn modelId="{FB58004F-400F-4D91-90AB-181011C88B2F}" srcId="{865436D4-F1C6-44BC-AD4E-0097D1191D0E}" destId="{003A03B5-287D-42CE-9D6E-660BE3182DDE}" srcOrd="0" destOrd="0" parTransId="{1141831A-FB9D-4067-96B0-AB3332AA674D}" sibTransId="{C49B02B7-77A3-4953-AF84-EC98D0931FB2}"/>
    <dgm:cxn modelId="{92E06AB2-9290-4553-8AFD-23A605767D1C}" type="presOf" srcId="{C8258945-FA0B-433B-8C62-F2DE5FBD3EB4}" destId="{9492BB69-7817-4E67-AD67-2ABABBA083DE}" srcOrd="0" destOrd="2" presId="urn:microsoft.com/office/officeart/2005/8/layout/default#1"/>
    <dgm:cxn modelId="{14B33A7A-90A1-4619-ACDB-9A32F6771D74}" type="presOf" srcId="{0ABB3113-C0F5-4A72-B0AC-500F825755F8}" destId="{9492BB69-7817-4E67-AD67-2ABABBA083DE}" srcOrd="0" destOrd="0" presId="urn:microsoft.com/office/officeart/2005/8/layout/default#1"/>
    <dgm:cxn modelId="{374D870E-83F5-41F5-BD41-B2EFEF92F95D}" srcId="{003A03B5-287D-42CE-9D6E-660BE3182DDE}" destId="{21FE4E52-40D1-48A0-8908-F0CD3FC7E0A1}" srcOrd="1" destOrd="0" parTransId="{C8D0F508-7CA0-47DB-8A73-6D961A034659}" sibTransId="{86C7D956-871C-4044-B37B-A50FCED1DD42}"/>
    <dgm:cxn modelId="{60DE4FDB-3FEA-49E8-A8FE-48277C1DBD26}" type="presOf" srcId="{A11D4FCC-F092-4B7A-B66C-2DA13EFC7042}" destId="{1442F0AB-B3A5-49CE-861D-FF1C933A851A}" srcOrd="0" destOrd="2" presId="urn:microsoft.com/office/officeart/2005/8/layout/default#1"/>
    <dgm:cxn modelId="{CB42E2AE-8920-4512-A8FA-D02A423BBE93}" type="presOf" srcId="{0810BA1C-31A7-41D0-B9DB-C34B7C2C2D9B}" destId="{620EE0CB-8904-4D5A-8332-85E036844DCB}" srcOrd="0" destOrd="4" presId="urn:microsoft.com/office/officeart/2005/8/layout/default#1"/>
    <dgm:cxn modelId="{7CA5F4D7-FF5F-4A42-AB17-B0C907756878}" type="presOf" srcId="{2D2A7DB3-CB80-4B1F-8965-554072E2711A}" destId="{1442F0AB-B3A5-49CE-861D-FF1C933A851A}" srcOrd="0" destOrd="4" presId="urn:microsoft.com/office/officeart/2005/8/layout/default#1"/>
    <dgm:cxn modelId="{648B7C36-1BCF-4BCE-8D52-691B93F1B54D}" type="presOf" srcId="{865436D4-F1C6-44BC-AD4E-0097D1191D0E}" destId="{12D11E8F-9D90-42A1-AE31-B8B3DD4F5C8E}" srcOrd="0" destOrd="0" presId="urn:microsoft.com/office/officeart/2005/8/layout/default#1"/>
    <dgm:cxn modelId="{D52665D5-4F63-494A-8FC4-8AADECA19674}" type="presOf" srcId="{F51D0815-FAEE-4CE2-BBA0-F9DC974DBA8B}" destId="{620EE0CB-8904-4D5A-8332-85E036844DCB}" srcOrd="0" destOrd="3" presId="urn:microsoft.com/office/officeart/2005/8/layout/default#1"/>
    <dgm:cxn modelId="{0DE1941C-F5EF-454D-BB07-3DACD9F3DC67}" srcId="{0ABB3113-C0F5-4A72-B0AC-500F825755F8}" destId="{C8258945-FA0B-433B-8C62-F2DE5FBD3EB4}" srcOrd="1" destOrd="0" parTransId="{57A012BA-2FEA-4757-A3CB-25E85E254B74}" sibTransId="{06CC7DD3-E5F5-4C53-A4B0-141F849047CE}"/>
    <dgm:cxn modelId="{4053E323-086E-4FE1-A7E8-3807A6A6E9EF}" srcId="{865436D4-F1C6-44BC-AD4E-0097D1191D0E}" destId="{3C63A2A7-7C04-4B88-9679-44FF071DB4BF}" srcOrd="1" destOrd="0" parTransId="{A151D164-DBE9-450A-BE5E-18109589BB8D}" sibTransId="{048D297F-48DB-41DF-BA53-A8C106628396}"/>
    <dgm:cxn modelId="{F1DC8637-510A-4BCA-9FB5-2C35910942A4}" srcId="{0ABB3113-C0F5-4A72-B0AC-500F825755F8}" destId="{76155AF6-93A1-497C-A64A-F2C85353829F}" srcOrd="3" destOrd="0" parTransId="{856F87F4-D5C9-47C5-8AB8-0EBA24E2B366}" sibTransId="{CE63E388-6A10-4C28-8528-1093A76D606A}"/>
    <dgm:cxn modelId="{5EA90594-6996-4968-AA9B-504984050AC8}" type="presOf" srcId="{8A073BEA-6722-4FCE-8370-5FFF7C4564E6}" destId="{620EE0CB-8904-4D5A-8332-85E036844DCB}" srcOrd="0" destOrd="5" presId="urn:microsoft.com/office/officeart/2005/8/layout/default#1"/>
    <dgm:cxn modelId="{8AC44EC5-4AFC-44AE-9A32-5A6BF84800A3}" srcId="{003A03B5-287D-42CE-9D6E-660BE3182DDE}" destId="{268E65FC-9041-41F8-9634-EF7DDC8B69E1}" srcOrd="0" destOrd="0" parTransId="{42E20C6A-B61E-4D65-B099-1B8C15054680}" sibTransId="{C42F0916-3264-4053-A37A-2D8DA77B3FAA}"/>
    <dgm:cxn modelId="{67480D4C-170E-403A-85A6-614ED77C7A08}" srcId="{3C63A2A7-7C04-4B88-9679-44FF071DB4BF}" destId="{21203BCE-056F-42EE-A35D-08DBA1D7FC02}" srcOrd="0" destOrd="0" parTransId="{5DC1F925-F742-4851-9FDA-DE47946108A0}" sibTransId="{CDF7F45A-5BA3-435F-B4DC-1CE48AE8620B}"/>
    <dgm:cxn modelId="{D2FDA237-4DE9-47FE-A6E9-3ADBD8CDF47F}" srcId="{003A03B5-287D-42CE-9D6E-660BE3182DDE}" destId="{8A073BEA-6722-4FCE-8370-5FFF7C4564E6}" srcOrd="4" destOrd="0" parTransId="{8EBF4FE8-A799-4E59-BCEA-41BA2E363FDA}" sibTransId="{F3717696-FE71-45F7-83C9-2EBB45519CB3}"/>
    <dgm:cxn modelId="{63EDFA5B-C4CC-4EE6-9E9F-0D456FE296F7}" type="presOf" srcId="{08A18C38-A61D-450D-A150-61EE9C5ED038}" destId="{1442F0AB-B3A5-49CE-861D-FF1C933A851A}" srcOrd="0" destOrd="3" presId="urn:microsoft.com/office/officeart/2005/8/layout/default#1"/>
    <dgm:cxn modelId="{C1AD542F-72E6-4E14-8516-9E76DA49D072}" srcId="{3C63A2A7-7C04-4B88-9679-44FF071DB4BF}" destId="{2D2A7DB3-CB80-4B1F-8965-554072E2711A}" srcOrd="3" destOrd="0" parTransId="{05E277D9-CCFD-4145-96EF-13C6960D9279}" sibTransId="{4F509939-D077-4DDF-BC5B-6D405891E44B}"/>
    <dgm:cxn modelId="{154132F6-4AEF-4F58-B35E-5F6A96D21E31}" srcId="{0ABB3113-C0F5-4A72-B0AC-500F825755F8}" destId="{4A314319-45B2-4F35-8905-84ACDC4A9CD9}" srcOrd="0" destOrd="0" parTransId="{76168D03-6078-4017-92B1-67BD996EA15A}" sibTransId="{A1806F3D-C4F5-47C1-A522-D692D8A83B1C}"/>
    <dgm:cxn modelId="{FDFBF79A-9D75-4AB3-A444-FE843958FF31}" type="presOf" srcId="{76155AF6-93A1-497C-A64A-F2C85353829F}" destId="{9492BB69-7817-4E67-AD67-2ABABBA083DE}" srcOrd="0" destOrd="4" presId="urn:microsoft.com/office/officeart/2005/8/layout/default#1"/>
    <dgm:cxn modelId="{000D2109-0B07-4FC5-90E0-3E630BA68B9E}" type="presOf" srcId="{21FE4E52-40D1-48A0-8908-F0CD3FC7E0A1}" destId="{620EE0CB-8904-4D5A-8332-85E036844DCB}" srcOrd="0" destOrd="2" presId="urn:microsoft.com/office/officeart/2005/8/layout/default#1"/>
    <dgm:cxn modelId="{B2F18FC0-6563-4841-947F-C5BF73AA3494}" type="presParOf" srcId="{12D11E8F-9D90-42A1-AE31-B8B3DD4F5C8E}" destId="{620EE0CB-8904-4D5A-8332-85E036844DCB}" srcOrd="0" destOrd="0" presId="urn:microsoft.com/office/officeart/2005/8/layout/default#1"/>
    <dgm:cxn modelId="{E9E2BF07-1BF4-4C37-9F5E-0EA2B407DDF3}" type="presParOf" srcId="{12D11E8F-9D90-42A1-AE31-B8B3DD4F5C8E}" destId="{78BB4383-6E78-4C7C-999E-8D897A8779FF}" srcOrd="1" destOrd="0" presId="urn:microsoft.com/office/officeart/2005/8/layout/default#1"/>
    <dgm:cxn modelId="{FB424C46-1A48-4B74-BCBB-744A90B5ED60}" type="presParOf" srcId="{12D11E8F-9D90-42A1-AE31-B8B3DD4F5C8E}" destId="{1442F0AB-B3A5-49CE-861D-FF1C933A851A}" srcOrd="2" destOrd="0" presId="urn:microsoft.com/office/officeart/2005/8/layout/default#1"/>
    <dgm:cxn modelId="{8DB65A0C-96D3-4B3F-AEB4-A7189DF02B12}" type="presParOf" srcId="{12D11E8F-9D90-42A1-AE31-B8B3DD4F5C8E}" destId="{485FFEA4-7A32-485D-9CBD-FEFDFC9C8ADB}" srcOrd="3" destOrd="0" presId="urn:microsoft.com/office/officeart/2005/8/layout/default#1"/>
    <dgm:cxn modelId="{16A079D2-CE7C-4CBF-BD4B-13875F4C8B17}" type="presParOf" srcId="{12D11E8F-9D90-42A1-AE31-B8B3DD4F5C8E}" destId="{9492BB69-7817-4E67-AD67-2ABABBA083DE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0EE0CB-8904-4D5A-8332-85E036844DCB}">
      <dsp:nvSpPr>
        <dsp:cNvPr id="0" name=""/>
        <dsp:cNvSpPr/>
      </dsp:nvSpPr>
      <dsp:spPr>
        <a:xfrm>
          <a:off x="285747" y="180686"/>
          <a:ext cx="7612172" cy="25339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Педагогические средства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Для включения всех учащихся в учебную деятельность по освоению изучаемого материала необходимо помнить: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1.один и тот же учебный материал может быть представлен несколькими средствами обучения (печатные издания, аудио – видео и др.), каждое из которых обладает своими дидактическими возможностями.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2.подбирать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здоровьесберегающие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средства обучения  так, чтобы дети смогли включиться в работу в соответствии с индивидуальными возможностями, при этом «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визуалы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» смогли  увидеть, «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кинестеты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» – ощутить, «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аудиалы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» – услышать. </a:t>
          </a:r>
        </a:p>
      </dsp:txBody>
      <dsp:txXfrm>
        <a:off x="285747" y="180686"/>
        <a:ext cx="7612172" cy="2533959"/>
      </dsp:txXfrm>
    </dsp:sp>
    <dsp:sp modelId="{1442F0AB-B3A5-49CE-861D-FF1C933A851A}">
      <dsp:nvSpPr>
        <dsp:cNvPr id="0" name=""/>
        <dsp:cNvSpPr/>
      </dsp:nvSpPr>
      <dsp:spPr>
        <a:xfrm>
          <a:off x="5891" y="2996993"/>
          <a:ext cx="4786729" cy="22926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atin typeface="Times New Roman" pitchFamily="18" charset="0"/>
              <a:cs typeface="Times New Roman" pitchFamily="18" charset="0"/>
            </a:rPr>
            <a:t>Правильная организация учебной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i="1" kern="1200" dirty="0" smtClean="0">
              <a:latin typeface="Times New Roman" pitchFamily="18" charset="0"/>
              <a:cs typeface="Times New Roman" pitchFamily="18" charset="0"/>
            </a:rPr>
            <a:t>деятельности: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строгая дозировка учебной нагрузки; 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построение урока с учетом работоспособности учащихся;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соблюдение гигиенических требований (свежий воздух, оптимальный тепловой режим, хорошая освещенность, чистота);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благоприятный эмоциональный настрой;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проведение физкультминуток и динамических пауз на уроках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.</a:t>
          </a:r>
        </a:p>
      </dsp:txBody>
      <dsp:txXfrm>
        <a:off x="5891" y="2996993"/>
        <a:ext cx="4786729" cy="2292659"/>
      </dsp:txXfrm>
    </dsp:sp>
    <dsp:sp modelId="{9492BB69-7817-4E67-AD67-2ABABBA083DE}">
      <dsp:nvSpPr>
        <dsp:cNvPr id="0" name=""/>
        <dsp:cNvSpPr/>
      </dsp:nvSpPr>
      <dsp:spPr>
        <a:xfrm>
          <a:off x="5072700" y="3129406"/>
          <a:ext cx="3151008" cy="20278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i="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0" i="1" kern="1200" dirty="0" smtClean="0">
              <a:latin typeface="Times New Roman" pitchFamily="18" charset="0"/>
              <a:cs typeface="Times New Roman" pitchFamily="18" charset="0"/>
            </a:rPr>
            <a:t>Физкультминутки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0" i="1" kern="1200" dirty="0" smtClean="0">
              <a:latin typeface="Times New Roman" pitchFamily="18" charset="0"/>
              <a:cs typeface="Times New Roman" pitchFamily="18" charset="0"/>
            </a:rPr>
            <a:t>Массаж биологически активных точек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0" i="0" kern="1200" dirty="0" smtClean="0">
              <a:latin typeface="Times New Roman" pitchFamily="18" charset="0"/>
              <a:cs typeface="Times New Roman" pitchFamily="18" charset="0"/>
            </a:rPr>
            <a:t>Интенсивность умственной деятельности учащихся в ходе урока</a:t>
          </a:r>
          <a:endParaRPr lang="ru-RU" sz="1700" b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>
            <a:solidFill>
              <a:schemeClr val="tx1"/>
            </a:solidFill>
          </a:endParaRPr>
        </a:p>
      </dsp:txBody>
      <dsp:txXfrm>
        <a:off x="5072700" y="3129406"/>
        <a:ext cx="3151008" cy="2027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4/27/2023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Панель методик и технологий образовательной практики </a:t>
            </a:r>
            <a:r>
              <a:rPr lang="ru-RU" sz="3600" dirty="0" smtClean="0"/>
              <a:t>«Практическая фотосъемка»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509120"/>
            <a:ext cx="8568952" cy="13681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Баклицкая</a:t>
            </a:r>
            <a:r>
              <a:rPr lang="ru-RU" dirty="0" smtClean="0"/>
              <a:t> Мария Валерьевна,</a:t>
            </a:r>
          </a:p>
          <a:p>
            <a:r>
              <a:rPr lang="ru-RU" dirty="0" smtClean="0"/>
              <a:t>п</a:t>
            </a:r>
            <a:r>
              <a:rPr lang="ru-RU" dirty="0" smtClean="0"/>
              <a:t>едагог дополнительного образования </a:t>
            </a:r>
          </a:p>
          <a:p>
            <a:r>
              <a:rPr lang="ru-RU" dirty="0" smtClean="0"/>
              <a:t>ГБОУ ДО РК «ДДЮТ» г.Симферополя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7" y="692696"/>
          <a:ext cx="7992888" cy="1080120"/>
        </p:xfrm>
        <a:graphic>
          <a:graphicData uri="http://schemas.openxmlformats.org/drawingml/2006/table">
            <a:tbl>
              <a:tblPr/>
              <a:tblGrid>
                <a:gridCol w="1637702"/>
                <a:gridCol w="2365650"/>
                <a:gridCol w="1999131"/>
                <a:gridCol w="1990405"/>
              </a:tblGrid>
              <a:tr h="250553">
                <a:tc>
                  <a:txBody>
                    <a:bodyPr/>
                    <a:lstStyle/>
                    <a:p>
                      <a:pPr marL="466725" marR="462915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Место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40410" marR="7353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r>
                        <a:rPr lang="ru-RU" sz="1200" spc="-1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9755" marR="5753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ru-RU" sz="1200" spc="-1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6580" marR="57086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2022</a:t>
                      </a:r>
                      <a:r>
                        <a:rPr lang="ru-RU" sz="1200" spc="-1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marL="5715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9140" marR="735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8485" marR="57531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127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5310" marR="570865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004">
                <a:tc>
                  <a:txBody>
                    <a:bodyPr/>
                    <a:lstStyle/>
                    <a:p>
                      <a:pPr marL="5715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9140" marR="7353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8485" marR="57531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5310" marR="570865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>
                  <a:txBody>
                    <a:bodyPr/>
                    <a:lstStyle/>
                    <a:p>
                      <a:pPr marL="571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9140" marR="73533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8485" marR="57531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5310" marR="57086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11">
                <a:tc>
                  <a:txBody>
                    <a:bodyPr/>
                    <a:lstStyle/>
                    <a:p>
                      <a:pPr marL="469265" marR="46291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9140" marR="73533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8485" marR="57531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231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5310" marR="57086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67440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Показатель результативности участия в фотоконкурсах 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фотфестивалях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Показатель результативности участия в фотоконкурсах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фотфестивалях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imag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860032" cy="283252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61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4427984" y="3717032"/>
            <a:ext cx="4716016" cy="2780928"/>
            <a:chOff x="1823" y="175"/>
            <a:chExt cx="8502" cy="4902"/>
          </a:xfrm>
        </p:grpSpPr>
        <p:pic>
          <p:nvPicPr>
            <p:cNvPr id="2067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27" y="449"/>
              <a:ext cx="4183" cy="4077"/>
            </a:xfrm>
            <a:prstGeom prst="rect">
              <a:avLst/>
            </a:prstGeom>
            <a:noFill/>
          </p:spPr>
        </p:pic>
        <p:sp>
          <p:nvSpPr>
            <p:cNvPr id="2066" name="AutoShape 18"/>
            <p:cNvSpPr>
              <a:spLocks/>
            </p:cNvSpPr>
            <p:nvPr/>
          </p:nvSpPr>
          <p:spPr bwMode="auto">
            <a:xfrm>
              <a:off x="5706" y="3453"/>
              <a:ext cx="869" cy="1051"/>
            </a:xfrm>
            <a:custGeom>
              <a:avLst/>
              <a:gdLst/>
              <a:ahLst/>
              <a:cxnLst>
                <a:cxn ang="0">
                  <a:pos x="0" y="1050"/>
                </a:cxn>
                <a:cxn ang="0">
                  <a:pos x="62" y="1050"/>
                </a:cxn>
                <a:cxn ang="0">
                  <a:pos x="225" y="748"/>
                </a:cxn>
                <a:cxn ang="0">
                  <a:pos x="287" y="748"/>
                </a:cxn>
                <a:cxn ang="0">
                  <a:pos x="436" y="475"/>
                </a:cxn>
                <a:cxn ang="0">
                  <a:pos x="498" y="475"/>
                </a:cxn>
                <a:cxn ang="0">
                  <a:pos x="623" y="225"/>
                </a:cxn>
                <a:cxn ang="0">
                  <a:pos x="686" y="225"/>
                </a:cxn>
                <a:cxn ang="0">
                  <a:pos x="796" y="0"/>
                </a:cxn>
                <a:cxn ang="0">
                  <a:pos x="868" y="0"/>
                </a:cxn>
              </a:cxnLst>
              <a:rect l="0" t="0" r="r" b="b"/>
              <a:pathLst>
                <a:path w="869" h="1051">
                  <a:moveTo>
                    <a:pt x="0" y="1050"/>
                  </a:moveTo>
                  <a:lnTo>
                    <a:pt x="62" y="1050"/>
                  </a:lnTo>
                  <a:moveTo>
                    <a:pt x="225" y="748"/>
                  </a:moveTo>
                  <a:lnTo>
                    <a:pt x="287" y="748"/>
                  </a:lnTo>
                  <a:moveTo>
                    <a:pt x="436" y="475"/>
                  </a:moveTo>
                  <a:lnTo>
                    <a:pt x="498" y="475"/>
                  </a:lnTo>
                  <a:moveTo>
                    <a:pt x="623" y="225"/>
                  </a:moveTo>
                  <a:lnTo>
                    <a:pt x="686" y="225"/>
                  </a:lnTo>
                  <a:moveTo>
                    <a:pt x="796" y="0"/>
                  </a:moveTo>
                  <a:lnTo>
                    <a:pt x="868" y="0"/>
                  </a:lnTo>
                </a:path>
              </a:pathLst>
            </a:custGeom>
            <a:noFill/>
            <a:ln w="3049">
              <a:solidFill>
                <a:srgbClr val="808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5" name="AutoShape 17"/>
            <p:cNvSpPr>
              <a:spLocks/>
            </p:cNvSpPr>
            <p:nvPr/>
          </p:nvSpPr>
          <p:spPr bwMode="auto">
            <a:xfrm>
              <a:off x="2381" y="897"/>
              <a:ext cx="3325" cy="3669"/>
            </a:xfrm>
            <a:custGeom>
              <a:avLst/>
              <a:gdLst/>
              <a:ahLst/>
              <a:cxnLst>
                <a:cxn ang="0">
                  <a:pos x="173" y="3179"/>
                </a:cxn>
                <a:cxn ang="0">
                  <a:pos x="105" y="3179"/>
                </a:cxn>
                <a:cxn ang="0">
                  <a:pos x="158" y="2796"/>
                </a:cxn>
                <a:cxn ang="0">
                  <a:pos x="96" y="2796"/>
                </a:cxn>
                <a:cxn ang="0">
                  <a:pos x="144" y="2412"/>
                </a:cxn>
                <a:cxn ang="0">
                  <a:pos x="81" y="2412"/>
                </a:cxn>
                <a:cxn ang="0">
                  <a:pos x="129" y="2024"/>
                </a:cxn>
                <a:cxn ang="0">
                  <a:pos x="67" y="2024"/>
                </a:cxn>
                <a:cxn ang="0">
                  <a:pos x="115" y="1631"/>
                </a:cxn>
                <a:cxn ang="0">
                  <a:pos x="53" y="1631"/>
                </a:cxn>
                <a:cxn ang="0">
                  <a:pos x="105" y="1232"/>
                </a:cxn>
                <a:cxn ang="0">
                  <a:pos x="38" y="1232"/>
                </a:cxn>
                <a:cxn ang="0">
                  <a:pos x="91" y="825"/>
                </a:cxn>
                <a:cxn ang="0">
                  <a:pos x="24" y="825"/>
                </a:cxn>
                <a:cxn ang="0">
                  <a:pos x="77" y="412"/>
                </a:cxn>
                <a:cxn ang="0">
                  <a:pos x="9" y="412"/>
                </a:cxn>
                <a:cxn ang="0">
                  <a:pos x="62" y="0"/>
                </a:cxn>
                <a:cxn ang="0">
                  <a:pos x="0" y="0"/>
                </a:cxn>
                <a:cxn ang="0">
                  <a:pos x="173" y="3179"/>
                </a:cxn>
                <a:cxn ang="0">
                  <a:pos x="173" y="3242"/>
                </a:cxn>
                <a:cxn ang="0">
                  <a:pos x="916" y="3280"/>
                </a:cxn>
                <a:cxn ang="0">
                  <a:pos x="916" y="3343"/>
                </a:cxn>
                <a:cxn ang="0">
                  <a:pos x="1693" y="3381"/>
                </a:cxn>
                <a:cxn ang="0">
                  <a:pos x="1693" y="3448"/>
                </a:cxn>
                <a:cxn ang="0">
                  <a:pos x="2495" y="3491"/>
                </a:cxn>
                <a:cxn ang="0">
                  <a:pos x="2495" y="3554"/>
                </a:cxn>
                <a:cxn ang="0">
                  <a:pos x="3325" y="3606"/>
                </a:cxn>
                <a:cxn ang="0">
                  <a:pos x="3325" y="3669"/>
                </a:cxn>
              </a:cxnLst>
              <a:rect l="0" t="0" r="r" b="b"/>
              <a:pathLst>
                <a:path w="3325" h="3669">
                  <a:moveTo>
                    <a:pt x="173" y="3179"/>
                  </a:moveTo>
                  <a:lnTo>
                    <a:pt x="105" y="3179"/>
                  </a:lnTo>
                  <a:moveTo>
                    <a:pt x="158" y="2796"/>
                  </a:moveTo>
                  <a:lnTo>
                    <a:pt x="96" y="2796"/>
                  </a:lnTo>
                  <a:moveTo>
                    <a:pt x="144" y="2412"/>
                  </a:moveTo>
                  <a:lnTo>
                    <a:pt x="81" y="2412"/>
                  </a:lnTo>
                  <a:moveTo>
                    <a:pt x="129" y="2024"/>
                  </a:moveTo>
                  <a:lnTo>
                    <a:pt x="67" y="2024"/>
                  </a:lnTo>
                  <a:moveTo>
                    <a:pt x="115" y="1631"/>
                  </a:moveTo>
                  <a:lnTo>
                    <a:pt x="53" y="1631"/>
                  </a:lnTo>
                  <a:moveTo>
                    <a:pt x="105" y="1232"/>
                  </a:moveTo>
                  <a:lnTo>
                    <a:pt x="38" y="1232"/>
                  </a:lnTo>
                  <a:moveTo>
                    <a:pt x="91" y="825"/>
                  </a:moveTo>
                  <a:lnTo>
                    <a:pt x="24" y="825"/>
                  </a:lnTo>
                  <a:moveTo>
                    <a:pt x="77" y="412"/>
                  </a:moveTo>
                  <a:lnTo>
                    <a:pt x="9" y="412"/>
                  </a:lnTo>
                  <a:moveTo>
                    <a:pt x="62" y="0"/>
                  </a:moveTo>
                  <a:lnTo>
                    <a:pt x="0" y="0"/>
                  </a:lnTo>
                  <a:moveTo>
                    <a:pt x="173" y="3179"/>
                  </a:moveTo>
                  <a:lnTo>
                    <a:pt x="173" y="3242"/>
                  </a:lnTo>
                  <a:moveTo>
                    <a:pt x="916" y="3280"/>
                  </a:moveTo>
                  <a:lnTo>
                    <a:pt x="916" y="3343"/>
                  </a:lnTo>
                  <a:moveTo>
                    <a:pt x="1693" y="3381"/>
                  </a:moveTo>
                  <a:lnTo>
                    <a:pt x="1693" y="3448"/>
                  </a:lnTo>
                  <a:moveTo>
                    <a:pt x="2495" y="3491"/>
                  </a:moveTo>
                  <a:lnTo>
                    <a:pt x="2495" y="3554"/>
                  </a:lnTo>
                  <a:moveTo>
                    <a:pt x="3325" y="3606"/>
                  </a:moveTo>
                  <a:lnTo>
                    <a:pt x="3325" y="3669"/>
                  </a:lnTo>
                </a:path>
              </a:pathLst>
            </a:custGeom>
            <a:noFill/>
            <a:ln w="9137">
              <a:solidFill>
                <a:srgbClr val="85858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8477" y="2026"/>
              <a:ext cx="111" cy="111"/>
            </a:xfrm>
            <a:prstGeom prst="rect">
              <a:avLst/>
            </a:prstGeom>
            <a:solidFill>
              <a:srgbClr val="4F81B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3" name="Rectangle 15"/>
            <p:cNvSpPr>
              <a:spLocks noChangeArrowheads="1"/>
            </p:cNvSpPr>
            <p:nvPr/>
          </p:nvSpPr>
          <p:spPr bwMode="auto">
            <a:xfrm>
              <a:off x="8477" y="2386"/>
              <a:ext cx="111" cy="111"/>
            </a:xfrm>
            <a:prstGeom prst="rect">
              <a:avLst/>
            </a:prstGeom>
            <a:solidFill>
              <a:srgbClr val="C0504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8477" y="2750"/>
              <a:ext cx="111" cy="106"/>
            </a:xfrm>
            <a:prstGeom prst="rect">
              <a:avLst/>
            </a:prstGeom>
            <a:solidFill>
              <a:srgbClr val="9BBA5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8477" y="3110"/>
              <a:ext cx="111" cy="111"/>
            </a:xfrm>
            <a:prstGeom prst="rect">
              <a:avLst/>
            </a:prstGeom>
            <a:solidFill>
              <a:srgbClr val="8063A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0" name="Rectangle 12"/>
            <p:cNvSpPr>
              <a:spLocks noChangeArrowheads="1"/>
            </p:cNvSpPr>
            <p:nvPr/>
          </p:nvSpPr>
          <p:spPr bwMode="auto">
            <a:xfrm>
              <a:off x="1830" y="182"/>
              <a:ext cx="8487" cy="4887"/>
            </a:xfrm>
            <a:prstGeom prst="rect">
              <a:avLst/>
            </a:prstGeom>
            <a:noFill/>
            <a:ln w="9136">
              <a:solidFill>
                <a:srgbClr val="858585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2017" y="812"/>
              <a:ext cx="344" cy="26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4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3,5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3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2,5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2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1,5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8636" y="1990"/>
              <a:ext cx="1506" cy="1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Муниципальные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Республиканские Всероссийские Международные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2099" y="3615"/>
              <a:ext cx="288" cy="5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0,5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717" y="4322"/>
              <a:ext cx="42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2020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478" y="4425"/>
              <a:ext cx="42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2021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6009" y="3484"/>
              <a:ext cx="2093" cy="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123825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Международные</a:t>
              </a:r>
              <a:endPara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123825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Всероссийские Республиканские</a:t>
              </a:r>
              <a:endPara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123825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Муниципальные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4266" y="4532"/>
              <a:ext cx="42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2022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0" y="463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dirty="0" smtClean="0"/>
              <a:t>Основные характеристики современных образовательных технологий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619250" y="1989138"/>
            <a:ext cx="5976938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692275" y="2133600"/>
            <a:ext cx="583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Современные педагогические технологии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827088" y="3284538"/>
            <a:ext cx="3313112" cy="244951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4714875" y="3357563"/>
            <a:ext cx="3313113" cy="244951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2295" name="AutoShape 7"/>
          <p:cNvCxnSpPr>
            <a:cxnSpLocks noChangeShapeType="1"/>
            <a:stCxn id="12291" idx="2"/>
            <a:endCxn id="12293" idx="0"/>
          </p:cNvCxnSpPr>
          <p:nvPr/>
        </p:nvCxnSpPr>
        <p:spPr bwMode="auto">
          <a:xfrm flipH="1">
            <a:off x="2484438" y="2854325"/>
            <a:ext cx="2124075" cy="4302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296" name="AutoShape 8"/>
          <p:cNvCxnSpPr>
            <a:cxnSpLocks noChangeShapeType="1"/>
            <a:stCxn id="12291" idx="2"/>
            <a:endCxn id="12294" idx="0"/>
          </p:cNvCxnSpPr>
          <p:nvPr/>
        </p:nvCxnSpPr>
        <p:spPr bwMode="auto">
          <a:xfrm rot="16200000" flipH="1">
            <a:off x="5238750" y="2224088"/>
            <a:ext cx="503238" cy="17637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187450" y="3644900"/>
            <a:ext cx="26638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latin typeface="Times New Roman" pitchFamily="18" charset="0"/>
              </a:rPr>
              <a:t>Педагогические технологии на основе активизации и интенсификации </a:t>
            </a:r>
            <a:r>
              <a:rPr lang="ru-RU" b="1" i="1">
                <a:latin typeface="Times New Roman" pitchFamily="18" charset="0"/>
              </a:rPr>
              <a:t>деятельности</a:t>
            </a:r>
            <a:r>
              <a:rPr lang="ru-RU" i="1">
                <a:latin typeface="Times New Roman" pitchFamily="18" charset="0"/>
              </a:rPr>
              <a:t> учащихся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076825" y="3716338"/>
            <a:ext cx="28797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latin typeface="Times New Roman" pitchFamily="18" charset="0"/>
              </a:rPr>
              <a:t>Педагогические технологии на основе эффективной организации и </a:t>
            </a:r>
            <a:r>
              <a:rPr lang="ru-RU" b="1" i="1">
                <a:latin typeface="Times New Roman" pitchFamily="18" charset="0"/>
              </a:rPr>
              <a:t>управления </a:t>
            </a:r>
            <a:r>
              <a:rPr lang="ru-RU" i="1">
                <a:latin typeface="Times New Roman" pitchFamily="18" charset="0"/>
              </a:rPr>
              <a:t>процессом обучения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6437"/>
          </a:xfrm>
        </p:spPr>
        <p:txBody>
          <a:bodyPr/>
          <a:lstStyle/>
          <a:p>
            <a:pPr algn="ctr" eaLnBrk="1" hangingPunct="1"/>
            <a:r>
              <a:rPr lang="ru-RU" sz="2800" b="1" i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Технология интегрированного обучения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4006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Интеграция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это глубокое взаимопроникновение, слияние, насколько это возможно, в одном учебном материале обобщённых знаний в той или иной области.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Потребность в возникновении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интегрированных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объясняется целым рядом причин.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Мир, окружающий детей, познаётся ими во всём многообразии и единстве, а зачастую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школьного цикла, направленные на изучение отдельных явлений, дробят его на разрозненные фрагменты.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Интегрированные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развивают потенциал самих учащихся, побуждают к активному познанию окружающей действительности, к осмыслению и нахождению причинно-следственных связей, к развитию логики, мышления, коммуникативных способностей.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Форма проведения интегрированных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нестандартна, интересна. Использование  различных видов работы в течение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поддерживает внимание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воспитанников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высоком уровне, что позволяет говорить о достаточной эффективности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занятий.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Интегрированные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раскрывают значительные педагогические возможности.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Интеграция в современном обществе объясняет необходимость интеграции в образовании. Современному обществу необходимы высококлассные, хорошо подготовленные специалисты.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Интеграция даёт возможность для самореализации, самовыражения, творчества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педагога,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способствует раскрытию способностей.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24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2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2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24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8229600" cy="6524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Преимущества интегрированных уроков.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Способствуют повышению мотивации учения, формированию познавательного интереса учащихся, целостной научной картины мира и рассмотрению явления с нескольких сторон;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большей степени, чем обычные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способствуют развитию речи, формированию умения учащихся сравнивать, обобщать, делать выводы;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только углубляют представление 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направлении,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расширяют кругозор. Но и способствуют формированию разносторонне развитой, гармонически и интеллектуально развитой личности.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Интеграция является источником нахождения новых связей между фактами, которые подтверждают или углубляют определённые выводы. Наблюдения учащихся.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Закономерности интегрированных уроков: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 занятие подчинёно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авторскому замыслу,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объединяется основной мыслью (стержень урока),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составляет единое целое, этапы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фрагменты целого,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этапы и компоненты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находятся 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логико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структурной зависимости,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отобранный 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дидактический материал соответствует замыслу, цепочка сведений организована как «данное» и «новое».</a:t>
            </a:r>
          </a:p>
          <a:p>
            <a:pPr eaLnBrk="1" hangingPunct="1">
              <a:lnSpc>
                <a:spcPct val="8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Взаимодействие учителей  может строиться по-разному.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Оно может быть: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паритетным,  с равным долевым участием каждого из них,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один из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может выступать ведущим, а другой – ассистентом или консультантом;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занятие может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вести один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присутствии другого как активного наблюдателя и гостя.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634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349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6349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6349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6349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300038" y="0"/>
            <a:ext cx="8843962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722313" indent="-368300">
              <a:tabLst>
                <a:tab pos="1265238" algn="l"/>
              </a:tabLs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Первый этап  работы подготовительный.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22313" indent="-368300"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Он  включает  в себя следующие элементы: </a:t>
            </a:r>
          </a:p>
          <a:p>
            <a:pPr marL="722313" indent="-368300">
              <a:buFontTx/>
              <a:buAutoNum type="arabicPeriod"/>
              <a:tabLst>
                <a:tab pos="1265238" algn="l"/>
              </a:tabLst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планирование,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722313" indent="-368300">
              <a:buFontTx/>
              <a:buAutoNum type="arabicPeriod"/>
              <a:tabLst>
                <a:tab pos="1265238" algn="l"/>
              </a:tabLst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организация творческой группы,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722313" indent="-368300">
              <a:buFontTx/>
              <a:buAutoNum type="arabicPeriod"/>
              <a:tabLst>
                <a:tab pos="1265238" algn="l"/>
              </a:tabLst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содержания занятия,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722313" indent="-368300">
              <a:buFontTx/>
              <a:buAutoNum type="arabicPeriod"/>
              <a:tabLst>
                <a:tab pos="1265238" algn="l"/>
              </a:tabLst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репетиции.</a:t>
            </a:r>
          </a:p>
          <a:p>
            <a:pPr marL="722313" indent="-368300">
              <a:tabLst>
                <a:tab pos="1265238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722313" indent="-368300">
              <a:tabLst>
                <a:tab pos="1265238" algn="l"/>
              </a:tabLs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Второй этап подготовки и проведения урока – исполнительский. </a:t>
            </a:r>
          </a:p>
          <a:p>
            <a:pPr marL="722313" indent="-368300"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современной дидактике этот этап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называется  фазой вызова. </a:t>
            </a:r>
          </a:p>
          <a:p>
            <a:pPr marL="722313" indent="-368300">
              <a:tabLst>
                <a:tab pos="1265238" algn="l"/>
              </a:tabLst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Цель этого этапа – вызвать интерес учащихся к теме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занятия,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 его содержанию.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Способы вызова интереса учащихся могут быть различные, например, описание проблемной ситуации или интересного случая. Может быть в виде - увертюры.</a:t>
            </a:r>
          </a:p>
          <a:p>
            <a:pPr marL="722313" indent="-368300"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заключительной части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 </a:t>
            </a:r>
          </a:p>
          <a:p>
            <a:pPr marL="722313" indent="-368300">
              <a:buFontTx/>
              <a:buChar char="•"/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обобщить всё сказанное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занятии,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722313" indent="-368300">
              <a:buFontTx/>
              <a:buChar char="•"/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подвести итог рассуждениям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учащихся,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722313" indent="-368300">
              <a:buFontTx/>
              <a:buChar char="•"/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сформулировать чёткие выводы. </a:t>
            </a:r>
          </a:p>
          <a:p>
            <a:pPr marL="722313" indent="-368300"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и начало урока, концовка должна произвести на учащихся сильное эмоциональное воздействие.</a:t>
            </a:r>
          </a:p>
          <a:p>
            <a:pPr marL="722313" indent="-368300">
              <a:tabLst>
                <a:tab pos="1265238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722313" indent="-368300"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Третий этап – рефлексивный. </a:t>
            </a:r>
          </a:p>
          <a:p>
            <a:pPr marL="722313" indent="-368300"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этом этапе проводится анализ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722313" indent="-368300">
              <a:tabLst>
                <a:tab pos="1265238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Необходимо учесть все его достоинства и недостатки. </a:t>
            </a:r>
          </a:p>
          <a:p>
            <a:pPr marL="722313" indent="-368300" algn="ctr" eaLnBrk="0" hangingPunct="0">
              <a:tabLst>
                <a:tab pos="1265238" algn="l"/>
              </a:tabLst>
            </a:pPr>
            <a:endParaRPr lang="ru-RU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45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645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645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645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645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645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645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645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645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6451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6451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714374" y="476672"/>
            <a:ext cx="8106098" cy="612068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Программированное  обучение – пошаговое изучение материала с контролем каждой порции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неверно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программированного  обучения – печатные пособия, электромеханические устройства, компьютерные обучающие средств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714375" y="2071688"/>
            <a:ext cx="1714500" cy="9144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информация</a:t>
            </a:r>
          </a:p>
        </p:txBody>
      </p:sp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3143250" y="2071688"/>
            <a:ext cx="1643063" cy="9144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упражнение</a:t>
            </a:r>
          </a:p>
        </p:txBody>
      </p:sp>
      <p:sp>
        <p:nvSpPr>
          <p:cNvPr id="34821" name="Прямоугольник 5"/>
          <p:cNvSpPr>
            <a:spLocks noChangeArrowheads="1"/>
          </p:cNvSpPr>
          <p:nvPr/>
        </p:nvSpPr>
        <p:spPr bwMode="auto">
          <a:xfrm>
            <a:off x="5429250" y="2071688"/>
            <a:ext cx="1571625" cy="9144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контроль</a:t>
            </a:r>
          </a:p>
        </p:txBody>
      </p:sp>
      <p:sp>
        <p:nvSpPr>
          <p:cNvPr id="34822" name="Стрелка вправо 6"/>
          <p:cNvSpPr>
            <a:spLocks noChangeArrowheads="1"/>
          </p:cNvSpPr>
          <p:nvPr/>
        </p:nvSpPr>
        <p:spPr bwMode="auto">
          <a:xfrm>
            <a:off x="2428875" y="2214563"/>
            <a:ext cx="714375" cy="484187"/>
          </a:xfrm>
          <a:prstGeom prst="rightArrow">
            <a:avLst>
              <a:gd name="adj1" fmla="val 50000"/>
              <a:gd name="adj2" fmla="val 50048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3" name="Стрелка вправо 10"/>
          <p:cNvSpPr>
            <a:spLocks noChangeArrowheads="1"/>
          </p:cNvSpPr>
          <p:nvPr/>
        </p:nvSpPr>
        <p:spPr bwMode="auto">
          <a:xfrm>
            <a:off x="4786313" y="2286000"/>
            <a:ext cx="714375" cy="484188"/>
          </a:xfrm>
          <a:prstGeom prst="rightArrow">
            <a:avLst>
              <a:gd name="adj1" fmla="val 50000"/>
              <a:gd name="adj2" fmla="val 50048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4" name="Стрелка вправо 11"/>
          <p:cNvSpPr>
            <a:spLocks noChangeArrowheads="1"/>
          </p:cNvSpPr>
          <p:nvPr/>
        </p:nvSpPr>
        <p:spPr bwMode="auto">
          <a:xfrm>
            <a:off x="7308304" y="2132856"/>
            <a:ext cx="857250" cy="484188"/>
          </a:xfrm>
          <a:prstGeom prst="rightArrow">
            <a:avLst>
              <a:gd name="adj1" fmla="val 50000"/>
              <a:gd name="adj2" fmla="val 50049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Стрелка углом вверх 12"/>
          <p:cNvSpPr/>
          <p:nvPr/>
        </p:nvSpPr>
        <p:spPr bwMode="auto">
          <a:xfrm rot="10800000" flipV="1">
            <a:off x="1571625" y="3000375"/>
            <a:ext cx="6121400" cy="714375"/>
          </a:xfrm>
          <a:prstGeom prst="bentUp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ИКТ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практике информационными технологиями обучения называют все технологии, использующие специальные технические информационные средства (ЭВМ, аудио-, кино-, видео-).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Компьютерные (новые информационные) технологии обучения — это процессы подготовки и передачи информации обучаемому, средством осуществления которых является компьютер.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4"/>
          <p:cNvSpPr>
            <a:spLocks noGrp="1"/>
          </p:cNvSpPr>
          <p:nvPr>
            <p:ph type="title"/>
          </p:nvPr>
        </p:nvSpPr>
        <p:spPr>
          <a:xfrm>
            <a:off x="539552" y="0"/>
            <a:ext cx="8223448" cy="1196752"/>
          </a:xfrm>
        </p:spPr>
        <p:txBody>
          <a:bodyPr/>
          <a:lstStyle/>
          <a:p>
            <a:r>
              <a:rPr lang="ru-RU" dirty="0" smtClean="0"/>
              <a:t>ИКТ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935038" y="1412875"/>
            <a:ext cx="8208962" cy="496887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Arial" charset="0"/>
              <a:buNone/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функции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педагога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компьютер представляет собой:</a:t>
            </a:r>
          </a:p>
          <a:p>
            <a:pPr>
              <a:lnSpc>
                <a:spcPct val="120000"/>
              </a:lnSpc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источник учебной информации (частично или полностью заменяющий учителя и книгу);</a:t>
            </a:r>
          </a:p>
          <a:p>
            <a:pPr>
              <a:lnSpc>
                <a:spcPct val="120000"/>
              </a:lnSpc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наглядное пособие (качественно нового уровня с возможностями мультимедиа и телекоммуникации);</a:t>
            </a:r>
          </a:p>
          <a:p>
            <a:pPr>
              <a:lnSpc>
                <a:spcPct val="120000"/>
              </a:lnSpc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индивидуальное информационное пространство; тренажер;</a:t>
            </a:r>
          </a:p>
          <a:p>
            <a:pPr>
              <a:lnSpc>
                <a:spcPct val="120000"/>
              </a:lnSpc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средство диагностики и контроля.</a:t>
            </a:r>
          </a:p>
          <a:p>
            <a:pPr>
              <a:lnSpc>
                <a:spcPct val="120000"/>
              </a:lnSpc>
              <a:buFont typeface="Arial" charset="0"/>
              <a:buNone/>
              <a:defRPr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функции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рабочего инструмента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компьютер выступает как:</a:t>
            </a:r>
          </a:p>
          <a:p>
            <a:pPr>
              <a:lnSpc>
                <a:spcPct val="120000"/>
              </a:lnSpc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средство подготовки текстов, их хранения;</a:t>
            </a:r>
          </a:p>
          <a:p>
            <a:pPr>
              <a:lnSpc>
                <a:spcPct val="120000"/>
              </a:lnSpc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текстовый редактор;</a:t>
            </a:r>
          </a:p>
          <a:p>
            <a:pPr>
              <a:lnSpc>
                <a:spcPct val="120000"/>
              </a:lnSpc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графопостроитель, графический редактор;</a:t>
            </a:r>
          </a:p>
          <a:p>
            <a:pPr>
              <a:lnSpc>
                <a:spcPct val="120000"/>
              </a:lnSpc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вычислительная машина больших возможностей (с оформлением результатов в различном виде);</a:t>
            </a:r>
          </a:p>
          <a:p>
            <a:pPr>
              <a:lnSpc>
                <a:spcPct val="120000"/>
              </a:lnSpc>
              <a:defRPr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средство моделирования.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93688"/>
            <a:ext cx="8534400" cy="635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3100" dirty="0" smtClean="0"/>
              <a:t> сберегающие технологии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428596" y="1071546"/>
          <a:ext cx="82296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59632" y="260648"/>
            <a:ext cx="62646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800" dirty="0" smtClean="0"/>
              <a:t> сберегающие технологии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927</Words>
  <Application>Microsoft Office PowerPoint</Application>
  <PresentationFormat>Экран (4:3)</PresentationFormat>
  <Paragraphs>145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Flow</vt:lpstr>
      <vt:lpstr>Панель методик и технологий образовательной практики «Практическая фотосъемка»</vt:lpstr>
      <vt:lpstr>Основные характеристики современных образовательных технологий</vt:lpstr>
      <vt:lpstr>Технология интегрированного обучения</vt:lpstr>
      <vt:lpstr>Слайд 4</vt:lpstr>
      <vt:lpstr>Слайд 5</vt:lpstr>
      <vt:lpstr>Слайд 6</vt:lpstr>
      <vt:lpstr>ИКТ технологии</vt:lpstr>
      <vt:lpstr>ИКТ технологии</vt:lpstr>
      <vt:lpstr>    Здоровье сберегающие технологии   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2023-04-27T16:01:58Z</dcterms:created>
  <dcterms:modified xsi:type="dcterms:W3CDTF">2023-04-27T16:27:02Z</dcterms:modified>
</cp:coreProperties>
</file>