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435771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6000" dirty="0" smtClean="0"/>
              <a:t>Изменение глаголов по родам, лицам и числам.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глаголы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Встаю. Сплю. Читаю. </a:t>
            </a:r>
            <a:r>
              <a:rPr lang="ru-RU" sz="3600" b="1" u="sng" dirty="0" smtClean="0">
                <a:solidFill>
                  <a:srgbClr val="002060"/>
                </a:solidFill>
              </a:rPr>
              <a:t>Играем.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Гуляем.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Мы играем. Мы гуляем. (мн.ч.)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Я встаю. Я сплю. Я читаю. (ед.ч)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/>
              <a:t>ВЫВОД: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/>
              <a:t>глаголы настоящего времени изменяются </a:t>
            </a:r>
            <a:r>
              <a:rPr lang="ru-RU" sz="3600" b="1" dirty="0" smtClean="0">
                <a:solidFill>
                  <a:srgbClr val="FF0000"/>
                </a:solidFill>
              </a:rPr>
              <a:t>ПО ЧИСЛАМ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Изменяются ли глаголы </a:t>
            </a:r>
            <a:r>
              <a:rPr lang="ru-RU" b="1" i="1" dirty="0" smtClean="0">
                <a:solidFill>
                  <a:srgbClr val="FF0000"/>
                </a:solidFill>
              </a:rPr>
              <a:t>настоящего</a:t>
            </a:r>
            <a:r>
              <a:rPr lang="ru-RU" b="1" dirty="0" smtClean="0"/>
              <a:t> времени по </a:t>
            </a:r>
            <a:r>
              <a:rPr lang="ru-RU" b="1" dirty="0" smtClean="0">
                <a:solidFill>
                  <a:srgbClr val="FF0000"/>
                </a:solidFill>
              </a:rPr>
              <a:t>ЛИЦАМ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sz="4200" dirty="0" smtClean="0"/>
              <a:t>1-е л. </a:t>
            </a:r>
            <a:r>
              <a:rPr lang="ru-RU" sz="4200" dirty="0" smtClean="0"/>
              <a:t>е</a:t>
            </a:r>
            <a:r>
              <a:rPr lang="ru-RU" sz="4200" dirty="0" smtClean="0"/>
              <a:t>д.ч. </a:t>
            </a:r>
            <a:r>
              <a:rPr lang="ru-RU" sz="4200" dirty="0" smtClean="0"/>
              <a:t> </a:t>
            </a:r>
            <a:r>
              <a:rPr lang="ru-RU" sz="4200" dirty="0" smtClean="0"/>
              <a:t>- я встаю,</a:t>
            </a:r>
            <a:endParaRPr lang="ru-RU" sz="4200" dirty="0" smtClean="0"/>
          </a:p>
          <a:p>
            <a:r>
              <a:rPr lang="ru-RU" sz="4200" dirty="0" smtClean="0"/>
              <a:t>2-е </a:t>
            </a:r>
            <a:r>
              <a:rPr lang="ru-RU" sz="4200" dirty="0" smtClean="0"/>
              <a:t>л. ед.ч. – ты встаё</a:t>
            </a:r>
            <a:r>
              <a:rPr lang="ru-RU" sz="4200" u="sng" dirty="0" smtClean="0">
                <a:solidFill>
                  <a:srgbClr val="FF0000"/>
                </a:solidFill>
              </a:rPr>
              <a:t>шь</a:t>
            </a:r>
            <a:r>
              <a:rPr lang="ru-RU" sz="4200" dirty="0" smtClean="0"/>
              <a:t>,</a:t>
            </a:r>
          </a:p>
          <a:p>
            <a:r>
              <a:rPr lang="ru-RU" sz="4200" dirty="0" smtClean="0"/>
              <a:t>3-е л. ед.ч. – он встаёт,</a:t>
            </a:r>
          </a:p>
          <a:p>
            <a:endParaRPr lang="ru-RU" sz="4200" dirty="0" smtClean="0"/>
          </a:p>
          <a:p>
            <a:r>
              <a:rPr lang="ru-RU" sz="4200" dirty="0" smtClean="0"/>
              <a:t>1-е л. мн.ч. – </a:t>
            </a:r>
            <a:r>
              <a:rPr lang="ru-RU" sz="4200" dirty="0" smtClean="0"/>
              <a:t>мы</a:t>
            </a:r>
            <a:r>
              <a:rPr lang="ru-RU" sz="4200" dirty="0" smtClean="0"/>
              <a:t> встаём,</a:t>
            </a:r>
            <a:endParaRPr lang="ru-RU" sz="4200" dirty="0" smtClean="0"/>
          </a:p>
          <a:p>
            <a:r>
              <a:rPr lang="ru-RU" sz="4200" dirty="0" smtClean="0"/>
              <a:t>2-е л. мн.ч. – </a:t>
            </a:r>
            <a:r>
              <a:rPr lang="ru-RU" sz="4200" dirty="0" smtClean="0"/>
              <a:t>вы</a:t>
            </a:r>
            <a:r>
              <a:rPr lang="ru-RU" sz="4200" dirty="0" smtClean="0"/>
              <a:t> встаёте,</a:t>
            </a:r>
            <a:endParaRPr lang="ru-RU" sz="4200" dirty="0" smtClean="0"/>
          </a:p>
          <a:p>
            <a:r>
              <a:rPr lang="ru-RU" sz="4200" dirty="0" smtClean="0"/>
              <a:t>3-е л. мн.ч. – они встают. </a:t>
            </a:r>
          </a:p>
          <a:p>
            <a:endParaRPr lang="ru-RU" dirty="0" smtClean="0"/>
          </a:p>
          <a:p>
            <a:r>
              <a:rPr lang="ru-RU" b="1" dirty="0" smtClean="0"/>
              <a:t>ВЫВОД: глаголы настоящего времени изменяются </a:t>
            </a:r>
            <a:r>
              <a:rPr lang="ru-RU" b="1" dirty="0" smtClean="0">
                <a:solidFill>
                  <a:srgbClr val="FF0000"/>
                </a:solidFill>
              </a:rPr>
              <a:t>ПО ЛИЦАМ.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Изменяются ли глаголы </a:t>
            </a:r>
            <a:r>
              <a:rPr lang="ru-RU" b="1" i="1" dirty="0" err="1" smtClean="0">
                <a:solidFill>
                  <a:srgbClr val="FF0000"/>
                </a:solidFill>
              </a:rPr>
              <a:t>наст.вр</a:t>
            </a:r>
            <a:r>
              <a:rPr lang="ru-RU" b="1" i="1" dirty="0" smtClean="0">
                <a:solidFill>
                  <a:srgbClr val="FF0000"/>
                </a:solidFill>
              </a:rPr>
              <a:t>. в ед.ч. </a:t>
            </a:r>
            <a:r>
              <a:rPr lang="ru-RU" b="1" dirty="0" smtClean="0">
                <a:solidFill>
                  <a:srgbClr val="FF0000"/>
                </a:solidFill>
              </a:rPr>
              <a:t>ПО РОДАМ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4400" b="1" dirty="0" smtClean="0"/>
              <a:t>ОН </a:t>
            </a:r>
            <a:r>
              <a:rPr lang="ru-RU" sz="4400" b="1" dirty="0" smtClean="0">
                <a:solidFill>
                  <a:srgbClr val="FF0000"/>
                </a:solidFill>
              </a:rPr>
              <a:t>встаёт.</a:t>
            </a:r>
          </a:p>
          <a:p>
            <a:r>
              <a:rPr lang="ru-RU" sz="4400" b="1" dirty="0" smtClean="0"/>
              <a:t>ОНА </a:t>
            </a:r>
            <a:r>
              <a:rPr lang="ru-RU" sz="4400" b="1" dirty="0" smtClean="0">
                <a:solidFill>
                  <a:srgbClr val="FF0000"/>
                </a:solidFill>
              </a:rPr>
              <a:t>встаёт.</a:t>
            </a:r>
          </a:p>
          <a:p>
            <a:r>
              <a:rPr lang="ru-RU" sz="4400" b="1" dirty="0" smtClean="0"/>
              <a:t>ОНО </a:t>
            </a:r>
            <a:r>
              <a:rPr lang="ru-RU" sz="4400" b="1" dirty="0" smtClean="0">
                <a:solidFill>
                  <a:srgbClr val="FF0000"/>
                </a:solidFill>
              </a:rPr>
              <a:t>встаёт.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/>
              <a:t>ВЫВОД: глаголы настоящего времени </a:t>
            </a:r>
            <a:r>
              <a:rPr lang="ru-RU" sz="4400" b="1" dirty="0" smtClean="0">
                <a:solidFill>
                  <a:srgbClr val="FF0000"/>
                </a:solidFill>
              </a:rPr>
              <a:t>НЕ</a:t>
            </a:r>
            <a:r>
              <a:rPr lang="ru-RU" sz="4400" b="1" dirty="0" smtClean="0"/>
              <a:t> изменяются </a:t>
            </a:r>
            <a:r>
              <a:rPr lang="ru-RU" sz="4400" b="1" dirty="0" smtClean="0">
                <a:solidFill>
                  <a:srgbClr val="FF0000"/>
                </a:solidFill>
              </a:rPr>
              <a:t>ПО РОДАМ.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Сформулируем 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Глаголы </a:t>
            </a:r>
            <a:r>
              <a:rPr lang="ru-RU" sz="4000" b="1" dirty="0" smtClean="0">
                <a:solidFill>
                  <a:srgbClr val="FF0000"/>
                </a:solidFill>
              </a:rPr>
              <a:t>НАСТОЯЩЕГО </a:t>
            </a:r>
            <a:r>
              <a:rPr lang="ru-RU" sz="4000" b="1" dirty="0" smtClean="0">
                <a:solidFill>
                  <a:srgbClr val="002060"/>
                </a:solidFill>
              </a:rPr>
              <a:t>времени изменяются </a:t>
            </a:r>
            <a:r>
              <a:rPr lang="ru-RU" sz="4000" b="1" dirty="0" smtClean="0">
                <a:solidFill>
                  <a:srgbClr val="FF0000"/>
                </a:solidFill>
              </a:rPr>
              <a:t>ПО ЧИСЛАМ</a:t>
            </a:r>
            <a:r>
              <a:rPr lang="ru-RU" sz="4000" b="1" dirty="0" smtClean="0">
                <a:solidFill>
                  <a:srgbClr val="00206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 ПО ЛИЦАМ</a:t>
            </a:r>
            <a:r>
              <a:rPr lang="ru-RU" sz="4000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Они </a:t>
            </a:r>
            <a:r>
              <a:rPr lang="ru-RU" sz="4000" b="1" dirty="0" smtClean="0">
                <a:solidFill>
                  <a:srgbClr val="FF0000"/>
                </a:solidFill>
              </a:rPr>
              <a:t>НЕ </a:t>
            </a:r>
            <a:r>
              <a:rPr lang="ru-RU" sz="4000" b="1" dirty="0" smtClean="0">
                <a:solidFill>
                  <a:srgbClr val="002060"/>
                </a:solidFill>
              </a:rPr>
              <a:t>изменяются по </a:t>
            </a:r>
            <a:r>
              <a:rPr lang="ru-RU" sz="4000" b="1" dirty="0" smtClean="0">
                <a:solidFill>
                  <a:srgbClr val="FF0000"/>
                </a:solidFill>
              </a:rPr>
              <a:t>ПО РОДАМ</a:t>
            </a:r>
            <a:r>
              <a:rPr lang="ru-RU" sz="4000" b="1" dirty="0" smtClean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глаголы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rgbClr val="FFCC66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Встану. Отдохну. Посплю. </a:t>
            </a:r>
            <a:r>
              <a:rPr lang="ru-RU" b="1" u="sng" dirty="0" smtClean="0">
                <a:solidFill>
                  <a:srgbClr val="002060"/>
                </a:solidFill>
              </a:rPr>
              <a:t>Поиграем. Погуляем.</a:t>
            </a:r>
          </a:p>
          <a:p>
            <a:endParaRPr lang="ru-RU" b="1" u="sng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/>
              <a:t>ВЫВОД: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/>
              <a:t>глаголы будущего времени изменяются </a:t>
            </a:r>
            <a:r>
              <a:rPr lang="ru-RU" b="1" dirty="0" smtClean="0">
                <a:solidFill>
                  <a:srgbClr val="FF0000"/>
                </a:solidFill>
              </a:rPr>
              <a:t>ПО ЧИСЛАМ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Изменяются ли глаголы </a:t>
            </a:r>
            <a:r>
              <a:rPr lang="ru-RU" b="1" i="1" dirty="0" smtClean="0">
                <a:solidFill>
                  <a:srgbClr val="FF0000"/>
                </a:solidFill>
              </a:rPr>
              <a:t>будущего</a:t>
            </a:r>
            <a:r>
              <a:rPr lang="ru-RU" b="1" dirty="0" smtClean="0"/>
              <a:t> времени по </a:t>
            </a:r>
            <a:r>
              <a:rPr lang="ru-RU" b="1" dirty="0" smtClean="0">
                <a:solidFill>
                  <a:srgbClr val="FF0000"/>
                </a:solidFill>
              </a:rPr>
              <a:t>ЛИЦАМ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CC66"/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1-е л. </a:t>
            </a:r>
            <a:r>
              <a:rPr lang="ru-RU" dirty="0" smtClean="0"/>
              <a:t>е</a:t>
            </a:r>
            <a:r>
              <a:rPr lang="ru-RU" dirty="0" smtClean="0"/>
              <a:t>д.ч. – я встану,</a:t>
            </a:r>
          </a:p>
          <a:p>
            <a:r>
              <a:rPr lang="ru-RU" dirty="0" smtClean="0"/>
              <a:t>2-е </a:t>
            </a:r>
            <a:r>
              <a:rPr lang="ru-RU" dirty="0" smtClean="0"/>
              <a:t>л. ед.ч. – ты встане</a:t>
            </a:r>
            <a:r>
              <a:rPr lang="ru-RU" u="sng" dirty="0" smtClean="0">
                <a:solidFill>
                  <a:srgbClr val="FF0000"/>
                </a:solidFill>
              </a:rPr>
              <a:t>шь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3-е л. ед.ч. – он встанет,</a:t>
            </a:r>
          </a:p>
          <a:p>
            <a:endParaRPr lang="ru-RU" dirty="0" smtClean="0"/>
          </a:p>
          <a:p>
            <a:r>
              <a:rPr lang="ru-RU" dirty="0" smtClean="0"/>
              <a:t>1-е л. мн.ч. – </a:t>
            </a:r>
            <a:r>
              <a:rPr lang="ru-RU" dirty="0" smtClean="0"/>
              <a:t>мы встанем,</a:t>
            </a:r>
            <a:endParaRPr lang="ru-RU" dirty="0" smtClean="0"/>
          </a:p>
          <a:p>
            <a:r>
              <a:rPr lang="ru-RU" dirty="0" smtClean="0"/>
              <a:t>2-е л. мн.ч. – </a:t>
            </a:r>
            <a:r>
              <a:rPr lang="ru-RU" dirty="0" smtClean="0"/>
              <a:t>вы встанете,</a:t>
            </a:r>
            <a:endParaRPr lang="ru-RU" dirty="0" smtClean="0"/>
          </a:p>
          <a:p>
            <a:r>
              <a:rPr lang="ru-RU" dirty="0" smtClean="0"/>
              <a:t>3-е л. мн.ч. – они встанут. </a:t>
            </a:r>
          </a:p>
          <a:p>
            <a:r>
              <a:rPr lang="ru-RU" b="1" dirty="0" smtClean="0"/>
              <a:t>ВЫВОД: </a:t>
            </a:r>
            <a:r>
              <a:rPr lang="ru-RU" b="1" dirty="0" err="1" smtClean="0"/>
              <a:t>глаголыбудущеговремени</a:t>
            </a:r>
            <a:r>
              <a:rPr lang="ru-RU" b="1" dirty="0" smtClean="0"/>
              <a:t> изменяются </a:t>
            </a:r>
            <a:r>
              <a:rPr lang="ru-RU" b="1" dirty="0" smtClean="0">
                <a:solidFill>
                  <a:srgbClr val="FF0000"/>
                </a:solidFill>
              </a:rPr>
              <a:t>ПО ЛИЦАМ.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Изменяются ли глаголы </a:t>
            </a:r>
            <a:r>
              <a:rPr lang="ru-RU" b="1" i="1" dirty="0" err="1" smtClean="0">
                <a:solidFill>
                  <a:srgbClr val="FF0000"/>
                </a:solidFill>
              </a:rPr>
              <a:t>буд.вр</a:t>
            </a:r>
            <a:r>
              <a:rPr lang="ru-RU" b="1" i="1" dirty="0" smtClean="0">
                <a:solidFill>
                  <a:srgbClr val="FF0000"/>
                </a:solidFill>
              </a:rPr>
              <a:t>. в ед.ч. </a:t>
            </a:r>
            <a:r>
              <a:rPr lang="ru-RU" b="1" dirty="0" smtClean="0">
                <a:solidFill>
                  <a:srgbClr val="FF0000"/>
                </a:solidFill>
              </a:rPr>
              <a:t>ПО РОДАМ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CC66"/>
          </a:solidFill>
        </p:spPr>
        <p:txBody>
          <a:bodyPr/>
          <a:lstStyle/>
          <a:p>
            <a:r>
              <a:rPr lang="ru-RU" b="1" dirty="0" smtClean="0"/>
              <a:t>ОН </a:t>
            </a:r>
            <a:r>
              <a:rPr lang="ru-RU" b="1" dirty="0" smtClean="0">
                <a:solidFill>
                  <a:srgbClr val="FF0000"/>
                </a:solidFill>
              </a:rPr>
              <a:t>встанет.</a:t>
            </a:r>
          </a:p>
          <a:p>
            <a:r>
              <a:rPr lang="ru-RU" b="1" dirty="0" smtClean="0"/>
              <a:t>ОНА </a:t>
            </a:r>
            <a:r>
              <a:rPr lang="ru-RU" b="1" dirty="0" smtClean="0">
                <a:solidFill>
                  <a:srgbClr val="FF0000"/>
                </a:solidFill>
              </a:rPr>
              <a:t>встанет.</a:t>
            </a:r>
          </a:p>
          <a:p>
            <a:r>
              <a:rPr lang="ru-RU" b="1" dirty="0" smtClean="0"/>
              <a:t>ОНО </a:t>
            </a:r>
            <a:r>
              <a:rPr lang="ru-RU" b="1" dirty="0" smtClean="0">
                <a:solidFill>
                  <a:srgbClr val="FF0000"/>
                </a:solidFill>
              </a:rPr>
              <a:t>встанет.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ВЫВОД: глаголы будущего времени </a:t>
            </a:r>
            <a:r>
              <a:rPr lang="ru-RU" b="1" dirty="0" smtClean="0">
                <a:solidFill>
                  <a:srgbClr val="FF0000"/>
                </a:solidFill>
              </a:rPr>
              <a:t>НЕ</a:t>
            </a:r>
            <a:r>
              <a:rPr lang="ru-RU" b="1" dirty="0" smtClean="0"/>
              <a:t> изменяются </a:t>
            </a:r>
            <a:r>
              <a:rPr lang="ru-RU" b="1" dirty="0" smtClean="0">
                <a:solidFill>
                  <a:srgbClr val="FF0000"/>
                </a:solidFill>
              </a:rPr>
              <a:t>ПО РОДАМ.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Сформулируем 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CC66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Глаголы </a:t>
            </a:r>
            <a:r>
              <a:rPr lang="ru-RU" sz="4000" b="1" dirty="0" smtClean="0">
                <a:solidFill>
                  <a:srgbClr val="FF0000"/>
                </a:solidFill>
              </a:rPr>
              <a:t>БУДУЩЕГО </a:t>
            </a:r>
            <a:r>
              <a:rPr lang="ru-RU" sz="4000" b="1" dirty="0" smtClean="0">
                <a:solidFill>
                  <a:srgbClr val="002060"/>
                </a:solidFill>
              </a:rPr>
              <a:t>времени изменяются </a:t>
            </a:r>
            <a:r>
              <a:rPr lang="ru-RU" sz="4000" b="1" dirty="0" smtClean="0">
                <a:solidFill>
                  <a:srgbClr val="FF0000"/>
                </a:solidFill>
              </a:rPr>
              <a:t>ПО ЧИСЛАМ</a:t>
            </a:r>
            <a:r>
              <a:rPr lang="ru-RU" sz="4000" b="1" dirty="0" smtClean="0">
                <a:solidFill>
                  <a:srgbClr val="00206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 ПО ЛИЦАМ</a:t>
            </a:r>
            <a:r>
              <a:rPr lang="ru-RU" sz="4000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Они </a:t>
            </a:r>
            <a:r>
              <a:rPr lang="ru-RU" sz="4000" b="1" dirty="0" smtClean="0">
                <a:solidFill>
                  <a:srgbClr val="FF0000"/>
                </a:solidFill>
              </a:rPr>
              <a:t>НЕ </a:t>
            </a:r>
            <a:r>
              <a:rPr lang="ru-RU" sz="4000" b="1" dirty="0" smtClean="0">
                <a:solidFill>
                  <a:srgbClr val="002060"/>
                </a:solidFill>
              </a:rPr>
              <a:t>изменяются по </a:t>
            </a:r>
            <a:r>
              <a:rPr lang="ru-RU" sz="4000" b="1" dirty="0" smtClean="0">
                <a:solidFill>
                  <a:srgbClr val="FF0000"/>
                </a:solidFill>
              </a:rPr>
              <a:t>ПО РОДАМ</a:t>
            </a:r>
            <a:r>
              <a:rPr lang="ru-RU" sz="4000" b="1" dirty="0" smtClean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С. </a:t>
            </a:r>
            <a:r>
              <a:rPr lang="ru-RU" smtClean="0"/>
              <a:t>188-189, упр.212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err="1" smtClean="0"/>
              <a:t>Уч</a:t>
            </a:r>
            <a:r>
              <a:rPr lang="ru-RU" dirty="0" smtClean="0"/>
              <a:t>. с. 173, упр. 199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Поутру окно открыл </a:t>
            </a:r>
            <a:r>
              <a:rPr lang="ru-RU" sz="3600" b="1" u="sng" dirty="0" smtClean="0"/>
              <a:t>я</a:t>
            </a:r>
            <a:r>
              <a:rPr lang="ru-RU" sz="3600" b="1" dirty="0" smtClean="0"/>
              <a:t>.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На карнизе </a:t>
            </a:r>
            <a:r>
              <a:rPr lang="ru-RU" sz="3600" b="1" u="sng" dirty="0" smtClean="0"/>
              <a:t>кот</a:t>
            </a:r>
            <a:r>
              <a:rPr lang="ru-RU" sz="3600" b="1" dirty="0" smtClean="0"/>
              <a:t> сидит.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u="sng" dirty="0" smtClean="0"/>
              <a:t>Он</a:t>
            </a:r>
            <a:r>
              <a:rPr lang="ru-RU" sz="3600" b="1" dirty="0" smtClean="0"/>
              <a:t> за птицами следит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И бормочет: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- </a:t>
            </a:r>
            <a:r>
              <a:rPr lang="ru-RU" sz="3600" b="1" dirty="0" err="1" smtClean="0"/>
              <a:t>Крррылья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крррылья</a:t>
            </a:r>
            <a:r>
              <a:rPr lang="ru-RU" sz="3600" b="1" dirty="0" smtClean="0"/>
              <a:t>…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28860" y="2285992"/>
            <a:ext cx="1214446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28860" y="2357430"/>
            <a:ext cx="1214446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28926" y="3143248"/>
            <a:ext cx="1071570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928926" y="3214686"/>
            <a:ext cx="1071570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57488" y="4000504"/>
            <a:ext cx="1285884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857488" y="4071942"/>
            <a:ext cx="1285884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62" y="4857760"/>
            <a:ext cx="1714512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28662" y="4929198"/>
            <a:ext cx="1714512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214546" y="1571612"/>
            <a:ext cx="1857388" cy="42862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прош.вр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43174" y="2428868"/>
            <a:ext cx="1785950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наст.вр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86050" y="3357562"/>
            <a:ext cx="185738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наст.вр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4348" y="4071942"/>
            <a:ext cx="192882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наст.вр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86050" y="1357298"/>
            <a:ext cx="928694" cy="2857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м.р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2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Правило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Чтобы узнать </a:t>
            </a:r>
            <a:r>
              <a:rPr lang="ru-RU" b="1" dirty="0" smtClean="0">
                <a:solidFill>
                  <a:srgbClr val="FF0000"/>
                </a:solidFill>
              </a:rPr>
              <a:t>ЛИЦО</a:t>
            </a:r>
            <a:r>
              <a:rPr lang="ru-RU" b="1" dirty="0" smtClean="0">
                <a:solidFill>
                  <a:srgbClr val="002060"/>
                </a:solidFill>
              </a:rPr>
              <a:t> глагола настоящего времени, нужно определить, </a:t>
            </a:r>
            <a:r>
              <a:rPr lang="ru-RU" b="1" dirty="0" smtClean="0">
                <a:solidFill>
                  <a:srgbClr val="FF0000"/>
                </a:solidFill>
              </a:rPr>
              <a:t>КТО </a:t>
            </a:r>
            <a:r>
              <a:rPr lang="ru-RU" b="1" dirty="0" smtClean="0">
                <a:solidFill>
                  <a:srgbClr val="002060"/>
                </a:solidFill>
              </a:rPr>
              <a:t>действует в предложении и подставить перед глаголом личное местоимение. </a:t>
            </a:r>
          </a:p>
          <a:p>
            <a:r>
              <a:rPr lang="ru-RU" u="sng" dirty="0" smtClean="0">
                <a:solidFill>
                  <a:srgbClr val="FF0000"/>
                </a:solidFill>
              </a:rPr>
              <a:t>я</a:t>
            </a:r>
            <a:r>
              <a:rPr lang="ru-RU" u="sng" dirty="0" smtClean="0"/>
              <a:t> смотрю,                   </a:t>
            </a:r>
            <a:r>
              <a:rPr lang="ru-RU" u="sng" dirty="0" smtClean="0">
                <a:solidFill>
                  <a:srgbClr val="FF0000"/>
                </a:solidFill>
              </a:rPr>
              <a:t>мы</a:t>
            </a:r>
            <a:r>
              <a:rPr lang="ru-RU" u="sng" dirty="0" smtClean="0"/>
              <a:t> смотрим – 1-е лицо;</a:t>
            </a:r>
          </a:p>
          <a:p>
            <a:r>
              <a:rPr lang="ru-RU" u="sng" dirty="0" smtClean="0">
                <a:solidFill>
                  <a:srgbClr val="FF0000"/>
                </a:solidFill>
              </a:rPr>
              <a:t>ты</a:t>
            </a:r>
            <a:r>
              <a:rPr lang="ru-RU" u="sng" dirty="0" smtClean="0"/>
              <a:t> смотришь,            </a:t>
            </a:r>
            <a:r>
              <a:rPr lang="ru-RU" u="sng" dirty="0" smtClean="0">
                <a:solidFill>
                  <a:srgbClr val="FF0000"/>
                </a:solidFill>
              </a:rPr>
              <a:t>вы</a:t>
            </a:r>
            <a:r>
              <a:rPr lang="ru-RU" u="sng" dirty="0" smtClean="0"/>
              <a:t> смотрите – 2-е лицо;</a:t>
            </a:r>
          </a:p>
          <a:p>
            <a:r>
              <a:rPr lang="ru-RU" u="sng" dirty="0" smtClean="0">
                <a:solidFill>
                  <a:srgbClr val="FF0000"/>
                </a:solidFill>
              </a:rPr>
              <a:t>он, она, оно </a:t>
            </a:r>
            <a:r>
              <a:rPr lang="ru-RU" u="sng" dirty="0" smtClean="0"/>
              <a:t>смотрит, </a:t>
            </a:r>
            <a:r>
              <a:rPr lang="ru-RU" u="sng" dirty="0" smtClean="0">
                <a:solidFill>
                  <a:srgbClr val="FF0000"/>
                </a:solidFill>
              </a:rPr>
              <a:t>они</a:t>
            </a:r>
            <a:r>
              <a:rPr lang="ru-RU" u="sng" dirty="0" smtClean="0"/>
              <a:t> смотрят- 3-е лицо.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Если действующее </a:t>
            </a:r>
            <a:r>
              <a:rPr lang="ru-RU" b="1" dirty="0" smtClean="0">
                <a:solidFill>
                  <a:srgbClr val="FF0000"/>
                </a:solidFill>
              </a:rPr>
              <a:t>ЛИЦО</a:t>
            </a:r>
            <a:r>
              <a:rPr lang="ru-RU" b="1" dirty="0" smtClean="0">
                <a:solidFill>
                  <a:srgbClr val="002060"/>
                </a:solidFill>
              </a:rPr>
              <a:t> выражено существительным, то глагол настоящего времени – </a:t>
            </a:r>
            <a:r>
              <a:rPr lang="ru-RU" b="1" dirty="0" smtClean="0">
                <a:solidFill>
                  <a:srgbClr val="FF0000"/>
                </a:solidFill>
              </a:rPr>
              <a:t>ЭТО ВСЕГДА ГЛАГОЛ 3-го ЛИЦА. </a:t>
            </a:r>
          </a:p>
          <a:p>
            <a:r>
              <a:rPr lang="ru-RU" u="sng" dirty="0" smtClean="0"/>
              <a:t>Кот                 </a:t>
            </a:r>
            <a:r>
              <a:rPr lang="ru-RU" u="sng" dirty="0" smtClean="0">
                <a:solidFill>
                  <a:srgbClr val="FF0000"/>
                </a:solidFill>
              </a:rPr>
              <a:t>(он) </a:t>
            </a:r>
            <a:r>
              <a:rPr lang="ru-RU" u="sng" dirty="0" smtClean="0"/>
              <a:t>смотрит – 3 –е лицо;</a:t>
            </a:r>
          </a:p>
          <a:p>
            <a:r>
              <a:rPr lang="ru-RU" u="sng" dirty="0" smtClean="0"/>
              <a:t>кошка           </a:t>
            </a:r>
            <a:r>
              <a:rPr lang="ru-RU" u="sng" dirty="0" smtClean="0">
                <a:solidFill>
                  <a:srgbClr val="FF0000"/>
                </a:solidFill>
              </a:rPr>
              <a:t>(она) </a:t>
            </a:r>
            <a:r>
              <a:rPr lang="ru-RU" u="sng" dirty="0" smtClean="0"/>
              <a:t>смотрит – 3-е лицо;</a:t>
            </a:r>
          </a:p>
          <a:p>
            <a:r>
              <a:rPr lang="ru-RU" u="sng" dirty="0" smtClean="0"/>
              <a:t>солнце          </a:t>
            </a:r>
            <a:r>
              <a:rPr lang="ru-RU" u="sng" dirty="0" smtClean="0">
                <a:solidFill>
                  <a:srgbClr val="FF0000"/>
                </a:solidFill>
              </a:rPr>
              <a:t>(оно) </a:t>
            </a:r>
            <a:r>
              <a:rPr lang="ru-RU" u="sng" dirty="0" smtClean="0"/>
              <a:t>смотрит – 3-е лицо;</a:t>
            </a:r>
          </a:p>
          <a:p>
            <a:r>
              <a:rPr lang="ru-RU" u="sng" dirty="0" smtClean="0"/>
              <a:t>звери            </a:t>
            </a:r>
            <a:r>
              <a:rPr lang="ru-RU" u="sng" dirty="0" smtClean="0">
                <a:solidFill>
                  <a:srgbClr val="FF0000"/>
                </a:solidFill>
              </a:rPr>
              <a:t>(они) </a:t>
            </a:r>
            <a:r>
              <a:rPr lang="ru-RU" u="sng" dirty="0" smtClean="0"/>
              <a:t>смотрят – 3-е лицо.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err="1" smtClean="0"/>
              <a:t>Уч</a:t>
            </a:r>
            <a:r>
              <a:rPr lang="ru-RU" dirty="0" smtClean="0"/>
              <a:t>. с. 173, упр. 199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Поутру окно открыл </a:t>
            </a:r>
            <a:r>
              <a:rPr lang="ru-RU" sz="3600" b="1" u="sng" dirty="0" smtClean="0"/>
              <a:t>я</a:t>
            </a:r>
            <a:r>
              <a:rPr lang="ru-RU" sz="3600" b="1" dirty="0" smtClean="0"/>
              <a:t>.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На карнизе </a:t>
            </a:r>
            <a:r>
              <a:rPr lang="ru-RU" sz="3600" b="1" u="sng" dirty="0" smtClean="0"/>
              <a:t>кот</a:t>
            </a:r>
            <a:r>
              <a:rPr lang="ru-RU" sz="3600" b="1" dirty="0" smtClean="0"/>
              <a:t> сидит.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u="sng" dirty="0" smtClean="0"/>
              <a:t>Он</a:t>
            </a:r>
            <a:r>
              <a:rPr lang="ru-RU" sz="3600" b="1" dirty="0" smtClean="0"/>
              <a:t> за птицами следит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И бормочет:</a:t>
            </a:r>
          </a:p>
          <a:p>
            <a:pPr>
              <a:lnSpc>
                <a:spcPct val="200000"/>
              </a:lnSpc>
              <a:buNone/>
            </a:pPr>
            <a:r>
              <a:rPr lang="ru-RU" sz="3600" b="1" dirty="0" smtClean="0"/>
              <a:t>- </a:t>
            </a:r>
            <a:r>
              <a:rPr lang="ru-RU" sz="3600" b="1" dirty="0" err="1" smtClean="0"/>
              <a:t>Крррылья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крррылья</a:t>
            </a:r>
            <a:r>
              <a:rPr lang="ru-RU" sz="3600" b="1" dirty="0" smtClean="0"/>
              <a:t>…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28860" y="2285992"/>
            <a:ext cx="1214446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28860" y="2357430"/>
            <a:ext cx="1214446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28926" y="3143248"/>
            <a:ext cx="1071570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928926" y="3214686"/>
            <a:ext cx="1071570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57488" y="4000504"/>
            <a:ext cx="1285884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857488" y="4071942"/>
            <a:ext cx="1285884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62" y="4857760"/>
            <a:ext cx="1714512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28662" y="4929198"/>
            <a:ext cx="1714512" cy="158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214546" y="1571612"/>
            <a:ext cx="1857388" cy="42862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прош.вр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2428868"/>
            <a:ext cx="1785950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наст.вр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428860" y="3357562"/>
            <a:ext cx="185738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наст.вр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4348" y="4071942"/>
            <a:ext cx="192882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ед.ч. </a:t>
            </a:r>
            <a:r>
              <a:rPr lang="ru-RU" b="1" dirty="0" err="1" smtClean="0">
                <a:solidFill>
                  <a:srgbClr val="0070C0"/>
                </a:solidFill>
              </a:rPr>
              <a:t>наст.вр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86050" y="1357298"/>
            <a:ext cx="642942" cy="2857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м.р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14810" y="2500306"/>
            <a:ext cx="785818" cy="2857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 л.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3429000"/>
            <a:ext cx="785818" cy="2857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 л.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71736" y="4143380"/>
            <a:ext cx="785818" cy="2857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 л.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глаголы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Вышел. Дышал. Заснул. Читал. Ужинал.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Вышла. Дышала. Заснула. Читала. Ужинала.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Вышло. Дышало. Заснуло. Читало. Ужинало.</a:t>
            </a: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/>
              <a:t>    ВЫВОД: глаголы в прошедшем времени в </a:t>
            </a:r>
            <a:r>
              <a:rPr lang="ru-RU" b="1" dirty="0" smtClean="0">
                <a:solidFill>
                  <a:srgbClr val="FF0000"/>
                </a:solidFill>
              </a:rPr>
              <a:t>ед.ч. </a:t>
            </a:r>
            <a:r>
              <a:rPr lang="ru-RU" b="1" dirty="0" smtClean="0"/>
              <a:t>изменяются </a:t>
            </a:r>
            <a:r>
              <a:rPr lang="ru-RU" b="1" dirty="0" smtClean="0">
                <a:solidFill>
                  <a:srgbClr val="FF0000"/>
                </a:solidFill>
              </a:rPr>
              <a:t>ПО РОДАМ.  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Изменяются ли глаголы </a:t>
            </a:r>
            <a:r>
              <a:rPr lang="ru-RU" b="1" i="1" dirty="0" smtClean="0">
                <a:solidFill>
                  <a:srgbClr val="FF0000"/>
                </a:solidFill>
              </a:rPr>
              <a:t>прошедшего</a:t>
            </a:r>
            <a:r>
              <a:rPr lang="ru-RU" b="1" dirty="0" smtClean="0"/>
              <a:t> времени по </a:t>
            </a:r>
            <a:r>
              <a:rPr lang="ru-RU" b="1" dirty="0" smtClean="0">
                <a:solidFill>
                  <a:srgbClr val="FF0000"/>
                </a:solidFill>
              </a:rPr>
              <a:t>ЛИЦАМ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/>
              <a:t>я – 1-е лицо</a:t>
            </a:r>
          </a:p>
          <a:p>
            <a:r>
              <a:rPr lang="ru-RU" sz="2400" b="1" dirty="0" smtClean="0"/>
              <a:t>ты – 2-е лицо</a:t>
            </a:r>
          </a:p>
          <a:p>
            <a:r>
              <a:rPr lang="ru-RU" sz="2400" b="1" dirty="0" smtClean="0"/>
              <a:t>он (она, оно) – 3-е лицо</a:t>
            </a:r>
          </a:p>
          <a:p>
            <a:pPr>
              <a:buNone/>
            </a:pPr>
            <a:endParaRPr lang="ru-RU" sz="2400" b="1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Я вышел, ТЫ вышел, ОН вышел. </a:t>
            </a:r>
          </a:p>
          <a:p>
            <a:r>
              <a:rPr lang="ru-RU" b="1" u="sng" dirty="0" smtClean="0"/>
              <a:t>ВЫВОД: </a:t>
            </a:r>
            <a:r>
              <a:rPr lang="ru-RU" b="1" dirty="0" smtClean="0"/>
              <a:t>глаголы прошедшего времени </a:t>
            </a:r>
            <a:r>
              <a:rPr lang="ru-RU" b="1" dirty="0" smtClean="0">
                <a:solidFill>
                  <a:srgbClr val="FF0000"/>
                </a:solidFill>
              </a:rPr>
              <a:t>НЕ ИЗМЕНЯЮТСЯ ПО ЛИЦАМ.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Изменяются ли глаголы </a:t>
            </a:r>
            <a:r>
              <a:rPr lang="ru-RU" b="1" i="1" dirty="0" smtClean="0">
                <a:solidFill>
                  <a:srgbClr val="FF0000"/>
                </a:solidFill>
              </a:rPr>
              <a:t>прошедшего</a:t>
            </a:r>
            <a:r>
              <a:rPr lang="ru-RU" b="1" dirty="0" smtClean="0"/>
              <a:t> времени по </a:t>
            </a:r>
            <a:r>
              <a:rPr lang="ru-RU" b="1" dirty="0" smtClean="0">
                <a:solidFill>
                  <a:srgbClr val="FF0000"/>
                </a:solidFill>
              </a:rPr>
              <a:t>ЧИСЛАМ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ОН и ОНИ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ОН вышел, ОНИ вышли</a:t>
            </a:r>
          </a:p>
          <a:p>
            <a:r>
              <a:rPr lang="ru-RU" sz="3600" b="1" u="sng" dirty="0" smtClean="0"/>
              <a:t>ВЫВОД: </a:t>
            </a:r>
            <a:r>
              <a:rPr lang="ru-RU" sz="3600" b="1" dirty="0" smtClean="0"/>
              <a:t>глаголы прошедшего времени</a:t>
            </a:r>
            <a:r>
              <a:rPr lang="ru-RU" sz="3600" b="1" dirty="0" smtClean="0">
                <a:solidFill>
                  <a:srgbClr val="FF0000"/>
                </a:solidFill>
              </a:rPr>
              <a:t> ИЗМЕНЯЮТСЯ ПО ЧИСЛАМ.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Сформулируем правило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Глаголы </a:t>
            </a:r>
            <a:r>
              <a:rPr lang="ru-RU" sz="4800" b="1" dirty="0" smtClean="0">
                <a:solidFill>
                  <a:srgbClr val="FF0000"/>
                </a:solidFill>
              </a:rPr>
              <a:t>ПРОШЕДШЕГО </a:t>
            </a:r>
            <a:r>
              <a:rPr lang="ru-RU" sz="4800" b="1" dirty="0" smtClean="0">
                <a:solidFill>
                  <a:srgbClr val="002060"/>
                </a:solidFill>
              </a:rPr>
              <a:t>времени изменяются </a:t>
            </a:r>
            <a:r>
              <a:rPr lang="ru-RU" sz="4800" b="1" dirty="0" smtClean="0">
                <a:solidFill>
                  <a:srgbClr val="FF0000"/>
                </a:solidFill>
              </a:rPr>
              <a:t>ПО ЧИСЛАМ</a:t>
            </a:r>
            <a:r>
              <a:rPr lang="ru-RU" sz="4800" b="1" dirty="0" smtClean="0">
                <a:solidFill>
                  <a:srgbClr val="002060"/>
                </a:solidFill>
              </a:rPr>
              <a:t>, а в </a:t>
            </a:r>
            <a:r>
              <a:rPr lang="ru-RU" sz="4800" b="1" dirty="0" smtClean="0">
                <a:solidFill>
                  <a:srgbClr val="FF0000"/>
                </a:solidFill>
              </a:rPr>
              <a:t>ед.ч. ПО РОДАМ</a:t>
            </a:r>
            <a:r>
              <a:rPr lang="ru-RU" sz="4800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Они </a:t>
            </a:r>
            <a:r>
              <a:rPr lang="ru-RU" sz="4800" b="1" dirty="0" smtClean="0">
                <a:solidFill>
                  <a:srgbClr val="FF0000"/>
                </a:solidFill>
              </a:rPr>
              <a:t>НЕ </a:t>
            </a:r>
            <a:r>
              <a:rPr lang="ru-RU" sz="4800" b="1" dirty="0" smtClean="0">
                <a:solidFill>
                  <a:srgbClr val="002060"/>
                </a:solidFill>
              </a:rPr>
              <a:t>изменяются по лицам. 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669</Words>
  <PresentationFormat>Экран (4:3)</PresentationFormat>
  <Paragraphs>106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Изменение глаголов по родам, лицам и числам. </vt:lpstr>
      <vt:lpstr>Уч. с. 173, упр. 199</vt:lpstr>
      <vt:lpstr>Правило </vt:lpstr>
      <vt:lpstr>Слайд 4</vt:lpstr>
      <vt:lpstr>Уч. с. 173, упр. 199</vt:lpstr>
      <vt:lpstr>Прочитайте глаголы</vt:lpstr>
      <vt:lpstr>Изменяются ли глаголы прошедшего времени по ЛИЦАМ?</vt:lpstr>
      <vt:lpstr>Изменяются ли глаголы прошедшего времени по ЧИСЛАМ?</vt:lpstr>
      <vt:lpstr>Сформулируем правило</vt:lpstr>
      <vt:lpstr>Прочитай глаголы </vt:lpstr>
      <vt:lpstr>Изменяются ли глаголы настоящего времени по ЛИЦАМ?</vt:lpstr>
      <vt:lpstr>Изменяются ли глаголы наст.вр. в ед.ч. ПО РОДАМ?</vt:lpstr>
      <vt:lpstr>Сформулируем правило</vt:lpstr>
      <vt:lpstr>Прочитай глаголы</vt:lpstr>
      <vt:lpstr>Изменяются ли глаголы будущего времени по ЛИЦАМ?</vt:lpstr>
      <vt:lpstr>Изменяются ли глаголы буд.вр. в ед.ч. ПО РОДАМ?</vt:lpstr>
      <vt:lpstr>Сформулируем правило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и сложные предложения</dc:title>
  <dc:creator>user</dc:creator>
  <cp:lastModifiedBy>user</cp:lastModifiedBy>
  <cp:revision>20</cp:revision>
  <dcterms:created xsi:type="dcterms:W3CDTF">2020-04-26T19:30:07Z</dcterms:created>
  <dcterms:modified xsi:type="dcterms:W3CDTF">2020-04-27T11:15:44Z</dcterms:modified>
</cp:coreProperties>
</file>