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2" r:id="rId4"/>
    <p:sldId id="263" r:id="rId5"/>
    <p:sldId id="267" r:id="rId6"/>
    <p:sldId id="264" r:id="rId7"/>
    <p:sldId id="265" r:id="rId8"/>
    <p:sldId id="268" r:id="rId9"/>
    <p:sldId id="274" r:id="rId10"/>
    <p:sldId id="269" r:id="rId11"/>
    <p:sldId id="258" r:id="rId12"/>
    <p:sldId id="270" r:id="rId13"/>
    <p:sldId id="271" r:id="rId14"/>
    <p:sldId id="272" r:id="rId15"/>
    <p:sldId id="273" r:id="rId16"/>
    <p:sldId id="26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4B32"/>
    <a:srgbClr val="CC0000"/>
    <a:srgbClr val="005000"/>
    <a:srgbClr val="007A00"/>
    <a:srgbClr val="006600"/>
    <a:srgbClr val="6C0000"/>
    <a:srgbClr val="753805"/>
    <a:srgbClr val="7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/>
              <a:pPr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6206/90468072.428/0_7e094_d708fe31_XL.jpg" TargetMode="External"/><Relationship Id="rId7" Type="http://schemas.openxmlformats.org/officeDocument/2006/relationships/hyperlink" Target="http://elenaranko.ucoz.ru/" TargetMode="External"/><Relationship Id="rId2" Type="http://schemas.openxmlformats.org/officeDocument/2006/relationships/hyperlink" Target="http://www.wwalls.ru/large/201210/45995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enders-graphiques.fr/image/upload/normal/gouttes-2.png" TargetMode="External"/><Relationship Id="rId5" Type="http://schemas.openxmlformats.org/officeDocument/2006/relationships/hyperlink" Target="http://img0.liveinternet.ru/images/attach/c/3/83/444/83444166_large_0_540ab_1092d7c6_L.png" TargetMode="External"/><Relationship Id="rId4" Type="http://schemas.openxmlformats.org/officeDocument/2006/relationships/hyperlink" Target="http://img1.liveinternet.ru/images/attach/c/3/83/444/83444169_large_0_540ae_8b91a803_L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76;&#1084;&#1080;&#1085;\Music\&#1047;&#1074;&#1091;&#1082;&#1080;%20&#1087;&#1088;&#1080;&#1088;&#1086;&#1076;&#1099;\&#1043;&#1086;&#1083;&#1086;&#1089;&#1072;%20&#1087;&#1090;&#1080;&#1094;\Golosa_ptic_-_Opolovnik_dlinnohvostaya_sinica_(iplayer.fm).mp3" TargetMode="Externa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852936"/>
            <a:ext cx="5760640" cy="237626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BodoniNova" pitchFamily="18" charset="-52"/>
              </a:rPr>
              <a:t>Экологическая </a:t>
            </a:r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BodoniNova" pitchFamily="18" charset="-52"/>
              </a:rPr>
              <a:t>игра</a:t>
            </a:r>
            <a:b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BodoniNova" pitchFamily="18" charset="-52"/>
              </a:rPr>
            </a:br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BodoniNova" pitchFamily="18" charset="-52"/>
              </a:rPr>
              <a:t>«Любите и берегите природу»</a:t>
            </a:r>
            <a: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BodoniNova" pitchFamily="18" charset="-52"/>
              </a:rPr>
              <a:t/>
            </a:r>
            <a:br>
              <a:rPr lang="ru-RU" b="1" dirty="0" smtClean="0">
                <a:ln w="11430"/>
                <a:solidFill>
                  <a:srgbClr val="CC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BodoniNova" pitchFamily="18" charset="-52"/>
              </a:rPr>
            </a:br>
            <a:endParaRPr lang="ru-RU" b="1" dirty="0">
              <a:ln w="11430"/>
              <a:solidFill>
                <a:srgbClr val="CC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_BodoniNova" pitchFamily="18" charset="-52"/>
            </a:endParaRPr>
          </a:p>
        </p:txBody>
      </p:sp>
      <p:pic>
        <p:nvPicPr>
          <p:cNvPr id="5" name="Рисунок 4" descr="https://www.geomedia.bg/wp-content/uploads/2017/11/k2_items_src_8ffd18e59bf9d59135c7eafc3068ae7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2656"/>
            <a:ext cx="2419350" cy="215836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67544" y="5517232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194B32"/>
                </a:solidFill>
              </a:rPr>
              <a:t>Презентацию подготовила Солёнова Е.В</a:t>
            </a:r>
          </a:p>
          <a:p>
            <a:r>
              <a:rPr lang="ru-RU" b="1" dirty="0">
                <a:solidFill>
                  <a:srgbClr val="194B32"/>
                </a:solidFill>
              </a:rPr>
              <a:t>у</a:t>
            </a:r>
            <a:r>
              <a:rPr lang="ru-RU" b="1" dirty="0" smtClean="0">
                <a:solidFill>
                  <a:srgbClr val="194B32"/>
                </a:solidFill>
              </a:rPr>
              <a:t>читель начальных классов</a:t>
            </a:r>
          </a:p>
          <a:p>
            <a:r>
              <a:rPr lang="ru-RU" b="1" dirty="0" smtClean="0">
                <a:solidFill>
                  <a:srgbClr val="194B32"/>
                </a:solidFill>
              </a:rPr>
              <a:t>ОГКОУ «Санаторная школа-интернат»</a:t>
            </a:r>
            <a:endParaRPr lang="ru-RU" b="1" dirty="0">
              <a:solidFill>
                <a:srgbClr val="194B32"/>
              </a:solidFill>
            </a:endParaRPr>
          </a:p>
        </p:txBody>
      </p:sp>
      <p:pic>
        <p:nvPicPr>
          <p:cNvPr id="4101" name="Picture 5" descr="https://usagif.com/wp-content/uploads/butterfly-animation-3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80928"/>
            <a:ext cx="3844294" cy="3459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194B32"/>
                </a:solidFill>
                <a:ea typeface="Times New Roman"/>
              </a:rPr>
              <a:t>Конкурс </a:t>
            </a:r>
            <a:r>
              <a:rPr lang="ru-RU" b="1" i="1" dirty="0" smtClean="0">
                <a:solidFill>
                  <a:srgbClr val="194B32"/>
                </a:solidFill>
                <a:ea typeface="Times New Roman"/>
              </a:rPr>
              <a:t/>
            </a:r>
            <a:br>
              <a:rPr lang="ru-RU" b="1" i="1" dirty="0" smtClean="0">
                <a:solidFill>
                  <a:srgbClr val="194B32"/>
                </a:solidFill>
                <a:ea typeface="Times New Roman"/>
              </a:rPr>
            </a:br>
            <a:r>
              <a:rPr lang="ru-RU" b="1" i="1" dirty="0" smtClean="0">
                <a:solidFill>
                  <a:srgbClr val="194B32"/>
                </a:solidFill>
                <a:ea typeface="Times New Roman"/>
              </a:rPr>
              <a:t>«</a:t>
            </a:r>
            <a:r>
              <a:rPr lang="ru-RU" b="1" i="1" dirty="0">
                <a:solidFill>
                  <a:srgbClr val="194B32"/>
                </a:solidFill>
                <a:ea typeface="Times New Roman"/>
              </a:rPr>
              <a:t>Загадки о природе»</a:t>
            </a:r>
            <a:endParaRPr lang="ru-RU" sz="4000" i="1" dirty="0">
              <a:solidFill>
                <a:srgbClr val="194B32"/>
              </a:solidFill>
              <a:ea typeface="Times New Roman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60848"/>
            <a:ext cx="7171696" cy="39211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https://usagif.com/wp-content/uploads/butterfly-animation-3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052736"/>
            <a:ext cx="4762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79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80920" cy="7780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Загадки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Админ\Pictures\природа родного края\getImage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407" y="336087"/>
            <a:ext cx="2953277" cy="2214958"/>
          </a:xfrm>
          <a:prstGeom prst="rect">
            <a:avLst/>
          </a:prstGeom>
          <a:noFill/>
        </p:spPr>
      </p:pic>
      <p:pic>
        <p:nvPicPr>
          <p:cNvPr id="5" name="Рисунок 4" descr="http://www.iba.org.il/zap/pictures/P51544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32656"/>
            <a:ext cx="301179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elkivdom.ru/images/posadk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268208"/>
            <a:ext cx="2391084" cy="352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media.uccdn.com/images/8/0/0/img_como_detectar_el_sindrome_del_nido_vacio_3008_orig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69351" y="4365104"/>
            <a:ext cx="2125470" cy="2308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allpaperscraft.ru/image/muravey_nasekomoe_trava_lapki_32427_3840x240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78188" y="2351528"/>
            <a:ext cx="3115248" cy="186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7548_1034317-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2924944"/>
            <a:ext cx="2559390" cy="35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samara-kazan.ru/wp-content/uploads/2014/01/95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2120" y="4342617"/>
            <a:ext cx="3062288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194B32"/>
                </a:solidFill>
                <a:ea typeface="Calibri"/>
              </a:rPr>
              <a:t>Конкурс </a:t>
            </a:r>
            <a:r>
              <a:rPr lang="ru-RU" b="1" i="1" dirty="0" smtClean="0">
                <a:solidFill>
                  <a:srgbClr val="194B32"/>
                </a:solidFill>
                <a:ea typeface="Calibri"/>
              </a:rPr>
              <a:t>«Пословицы </a:t>
            </a:r>
            <a:r>
              <a:rPr lang="ru-RU" b="1" i="1" dirty="0">
                <a:solidFill>
                  <a:srgbClr val="194B32"/>
                </a:solidFill>
                <a:ea typeface="Calibri"/>
              </a:rPr>
              <a:t>и поговорки»</a:t>
            </a:r>
            <a:r>
              <a:rPr lang="ru-RU" i="1" dirty="0">
                <a:solidFill>
                  <a:srgbClr val="FF0000"/>
                </a:solidFill>
                <a:ea typeface="Calibri"/>
              </a:rPr>
              <a:t> 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За двумя зайцами </a:t>
            </a:r>
            <a:r>
              <a:rPr lang="ru-RU" sz="4000" b="1" dirty="0" smtClean="0">
                <a:solidFill>
                  <a:srgbClr val="002060"/>
                </a:solidFill>
              </a:rPr>
              <a:t>погонишься….</a:t>
            </a:r>
          </a:p>
          <a:p>
            <a:pPr marL="0" indent="0">
              <a:buNone/>
            </a:pPr>
            <a:endParaRPr lang="ru-RU" sz="4000" b="1" dirty="0">
              <a:solidFill>
                <a:srgbClr val="002060"/>
              </a:solidFill>
            </a:endParaRPr>
          </a:p>
          <a:p>
            <a:r>
              <a:rPr lang="ru-RU" sz="4000" b="1" dirty="0">
                <a:solidFill>
                  <a:srgbClr val="002060"/>
                </a:solidFill>
              </a:rPr>
              <a:t>Одна пчела много </a:t>
            </a:r>
            <a:r>
              <a:rPr lang="ru-RU" sz="4000" b="1" dirty="0" smtClean="0">
                <a:solidFill>
                  <a:srgbClr val="002060"/>
                </a:solidFill>
              </a:rPr>
              <a:t>меду…. 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     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Не </a:t>
            </a:r>
            <a:r>
              <a:rPr lang="ru-RU" sz="4000" b="1" dirty="0">
                <a:solidFill>
                  <a:srgbClr val="002060"/>
                </a:solidFill>
              </a:rPr>
              <a:t>учи орла летать, а соловья </a:t>
            </a:r>
            <a:r>
              <a:rPr lang="ru-RU" sz="4000" b="1" dirty="0" smtClean="0">
                <a:solidFill>
                  <a:srgbClr val="002060"/>
                </a:solidFill>
              </a:rPr>
              <a:t>….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       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Волка ноги….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0082" y="2211377"/>
            <a:ext cx="50246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+mj-lt"/>
                <a:ea typeface="Calibri"/>
              </a:rPr>
              <a:t>ни одного не поймаешь</a:t>
            </a:r>
            <a:endParaRPr lang="ru-RU" sz="36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5275" y="3363238"/>
            <a:ext cx="32669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+mj-lt"/>
                <a:ea typeface="Calibri"/>
              </a:rPr>
              <a:t>не  натаскает</a:t>
            </a:r>
            <a:endParaRPr lang="ru-RU" sz="40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55525" y="4581128"/>
            <a:ext cx="12298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+mj-lt"/>
                <a:ea typeface="Calibri"/>
              </a:rPr>
              <a:t>петь</a:t>
            </a:r>
            <a:endParaRPr lang="ru-RU" sz="40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5232164"/>
            <a:ext cx="18853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+mj-lt"/>
                <a:ea typeface="Calibri"/>
              </a:rPr>
              <a:t>кормят</a:t>
            </a:r>
            <a:endParaRPr lang="ru-RU" sz="4000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3846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48680"/>
            <a:ext cx="7283152" cy="868958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b="1" i="1" dirty="0" smtClean="0">
                <a:solidFill>
                  <a:srgbClr val="FF0000"/>
                </a:solidFill>
                <a:ea typeface="Times New Roman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ea typeface="Times New Roman"/>
              </a:rPr>
            </a:br>
            <a:r>
              <a:rPr lang="ru-RU" b="1" i="1" dirty="0" smtClean="0">
                <a:solidFill>
                  <a:srgbClr val="194B32"/>
                </a:solidFill>
                <a:ea typeface="Times New Roman"/>
              </a:rPr>
              <a:t>Конкурс </a:t>
            </a:r>
            <a:r>
              <a:rPr lang="ru-RU" b="1" i="1" dirty="0">
                <a:solidFill>
                  <a:srgbClr val="194B32"/>
                </a:solidFill>
                <a:ea typeface="Times New Roman"/>
              </a:rPr>
              <a:t>«Весёлые вопросы»</a:t>
            </a:r>
            <a:r>
              <a:rPr lang="ru-RU" sz="3600" i="1" dirty="0">
                <a:solidFill>
                  <a:srgbClr val="194B32"/>
                </a:solidFill>
                <a:latin typeface="Calibri"/>
                <a:ea typeface="Calibri"/>
              </a:rPr>
              <a:t/>
            </a:r>
            <a:br>
              <a:rPr lang="ru-RU" sz="3600" i="1" dirty="0">
                <a:solidFill>
                  <a:srgbClr val="194B32"/>
                </a:solidFill>
                <a:latin typeface="Calibri"/>
                <a:ea typeface="Calibri"/>
              </a:rPr>
            </a:br>
            <a:endParaRPr lang="ru-RU" i="1" dirty="0">
              <a:solidFill>
                <a:srgbClr val="194B32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6" t="9755" r="17619" b="11644"/>
          <a:stretch/>
        </p:blipFill>
        <p:spPr bwMode="auto">
          <a:xfrm>
            <a:off x="2555776" y="1772816"/>
            <a:ext cx="3888432" cy="4679301"/>
          </a:xfrm>
          <a:prstGeom prst="round2DiagRect">
            <a:avLst>
              <a:gd name="adj1" fmla="val 16667"/>
              <a:gd name="adj2" fmla="val 0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https://i.gifer.com/4dg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9575"/>
            <a:ext cx="342346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i.gifer.com/4dg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24744"/>
            <a:ext cx="3489302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0948"/>
            <a:ext cx="1665884" cy="1665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620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373616" cy="5544616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3900" b="1" dirty="0" smtClean="0">
                <a:solidFill>
                  <a:srgbClr val="002060"/>
                </a:solidFill>
              </a:rPr>
              <a:t>На какое дерево садится ворона во время дождя? </a:t>
            </a:r>
          </a:p>
          <a:p>
            <a:pPr lvl="0"/>
            <a:r>
              <a:rPr lang="ru-RU" sz="3900" b="1" dirty="0" smtClean="0">
                <a:solidFill>
                  <a:srgbClr val="002060"/>
                </a:solidFill>
              </a:rPr>
              <a:t>Что случается с вороной через три года? </a:t>
            </a:r>
          </a:p>
          <a:p>
            <a:pPr lvl="0"/>
            <a:r>
              <a:rPr lang="ru-RU" sz="3900" b="1" dirty="0" smtClean="0">
                <a:solidFill>
                  <a:srgbClr val="002060"/>
                </a:solidFill>
              </a:rPr>
              <a:t>По чему часто ходят, но никогда не ездят? </a:t>
            </a:r>
          </a:p>
          <a:p>
            <a:pPr lvl="0"/>
            <a:r>
              <a:rPr lang="ru-RU" sz="3900" b="1" dirty="0" smtClean="0">
                <a:solidFill>
                  <a:srgbClr val="002060"/>
                </a:solidFill>
              </a:rPr>
              <a:t>Что можно увидеть с закрытыми глазами? </a:t>
            </a:r>
          </a:p>
          <a:p>
            <a:pPr lvl="0"/>
            <a:r>
              <a:rPr lang="ru-RU" sz="3900" b="1" dirty="0" smtClean="0">
                <a:solidFill>
                  <a:srgbClr val="002060"/>
                </a:solidFill>
              </a:rPr>
              <a:t>На что похожа половина яблока?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919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5400" b="1" i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21" name="Picture 5" descr="https://i.pinimg.com/originals/25/8d/1c/258d1c672e3ed76562a3c7c4dc1e148d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772816"/>
            <a:ext cx="7872875" cy="4696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https://fsd.kopilkaurokov.ru/up/html/2016/12/10/k_584be0fa7b3ea/367955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32656"/>
            <a:ext cx="5328592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yt3.googleusercontent.com/OY2mh0RYrBg3BFn0n4YuiUKQ67MtbVPoLMHw_OrTz-bqGABwtIQwkmx7j0T96-ZK-WrbP53K=s900-c-k-c0x00ffffff-no-rj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72" t="14246" r="14521" b="5480"/>
          <a:stretch/>
        </p:blipFill>
        <p:spPr bwMode="auto">
          <a:xfrm>
            <a:off x="539552" y="298168"/>
            <a:ext cx="1224136" cy="14746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2036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5"/>
          <p:cNvSpPr>
            <a:spLocks noGrp="1"/>
          </p:cNvSpPr>
          <p:nvPr>
            <p:ph idx="1"/>
          </p:nvPr>
        </p:nvSpPr>
        <p:spPr>
          <a:xfrm>
            <a:off x="539552" y="1412776"/>
            <a:ext cx="8064896" cy="4896544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buClr>
                <a:srgbClr val="6C0000"/>
              </a:buClr>
              <a:buSzPct val="80000"/>
              <a:buFont typeface="Wingdings" pitchFamily="2" charset="2"/>
              <a:buChar char="Ø"/>
            </a:pPr>
            <a:r>
              <a:rPr lang="ru-RU" sz="1400" dirty="0" smtClean="0">
                <a:hlinkClick r:id="rId2"/>
              </a:rPr>
              <a:t>http://www.wwalls.ru/large/201210/45995.jpg</a:t>
            </a:r>
            <a:r>
              <a:rPr lang="ru-RU" sz="1400" dirty="0" smtClean="0"/>
              <a:t>   </a:t>
            </a:r>
            <a:r>
              <a:rPr lang="ru-RU" sz="1400" b="1" dirty="0" smtClean="0"/>
              <a:t>картинка для создания фона и рамочки</a:t>
            </a:r>
          </a:p>
          <a:p>
            <a:pPr>
              <a:spcBef>
                <a:spcPts val="0"/>
              </a:spcBef>
              <a:buClr>
                <a:srgbClr val="6C0000"/>
              </a:buClr>
              <a:buSzPct val="80000"/>
              <a:buFont typeface="Wingdings" pitchFamily="2" charset="2"/>
              <a:buChar char="Ø"/>
            </a:pPr>
            <a:r>
              <a:rPr lang="en-US" sz="1400" dirty="0" smtClean="0">
                <a:hlinkClick r:id="rId3"/>
              </a:rPr>
              <a:t>http://img-fotki.yandex.ru/get/6206/90468072.428/0_7e094_d708fe31_XL.jpg</a:t>
            </a:r>
            <a:r>
              <a:rPr lang="ru-RU" sz="1400" dirty="0" smtClean="0"/>
              <a:t>    </a:t>
            </a:r>
            <a:r>
              <a:rPr lang="ru-RU" sz="1400" b="1" dirty="0" smtClean="0"/>
              <a:t>растение</a:t>
            </a:r>
          </a:p>
          <a:p>
            <a:pPr>
              <a:spcBef>
                <a:spcPts val="0"/>
              </a:spcBef>
              <a:buClr>
                <a:srgbClr val="6C0000"/>
              </a:buClr>
              <a:buSzPct val="80000"/>
              <a:buFont typeface="Wingdings" pitchFamily="2" charset="2"/>
              <a:buChar char="Ø"/>
            </a:pPr>
            <a:r>
              <a:rPr lang="en-US" sz="1400" dirty="0" smtClean="0">
                <a:hlinkClick r:id="rId4"/>
              </a:rPr>
              <a:t>http://img1.liveinternet.ru/images/attach/c/3/83/444/83444169_large_0_540ae_8b91a803_L.png</a:t>
            </a:r>
            <a:r>
              <a:rPr lang="ru-RU" sz="1400" dirty="0" smtClean="0"/>
              <a:t>    </a:t>
            </a:r>
            <a:r>
              <a:rPr lang="ru-RU" sz="1400" b="1" dirty="0" smtClean="0"/>
              <a:t>божья коровка на листочке</a:t>
            </a:r>
          </a:p>
          <a:p>
            <a:pPr>
              <a:spcBef>
                <a:spcPts val="0"/>
              </a:spcBef>
              <a:buClr>
                <a:srgbClr val="6C0000"/>
              </a:buClr>
              <a:buSzPct val="80000"/>
              <a:buFont typeface="Wingdings" pitchFamily="2" charset="2"/>
              <a:buChar char="Ø"/>
            </a:pPr>
            <a:r>
              <a:rPr lang="ru-RU" sz="1400" dirty="0" smtClean="0">
                <a:hlinkClick r:id="rId5"/>
              </a:rPr>
              <a:t>http://img0.liveinternet.ru/images/attach/c/3/83/444/83444166_large_0_540ab_1092d7c6_L.png</a:t>
            </a:r>
            <a:r>
              <a:rPr lang="ru-RU" sz="1400" dirty="0" smtClean="0"/>
              <a:t>      </a:t>
            </a:r>
            <a:r>
              <a:rPr lang="ru-RU" sz="1400" b="1" dirty="0" smtClean="0"/>
              <a:t>божья коровка</a:t>
            </a:r>
          </a:p>
          <a:p>
            <a:pPr>
              <a:spcBef>
                <a:spcPts val="0"/>
              </a:spcBef>
              <a:buClr>
                <a:srgbClr val="6C0000"/>
              </a:buClr>
              <a:buSzPct val="80000"/>
              <a:buFont typeface="Wingdings" pitchFamily="2" charset="2"/>
              <a:buChar char="Ø"/>
            </a:pPr>
            <a:r>
              <a:rPr lang="ru-RU" sz="1400" u="sng" dirty="0" smtClean="0">
                <a:hlinkClick r:id="rId6"/>
              </a:rPr>
              <a:t>http://www.renders-graphiques.fr/image/upload/normal/gouttes-2.png</a:t>
            </a:r>
            <a:r>
              <a:rPr lang="ru-RU" sz="1400" dirty="0" smtClean="0"/>
              <a:t>      </a:t>
            </a:r>
            <a:r>
              <a:rPr lang="ru-RU" sz="1400" b="1" dirty="0" smtClean="0"/>
              <a:t>капли  воды</a:t>
            </a:r>
          </a:p>
          <a:p>
            <a:pPr>
              <a:spcBef>
                <a:spcPts val="0"/>
              </a:spcBef>
              <a:buClr>
                <a:srgbClr val="6C0000"/>
              </a:buClr>
              <a:buSzPct val="80000"/>
              <a:buFont typeface="Wingdings" pitchFamily="2" charset="2"/>
              <a:buChar char="Ø"/>
            </a:pPr>
            <a:r>
              <a:rPr lang="ru-RU" sz="1400" b="1" dirty="0" smtClean="0"/>
              <a:t>Шаблон сделан в программе </a:t>
            </a:r>
            <a:r>
              <a:rPr lang="en-US" sz="1400" b="1" dirty="0" smtClean="0"/>
              <a:t>Adobe Photoshop</a:t>
            </a:r>
            <a:r>
              <a:rPr lang="ru-RU" sz="1400" b="1" dirty="0" smtClean="0"/>
              <a:t>.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dirty="0" smtClean="0"/>
              <a:t>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dirty="0" smtClean="0"/>
              <a:t>источник шаблона: </a:t>
            </a:r>
          </a:p>
          <a:p>
            <a:pPr>
              <a:spcBef>
                <a:spcPts val="0"/>
              </a:spcBef>
              <a:buNone/>
            </a:pPr>
            <a:endParaRPr lang="ru-RU" sz="1400" dirty="0" smtClean="0"/>
          </a:p>
          <a:p>
            <a:pPr algn="ctr">
              <a:spcBef>
                <a:spcPts val="0"/>
              </a:spcBef>
              <a:buNone/>
            </a:pPr>
            <a:r>
              <a:rPr lang="ru-RU" sz="1400" b="1" i="1" dirty="0" err="1" smtClean="0"/>
              <a:t>Ранько</a:t>
            </a:r>
            <a:r>
              <a:rPr lang="ru-RU" sz="1400" b="1" i="1" dirty="0" smtClean="0"/>
              <a:t> Елена Алексеевна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i="1" dirty="0" smtClean="0"/>
              <a:t>учитель начальных классов 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i="1" dirty="0" smtClean="0"/>
              <a:t>МАОУ лицей №21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1400" b="1" i="1" dirty="0" smtClean="0"/>
              <a:t>г. Иваново</a:t>
            </a:r>
          </a:p>
          <a:p>
            <a:pPr algn="ctr">
              <a:spcBef>
                <a:spcPts val="0"/>
              </a:spcBef>
              <a:buNone/>
            </a:pPr>
            <a:endParaRPr lang="ru-RU" sz="1400" b="1" i="1" dirty="0" smtClean="0"/>
          </a:p>
          <a:p>
            <a:pPr lvl="0" algn="ctr">
              <a:spcBef>
                <a:spcPts val="0"/>
              </a:spcBef>
              <a:buNone/>
            </a:pPr>
            <a:r>
              <a:rPr lang="ru-RU" sz="1400" i="1" dirty="0" smtClean="0"/>
              <a:t>Сайт: </a:t>
            </a:r>
            <a:r>
              <a:rPr lang="en-US" sz="1400" i="1" dirty="0" smtClean="0">
                <a:hlinkClick r:id="rId7"/>
              </a:rPr>
              <a:t>http://elenaranko.ucoz.ru/</a:t>
            </a:r>
            <a:r>
              <a:rPr lang="ru-RU" sz="1400" i="1" dirty="0" smtClean="0"/>
              <a:t> </a:t>
            </a:r>
          </a:p>
          <a:p>
            <a:pPr>
              <a:spcBef>
                <a:spcPts val="0"/>
              </a:spcBef>
              <a:buClr>
                <a:srgbClr val="6C0000"/>
              </a:buClr>
              <a:buSzPct val="80000"/>
              <a:buFont typeface="Wingdings" pitchFamily="2" charset="2"/>
              <a:buChar char="Ø"/>
            </a:pPr>
            <a:endParaRPr lang="ru-RU" sz="1400" b="1" dirty="0" smtClean="0"/>
          </a:p>
          <a:p>
            <a:pPr>
              <a:buClr>
                <a:srgbClr val="6C0000"/>
              </a:buClr>
              <a:buSzPct val="80000"/>
              <a:buNone/>
            </a:pPr>
            <a:endParaRPr lang="ru-RU" sz="1800" dirty="0" smtClean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grizly.club/uploads/posts/2023-02/1676226933_grizly-club-p-leto-priroda-klipart-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280920" cy="492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856" y="116632"/>
            <a:ext cx="8229600" cy="4669979"/>
          </a:xfrm>
        </p:spPr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ru-RU" b="1" dirty="0">
                <a:solidFill>
                  <a:srgbClr val="000000"/>
                </a:solidFill>
                <a:ea typeface="Calibri"/>
              </a:rPr>
              <a:t> </a:t>
            </a:r>
            <a:r>
              <a:rPr lang="ru-RU" sz="4000" b="1" i="1" dirty="0">
                <a:solidFill>
                  <a:srgbClr val="FF0000"/>
                </a:solidFill>
                <a:ea typeface="Calibri"/>
              </a:rPr>
              <a:t>Есть у меня зеленый друг,</a:t>
            </a:r>
            <a:endParaRPr lang="ru-RU" sz="4000" b="1" dirty="0">
              <a:solidFill>
                <a:srgbClr val="FF0000"/>
              </a:solidFill>
              <a:latin typeface="Calibri"/>
              <a:ea typeface="Calibri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4000" b="1" i="1" dirty="0">
                <a:solidFill>
                  <a:srgbClr val="FF0000"/>
                </a:solidFill>
                <a:ea typeface="Calibri"/>
              </a:rPr>
              <a:t>Веселый друг, хороший.</a:t>
            </a:r>
            <a:endParaRPr lang="ru-RU" sz="4000" b="1" dirty="0">
              <a:solidFill>
                <a:srgbClr val="FF0000"/>
              </a:solidFill>
              <a:latin typeface="Calibri"/>
              <a:ea typeface="Calibri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4000" b="1" i="1" dirty="0">
                <a:solidFill>
                  <a:srgbClr val="FF0000"/>
                </a:solidFill>
                <a:ea typeface="Calibri"/>
              </a:rPr>
              <a:t>Он нам протянет сотни рук</a:t>
            </a:r>
            <a:endParaRPr lang="ru-RU" sz="4000" b="1" dirty="0">
              <a:solidFill>
                <a:srgbClr val="FF0000"/>
              </a:solidFill>
              <a:latin typeface="Calibri"/>
              <a:ea typeface="Calibri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4000" b="1" i="1" dirty="0">
                <a:solidFill>
                  <a:srgbClr val="FF0000"/>
                </a:solidFill>
                <a:ea typeface="Calibri"/>
              </a:rPr>
              <a:t>И тысячи ладошек</a:t>
            </a:r>
            <a:r>
              <a:rPr lang="ru-RU" sz="4000" i="1" dirty="0">
                <a:solidFill>
                  <a:srgbClr val="FF0000"/>
                </a:solidFill>
                <a:ea typeface="Calibri"/>
              </a:rPr>
              <a:t>.</a:t>
            </a:r>
            <a:endParaRPr lang="ru-RU" sz="4000" dirty="0">
              <a:solidFill>
                <a:srgbClr val="FF0000"/>
              </a:solidFill>
              <a:latin typeface="Calibri"/>
              <a:ea typeface="Calibri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4" name="Picture 4" descr="https://usagif.com/wp-content/uploads/butterfly-animation-3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628800"/>
            <a:ext cx="4762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73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6600" b="1" i="1" dirty="0" smtClean="0">
                <a:solidFill>
                  <a:srgbClr val="FF0000"/>
                </a:solidFill>
                <a:ea typeface="Calibri"/>
              </a:rPr>
              <a:t/>
            </a:r>
            <a:br>
              <a:rPr lang="ru-RU" sz="6600" b="1" i="1" dirty="0" smtClean="0">
                <a:solidFill>
                  <a:srgbClr val="FF0000"/>
                </a:solidFill>
                <a:ea typeface="Calibri"/>
              </a:rPr>
            </a:br>
            <a:r>
              <a:rPr lang="ru-RU" sz="6600" b="1" i="1" dirty="0">
                <a:solidFill>
                  <a:srgbClr val="FF0000"/>
                </a:solidFill>
                <a:ea typeface="Calibri"/>
              </a:rPr>
              <a:t/>
            </a:r>
            <a:br>
              <a:rPr lang="ru-RU" sz="6600" b="1" i="1" dirty="0">
                <a:solidFill>
                  <a:srgbClr val="FF0000"/>
                </a:solidFill>
                <a:ea typeface="Calibri"/>
              </a:rPr>
            </a:br>
            <a:r>
              <a:rPr lang="ru-RU" sz="6600" b="1" i="1" dirty="0" smtClean="0">
                <a:solidFill>
                  <a:srgbClr val="194B32"/>
                </a:solidFill>
                <a:ea typeface="Calibri"/>
              </a:rPr>
              <a:t>Конкурс </a:t>
            </a:r>
            <a:r>
              <a:rPr lang="ru-RU" sz="6600" b="1" i="1" dirty="0">
                <a:solidFill>
                  <a:srgbClr val="194B32"/>
                </a:solidFill>
                <a:ea typeface="Calibri"/>
              </a:rPr>
              <a:t>«Разминка»</a:t>
            </a:r>
            <a:r>
              <a:rPr lang="ru-RU" sz="6600" i="1" dirty="0">
                <a:solidFill>
                  <a:srgbClr val="FF0000"/>
                </a:solidFill>
                <a:ea typeface="Calibri"/>
              </a:rPr>
              <a:t> </a:t>
            </a:r>
            <a:br>
              <a:rPr lang="ru-RU" sz="6600" i="1" dirty="0">
                <a:solidFill>
                  <a:srgbClr val="FF0000"/>
                </a:solidFill>
                <a:ea typeface="Calibri"/>
              </a:rPr>
            </a:br>
            <a:r>
              <a:rPr lang="ru-RU" sz="66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  <a:t/>
            </a:r>
            <a:br>
              <a:rPr lang="ru-RU" sz="6600" b="1" i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n-ea"/>
              </a:rPr>
            </a:b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32856"/>
            <a:ext cx="7376794" cy="39611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077" y="1988840"/>
            <a:ext cx="2579923" cy="2579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764704"/>
            <a:ext cx="3273202" cy="3273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994122"/>
          </a:xfrm>
        </p:spPr>
        <p:txBody>
          <a:bodyPr/>
          <a:lstStyle/>
          <a:p>
            <a:r>
              <a:rPr lang="ru-RU" b="1" i="1" dirty="0" smtClean="0">
                <a:solidFill>
                  <a:srgbClr val="194B32"/>
                </a:solidFill>
              </a:rPr>
              <a:t>Конкурс «Отгадай-ка!»</a:t>
            </a:r>
            <a:endParaRPr lang="ru-RU" b="1" i="1" dirty="0">
              <a:solidFill>
                <a:srgbClr val="194B32"/>
              </a:solidFill>
            </a:endParaRPr>
          </a:p>
        </p:txBody>
      </p:sp>
      <p:pic>
        <p:nvPicPr>
          <p:cNvPr id="5" name="Содержимое 4" descr="http://static.guim.co.uk/sys-images/Guardian/Pix/pictures/2014/4/16/1397661358904/How-to-build-a-fire-014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45" y="3645024"/>
            <a:ext cx="4032448" cy="26642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Содержимое 5" descr="http://19.img.avito.st/640x480/1645353219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601205"/>
            <a:ext cx="3898776" cy="2664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Что нужно для похода в лес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980728"/>
            <a:ext cx="259228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800200"/>
          </a:xfrm>
        </p:spPr>
        <p:txBody>
          <a:bodyPr>
            <a:noAutofit/>
          </a:bodyPr>
          <a:lstStyle/>
          <a:p>
            <a:r>
              <a:rPr lang="ru-RU" sz="5400" b="1" i="1" dirty="0">
                <a:solidFill>
                  <a:srgbClr val="194B32"/>
                </a:solidFill>
                <a:ea typeface="Times New Roman"/>
              </a:rPr>
              <a:t>Конкурс «Собери рюкзак»</a:t>
            </a:r>
            <a:br>
              <a:rPr lang="ru-RU" sz="5400" b="1" i="1" dirty="0">
                <a:solidFill>
                  <a:srgbClr val="194B32"/>
                </a:solidFill>
                <a:ea typeface="Times New Roman"/>
              </a:rPr>
            </a:br>
            <a:endParaRPr lang="ru-RU" sz="5400" b="1" i="1" dirty="0">
              <a:solidFill>
                <a:srgbClr val="194B3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s12.gifyu.com/images/SuR0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6315930" cy="45672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055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440160"/>
          </a:xfrm>
        </p:spPr>
        <p:txBody>
          <a:bodyPr>
            <a:noAutofit/>
          </a:bodyPr>
          <a:lstStyle/>
          <a:p>
            <a:r>
              <a:rPr lang="ru-RU" sz="5400" b="1" i="1" dirty="0">
                <a:solidFill>
                  <a:srgbClr val="194B32"/>
                </a:solidFill>
                <a:ea typeface="Times New Roman"/>
              </a:rPr>
              <a:t>Составление картины «Лес»</a:t>
            </a:r>
            <a:r>
              <a:rPr lang="ru-RU" sz="5400" i="1" dirty="0">
                <a:solidFill>
                  <a:srgbClr val="194B32"/>
                </a:solidFill>
                <a:ea typeface="Times New Roman"/>
              </a:rPr>
              <a:t/>
            </a:r>
            <a:br>
              <a:rPr lang="ru-RU" sz="5400" i="1" dirty="0">
                <a:solidFill>
                  <a:srgbClr val="194B32"/>
                </a:solidFill>
                <a:ea typeface="Times New Roman"/>
              </a:rPr>
            </a:br>
            <a:endParaRPr lang="ru-RU" sz="5400" i="1" dirty="0">
              <a:solidFill>
                <a:srgbClr val="194B32"/>
              </a:solidFill>
            </a:endParaRPr>
          </a:p>
        </p:txBody>
      </p:sp>
      <p:pic>
        <p:nvPicPr>
          <p:cNvPr id="5" name="Golosa_ptic_-_Opolovnik_dlinnohvostaya_sinic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01090" y="6000768"/>
            <a:ext cx="304800" cy="304800"/>
          </a:xfrm>
          <a:prstGeom prst="rect">
            <a:avLst/>
          </a:prstGeo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34" y="1916832"/>
            <a:ext cx="8046156" cy="4525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okartinkah.ru/img/les-kartinki-dlya-detey-1777/les-kartinki-dlya-detey-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playing-field.ru/img/2015/052306/134707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9842" y="142852"/>
            <a:ext cx="1784158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okartinkah.ru/img/oblaka-kartinki-dlya-detey-1876/oblaka-kartinki-dlya-detey-19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42852"/>
            <a:ext cx="1847850" cy="763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s://img-fotki.yandex.ru/get/6446/36014149.1be/0_82ec4_89f81bfe_S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3429000"/>
            <a:ext cx="433383" cy="71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://images.onlinelabels.com/images/clip-art/Peileppe/Peileppe_3_flowers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4572008"/>
            <a:ext cx="1183665" cy="1032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://img-fotki.yandex.ru/get/5803/valenta-mog.137/0_6ddb2_15225bb1_orig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528248">
            <a:off x="6417094" y="3741051"/>
            <a:ext cx="1184974" cy="1081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://funforkids.ru/pictures/squirrel/squirrel049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00166" y="1000108"/>
            <a:ext cx="879694" cy="1262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194B32"/>
                </a:solidFill>
                <a:ea typeface="Times New Roman"/>
              </a:rPr>
              <a:t>Конкурс </a:t>
            </a:r>
            <a:r>
              <a:rPr lang="ru-RU" b="1" i="1" dirty="0" smtClean="0">
                <a:solidFill>
                  <a:srgbClr val="FF0000"/>
                </a:solidFill>
                <a:ea typeface="Times New Roman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ea typeface="Times New Roman"/>
              </a:rPr>
            </a:br>
            <a:r>
              <a:rPr lang="ru-RU" b="1" i="1" dirty="0" smtClean="0">
                <a:solidFill>
                  <a:srgbClr val="FF0000"/>
                </a:solidFill>
                <a:ea typeface="Times New Roman"/>
              </a:rPr>
              <a:t>«</a:t>
            </a:r>
            <a:r>
              <a:rPr lang="ru-RU" b="1" i="1" dirty="0">
                <a:solidFill>
                  <a:srgbClr val="FF0000"/>
                </a:solidFill>
                <a:ea typeface="Times New Roman"/>
              </a:rPr>
              <a:t>Правила поведения в лесу»</a:t>
            </a:r>
            <a:endParaRPr lang="ru-RU" sz="4000" i="1" dirty="0">
              <a:solidFill>
                <a:srgbClr val="FF0000"/>
              </a:solidFill>
              <a:ea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16832"/>
            <a:ext cx="8363272" cy="4209331"/>
          </a:xfrm>
        </p:spPr>
        <p:txBody>
          <a:bodyPr>
            <a:normAutofit fontScale="70000" lnSpcReduction="20000"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/>
              </a:rPr>
              <a:t>1.    </a:t>
            </a:r>
            <a:r>
              <a:rPr lang="ru-RU" b="1" dirty="0">
                <a:solidFill>
                  <a:srgbClr val="194B32"/>
                </a:solidFill>
                <a:ea typeface="Times New Roman"/>
              </a:rPr>
              <a:t> </a:t>
            </a:r>
            <a:r>
              <a:rPr lang="ru-RU" sz="3400" b="1" dirty="0">
                <a:solidFill>
                  <a:srgbClr val="194B32"/>
                </a:solidFill>
                <a:ea typeface="Times New Roman"/>
              </a:rPr>
              <a:t>Не рви цветы.</a:t>
            </a:r>
          </a:p>
          <a:p>
            <a:pPr>
              <a:spcAft>
                <a:spcPts val="0"/>
              </a:spcAft>
            </a:pPr>
            <a:r>
              <a:rPr lang="ru-RU" sz="3400" b="1" dirty="0">
                <a:solidFill>
                  <a:srgbClr val="194B32"/>
                </a:solidFill>
                <a:ea typeface="Times New Roman"/>
              </a:rPr>
              <a:t>2.     Не разоряй муравейники.</a:t>
            </a:r>
          </a:p>
          <a:p>
            <a:pPr>
              <a:spcAft>
                <a:spcPts val="0"/>
              </a:spcAft>
            </a:pPr>
            <a:r>
              <a:rPr lang="ru-RU" sz="3400" b="1" dirty="0">
                <a:solidFill>
                  <a:srgbClr val="194B32"/>
                </a:solidFill>
                <a:ea typeface="Times New Roman"/>
              </a:rPr>
              <a:t>3.     Не ломай ветви деревьев и кустарников.</a:t>
            </a:r>
          </a:p>
          <a:p>
            <a:pPr>
              <a:spcAft>
                <a:spcPts val="0"/>
              </a:spcAft>
            </a:pPr>
            <a:r>
              <a:rPr lang="ru-RU" sz="3400" b="1" dirty="0">
                <a:solidFill>
                  <a:srgbClr val="194B32"/>
                </a:solidFill>
                <a:ea typeface="Times New Roman"/>
              </a:rPr>
              <a:t>4.     Не повреждай кору деревьев.</a:t>
            </a:r>
          </a:p>
          <a:p>
            <a:pPr>
              <a:spcAft>
                <a:spcPts val="0"/>
              </a:spcAft>
            </a:pPr>
            <a:r>
              <a:rPr lang="ru-RU" sz="3400" b="1" dirty="0">
                <a:solidFill>
                  <a:srgbClr val="194B32"/>
                </a:solidFill>
                <a:ea typeface="Times New Roman"/>
              </a:rPr>
              <a:t>5.     Нельзя брать яйца из гнезд.</a:t>
            </a:r>
          </a:p>
          <a:p>
            <a:pPr>
              <a:spcAft>
                <a:spcPts val="0"/>
              </a:spcAft>
            </a:pPr>
            <a:r>
              <a:rPr lang="ru-RU" sz="3400" b="1" dirty="0">
                <a:solidFill>
                  <a:srgbClr val="194B32"/>
                </a:solidFill>
                <a:ea typeface="Times New Roman"/>
              </a:rPr>
              <a:t>6.     Не разводи костер в лесу.</a:t>
            </a:r>
          </a:p>
          <a:p>
            <a:pPr>
              <a:spcAft>
                <a:spcPts val="0"/>
              </a:spcAft>
            </a:pPr>
            <a:r>
              <a:rPr lang="ru-RU" sz="3400" b="1" dirty="0">
                <a:solidFill>
                  <a:srgbClr val="194B32"/>
                </a:solidFill>
                <a:ea typeface="Times New Roman"/>
              </a:rPr>
              <a:t>7.     Не сбивай грибы, даже не съедобные.</a:t>
            </a:r>
          </a:p>
          <a:p>
            <a:pPr>
              <a:spcAft>
                <a:spcPts val="0"/>
              </a:spcAft>
            </a:pPr>
            <a:r>
              <a:rPr lang="ru-RU" sz="3400" b="1" dirty="0">
                <a:solidFill>
                  <a:srgbClr val="194B32"/>
                </a:solidFill>
                <a:ea typeface="Times New Roman"/>
              </a:rPr>
              <a:t>8.     Нельзя раскапывать норы и тревожить зверей.</a:t>
            </a:r>
          </a:p>
          <a:p>
            <a:pPr>
              <a:spcAft>
                <a:spcPts val="0"/>
              </a:spcAft>
            </a:pPr>
            <a:r>
              <a:rPr lang="ru-RU" sz="3400" b="1" dirty="0">
                <a:solidFill>
                  <a:srgbClr val="194B32"/>
                </a:solidFill>
                <a:ea typeface="Times New Roman"/>
              </a:rPr>
              <a:t>9.     В лесу, на природе запрещается поднимать </a:t>
            </a:r>
            <a:endParaRPr lang="ru-RU" sz="3400" b="1" dirty="0" smtClean="0">
              <a:solidFill>
                <a:srgbClr val="194B32"/>
              </a:solidFill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3400" b="1" dirty="0" smtClean="0">
                <a:solidFill>
                  <a:srgbClr val="194B32"/>
                </a:solidFill>
                <a:ea typeface="Times New Roman"/>
              </a:rPr>
              <a:t>             крик и </a:t>
            </a:r>
            <a:r>
              <a:rPr lang="ru-RU" sz="3400" b="1" dirty="0">
                <a:solidFill>
                  <a:srgbClr val="194B32"/>
                </a:solidFill>
                <a:ea typeface="Times New Roman"/>
              </a:rPr>
              <a:t>шум.</a:t>
            </a:r>
          </a:p>
          <a:p>
            <a:pPr>
              <a:spcAft>
                <a:spcPts val="0"/>
              </a:spcAft>
            </a:pPr>
            <a:r>
              <a:rPr lang="ru-RU" sz="3400" b="1" dirty="0">
                <a:solidFill>
                  <a:srgbClr val="194B32"/>
                </a:solidFill>
                <a:ea typeface="Times New Roman"/>
              </a:rPr>
              <a:t>10.  Отдыхая в лесу, не оставляй после себя мусор!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 descr="https://i.pinimg.com/originals/64/ad/e9/64ade9970408e02bf5d7210eb23a340f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60648"/>
            <a:ext cx="367240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30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6984775" cy="61582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25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975</TotalTime>
  <Words>170</Words>
  <Application>Microsoft Office PowerPoint</Application>
  <PresentationFormat>Экран (4:3)</PresentationFormat>
  <Paragraphs>60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Экологическая игра «Любите и берегите природу» </vt:lpstr>
      <vt:lpstr>Презентация PowerPoint</vt:lpstr>
      <vt:lpstr>  Конкурс «Разминка»   </vt:lpstr>
      <vt:lpstr>Конкурс «Отгадай-ка!»</vt:lpstr>
      <vt:lpstr>Конкурс «Собери рюкзак» </vt:lpstr>
      <vt:lpstr>Составление картины «Лес» </vt:lpstr>
      <vt:lpstr>Презентация PowerPoint</vt:lpstr>
      <vt:lpstr>Конкурс  «Правила поведения в лесу»</vt:lpstr>
      <vt:lpstr>Презентация PowerPoint</vt:lpstr>
      <vt:lpstr>Конкурс  «Загадки о природе»</vt:lpstr>
      <vt:lpstr>Загадки</vt:lpstr>
      <vt:lpstr>Конкурс «Пословицы и поговорки» </vt:lpstr>
      <vt:lpstr> Конкурс «Весёлые вопросы» </vt:lpstr>
      <vt:lpstr>Презентация PowerPoint</vt:lpstr>
      <vt:lpstr>Презентация PowerPoint</vt:lpstr>
      <vt:lpstr>Источники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Елена</cp:lastModifiedBy>
  <cp:revision>56</cp:revision>
  <dcterms:created xsi:type="dcterms:W3CDTF">2014-08-08T16:01:14Z</dcterms:created>
  <dcterms:modified xsi:type="dcterms:W3CDTF">2024-03-12T19:29:06Z</dcterms:modified>
</cp:coreProperties>
</file>