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2"/>
    <p:sldId id="259" r:id="rId3"/>
    <p:sldId id="260" r:id="rId4"/>
    <p:sldId id="271" r:id="rId5"/>
    <p:sldId id="272" r:id="rId6"/>
    <p:sldId id="261" r:id="rId7"/>
    <p:sldId id="264" r:id="rId8"/>
    <p:sldId id="265" r:id="rId9"/>
    <p:sldId id="268" r:id="rId10"/>
    <p:sldId id="273" r:id="rId11"/>
    <p:sldId id="274" r:id="rId12"/>
    <p:sldId id="276" r:id="rId13"/>
    <p:sldId id="275" r:id="rId14"/>
    <p:sldId id="277" r:id="rId15"/>
    <p:sldId id="278" r:id="rId16"/>
    <p:sldId id="279" r:id="rId17"/>
    <p:sldId id="280" r:id="rId18"/>
    <p:sldId id="281" r:id="rId19"/>
  </p:sldIdLst>
  <p:sldSz cx="12192000" cy="6858000"/>
  <p:notesSz cx="6858000" cy="9144000"/>
  <p:embeddedFontLst>
    <p:embeddedFont>
      <p:font typeface="+PaintBrush" panose="020B0604020202020204" charset="0"/>
      <p:bold r:id="rId20"/>
    </p:embeddedFont>
    <p:embeddedFont>
      <p:font typeface="Cambria Math" panose="02040503050406030204" pitchFamily="18" charset="0"/>
      <p:regular r:id="rId21"/>
    </p:embeddedFont>
    <p:embeddedFont>
      <p:font typeface="Roboto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orient="horz" pos="1548" userDrawn="1">
          <p15:clr>
            <a:srgbClr val="A4A3A4"/>
          </p15:clr>
        </p15:guide>
        <p15:guide id="5" orient="horz" pos="1752" userDrawn="1">
          <p15:clr>
            <a:srgbClr val="A4A3A4"/>
          </p15:clr>
        </p15:guide>
        <p15:guide id="6" pos="73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B1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9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730" y="72"/>
      </p:cViewPr>
      <p:guideLst>
        <p:guide orient="horz" pos="2160"/>
        <p:guide pos="3840"/>
        <p:guide pos="325"/>
        <p:guide orient="horz" pos="1548"/>
        <p:guide orient="horz" pos="1752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253AD8-D5FE-E62C-D48F-91AAD55D97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F9B37F1-E1D7-BD3B-C7EF-D5DC1AD4B4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7A47B7-C919-17C5-27FB-279BE3086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25BBE4-4417-D7C5-0AFE-7DCF4BD9D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356518-7F8F-DC8E-6037-EC1C7A1FE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704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DD414-E44A-9ABD-DF87-50C82326B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56A729-DE5F-B749-A160-7A0BD3AA67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D77039-5027-2DC9-0378-D1FB52C6C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CC3065-1ABD-FA79-AF1A-B611A7230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0989B9-197A-ECC6-6B14-BA06CDCE7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043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EBF8F87-BEAC-CCCB-FE95-D6C97646A5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951157C-FDE6-9E06-77A6-1FA80142C6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41D142-ECF4-9363-253F-6483E9CE7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CFEC71-F2C2-5D5B-186C-0F7FB0380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D0DF90-068D-53B8-88E3-1D6D266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274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E5032D-B304-B256-AD34-45CFAFCA7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9504CE-FDFB-CC49-155C-E4C9E8943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7C00EA-D08B-0E7C-1457-B30534161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AE8FB6-AB58-08BA-0885-8D62AAF5A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1E1090-404E-6665-CEA5-89D5E58F0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2044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447150-1ED9-A261-CF82-ECBA8783B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7BE4BC7-CF39-BF00-F00C-96CB94F301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B706DD-0586-6827-0AF2-6F3FFA99C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AAB657-236F-DB2C-EE5F-AE78B0E9D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C8C57B-7796-973F-4A87-C0D67B84A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257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5EA004-43F9-056F-7C58-FCE596BBC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9F1B0C-B4C1-78F3-D399-06DA46FDFB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35F934-07FF-8608-C1ED-0B6DA5C54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01D007-EC7C-16A2-6C7A-D59211A21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9E4E67A-B4F7-47BB-5911-C336D69EC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DCEAB6-5361-0474-7334-2DCDFD717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415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F761AF-F951-9F3F-2B90-B8C83A1F0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AE08DF-5CCA-4643-7AE4-DC60833081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CC1C89-B066-5AEC-F491-5C559FDA3B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64E3114-D3CE-F422-AA3B-FE7C010C5B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EF1DF24-3DA9-EB0D-CBC9-68B1234B75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477BCD1-72CA-1689-B7F9-873F9B224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3B86060-095D-1F21-F062-C86BE7CCD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D772154-1DE9-04FC-E19F-EF0DEEB65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1230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3AB634-A63A-9CFD-C524-218ED3594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CF159B6-03AC-A877-24D5-CEFC8DE5D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0B639D9-BD85-82B4-87AE-0F1EA90FE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AAC1E15-AB8C-F5B1-B526-FECC75EDD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086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6D7ECE8-C8BF-90A6-8DD3-56A315E77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B66084A-5E91-2D15-878E-67A136D5D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750ECA9-5163-EC4D-C2E2-59152B4A4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3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64706D-6F0C-0D3D-3CC6-BAE868E2D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691004-EFAE-64C1-97D3-5263D3A597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BE0FD8-FD89-398E-F906-9332B2D99F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B732ED-69F5-CE5B-FCF2-46145D9B4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ADFD4D-5D70-3D03-6D67-B033EBE2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9C5830E-64C4-D614-A5C9-663002268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148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767F0-E176-6965-57D2-44E477169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942DB8F-512B-A835-2F91-CC39F6E2F9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AC4E63F-0ED7-CB29-3ED0-74AB67ED4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75C2ED-357C-EDA4-23C8-DB0AB1E5D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B3D53F-C342-9DA7-6731-7A151D25F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4D5E63-2A27-82B3-6FA6-F82C30810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8589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EA1976-5F21-02D2-DB2B-BF8223290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580A48-360D-EDA5-7E30-7A1AF706CE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5019EA-22D8-0A37-FCD0-26D230F8EB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A6C91-570D-48A9-96D2-9F2706FDC45D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909FE7-85DF-FAD9-BDC5-D220E71ECF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752BDC-5017-6844-FAB0-6B4705AEA8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0A707-8F47-47D1-AF18-1364059F6F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026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png"/><Relationship Id="rId7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" Target="slide2.xml"/><Relationship Id="rId7" Type="http://schemas.openxmlformats.org/officeDocument/2006/relationships/slide" Target="slide1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" Target="slide2.xml"/><Relationship Id="rId7" Type="http://schemas.openxmlformats.org/officeDocument/2006/relationships/slide" Target="slide1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slide" Target="slide1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png"/><Relationship Id="rId7" Type="http://schemas.openxmlformats.org/officeDocument/2006/relationships/image" Target="../media/image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png"/><Relationship Id="rId7" Type="http://schemas.openxmlformats.org/officeDocument/2006/relationships/image" Target="../media/image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image" Target="../media/image13.png"/><Relationship Id="rId5" Type="http://schemas.openxmlformats.org/officeDocument/2006/relationships/image" Target="../media/image6.png"/><Relationship Id="rId10" Type="http://schemas.openxmlformats.org/officeDocument/2006/relationships/image" Target="../media/image12.png"/><Relationship Id="rId4" Type="http://schemas.openxmlformats.org/officeDocument/2006/relationships/slide" Target="slide2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image" Target="../media/image19.png"/><Relationship Id="rId5" Type="http://schemas.openxmlformats.org/officeDocument/2006/relationships/image" Target="../media/image6.png"/><Relationship Id="rId10" Type="http://schemas.openxmlformats.org/officeDocument/2006/relationships/image" Target="../media/image18.png"/><Relationship Id="rId4" Type="http://schemas.openxmlformats.org/officeDocument/2006/relationships/slide" Target="slide2.xm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6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5.png"/><Relationship Id="rId7" Type="http://schemas.openxmlformats.org/officeDocument/2006/relationships/slide" Target="slide1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8427EE-79DE-642F-3D51-ABB082EB1C1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3339751" y="328938"/>
            <a:ext cx="6410803" cy="64108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FB6D7C-EFBA-A17D-FB6B-5BB69FA1E409}"/>
              </a:ext>
            </a:extLst>
          </p:cNvPr>
          <p:cNvSpPr txBox="1"/>
          <p:nvPr/>
        </p:nvSpPr>
        <p:spPr>
          <a:xfrm>
            <a:off x="3026089" y="937558"/>
            <a:ext cx="61398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+PaintBrush" panose="03000000000000000000" pitchFamily="66" charset="0"/>
              </a:rPr>
              <a:t>Радиоактивные превращения</a:t>
            </a:r>
          </a:p>
          <a:p>
            <a:pPr algn="ctr"/>
            <a:r>
              <a:rPr lang="ru-RU" sz="4800" dirty="0">
                <a:latin typeface="+PaintBrush" panose="03000000000000000000" pitchFamily="66" charset="0"/>
              </a:rPr>
              <a:t>атомных ядер</a:t>
            </a:r>
          </a:p>
        </p:txBody>
      </p:sp>
      <p:pic>
        <p:nvPicPr>
          <p:cNvPr id="5" name="Рисунок 4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ADB67F87-B2FF-F437-8525-7330FFC8F1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84087">
            <a:off x="1630811" y="1987633"/>
            <a:ext cx="600159" cy="866896"/>
          </a:xfrm>
          <a:prstGeom prst="rect">
            <a:avLst/>
          </a:prstGeom>
        </p:spPr>
      </p:pic>
      <p:pic>
        <p:nvPicPr>
          <p:cNvPr id="6" name="Рисунок 5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FF288859-471F-9275-CC3B-A543621247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2884">
            <a:off x="9237758" y="101075"/>
            <a:ext cx="600159" cy="866896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9FDC64EB-F819-C61B-DAEB-BC0169BE0C9C}"/>
              </a:ext>
            </a:extLst>
          </p:cNvPr>
          <p:cNvGrpSpPr/>
          <p:nvPr/>
        </p:nvGrpSpPr>
        <p:grpSpPr>
          <a:xfrm>
            <a:off x="873828" y="3204894"/>
            <a:ext cx="1492760" cy="1492761"/>
            <a:chOff x="132880" y="4890710"/>
            <a:chExt cx="2114845" cy="2114846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7D425CB5-FBEB-D76F-5640-86B910844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54075" y="5824291"/>
              <a:ext cx="2114845" cy="247685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4E490E77-D64D-4198-175C-4B1DFB1C4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32931" y="5824290"/>
              <a:ext cx="2114845" cy="247685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5964A865-60D3-97B3-F94C-EF851668F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4463">
              <a:off x="132880" y="5528948"/>
              <a:ext cx="2114845" cy="247685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40A08931-D298-35C6-5A07-354CB0B2DE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4463">
              <a:off x="132880" y="5939938"/>
              <a:ext cx="2114845" cy="247685"/>
            </a:xfrm>
            <a:prstGeom prst="rect">
              <a:avLst/>
            </a:prstGeom>
          </p:spPr>
        </p:pic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6834D0F6-6A04-7064-5559-C6B882ED5842}"/>
              </a:ext>
            </a:extLst>
          </p:cNvPr>
          <p:cNvGrpSpPr/>
          <p:nvPr/>
        </p:nvGrpSpPr>
        <p:grpSpPr>
          <a:xfrm>
            <a:off x="9810076" y="4355841"/>
            <a:ext cx="2114845" cy="2114846"/>
            <a:chOff x="132880" y="4890710"/>
            <a:chExt cx="2114845" cy="2114846"/>
          </a:xfrm>
        </p:grpSpPr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75B6A222-0CDC-6696-2271-477AEB4D7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-54075" y="5824291"/>
              <a:ext cx="2114845" cy="247685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F9065263-FCAD-A79A-4533-AD65574A6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32931" y="5824290"/>
              <a:ext cx="2114845" cy="247685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F953080E-FF20-E39E-E93A-51141DDF7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4463">
              <a:off x="132880" y="5528948"/>
              <a:ext cx="2114845" cy="247685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89937D70-F9C1-FCCA-AD16-45F87F095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4463">
              <a:off x="132880" y="5939938"/>
              <a:ext cx="2114845" cy="247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45111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6E6DC-9B62-C114-7CC0-AAFD76DB8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5DBEEF9-B00D-C7FA-C612-B20CCDFFCBB6}"/>
                  </a:ext>
                </a:extLst>
              </p:cNvPr>
              <p:cNvSpPr txBox="1"/>
              <p:nvPr/>
            </p:nvSpPr>
            <p:spPr>
              <a:xfrm>
                <a:off x="839066" y="1616916"/>
                <a:ext cx="6451091" cy="17445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  <a:spcBef>
                    <a:spcPts val="1200"/>
                  </a:spcBef>
                </a:pPr>
                <a:r>
                  <a:rPr lang="ru-RU" sz="3200" b="1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Задание</a:t>
                </a:r>
                <a:r>
                  <a:rPr lang="ru-RU" sz="3200" b="0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. Сколько нейтронов содержит ядро изотопа углерода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32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32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b>
                        <m:r>
                          <a:rPr lang="ru-RU" sz="32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ru-RU" sz="32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14</m:t>
                        </m:r>
                      </m:sup>
                    </m:sSubSup>
                  </m:oMath>
                </a14:m>
                <a:r>
                  <a:rPr lang="ru-RU" sz="3200" b="0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 ?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5DBEEF9-B00D-C7FA-C612-B20CCDFFCB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066" y="1616916"/>
                <a:ext cx="6451091" cy="1744580"/>
              </a:xfrm>
              <a:prstGeom prst="rect">
                <a:avLst/>
              </a:prstGeom>
              <a:blipFill>
                <a:blip r:embed="rId2"/>
                <a:stretch>
                  <a:fillRect l="-2457" t="-2797" r="-2363" b="-108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827C3F5-B257-5EC8-7C6D-90B2F0C62B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616084" y="733768"/>
            <a:ext cx="582152" cy="600739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44619961-C7E0-6D80-76EF-64090D5B1D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458" y="641216"/>
            <a:ext cx="990738" cy="733527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7F9DFA92-F78B-B32E-0B20-CEBF19E4E6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8519">
            <a:off x="10942168" y="5636420"/>
            <a:ext cx="600159" cy="866896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C73F6A86-12D6-80B0-27E4-D53F1650BE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62169">
            <a:off x="6132258" y="4594994"/>
            <a:ext cx="600159" cy="866896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6" action="ppaction://hlinksldjump"/>
            <a:extLst>
              <a:ext uri="{FF2B5EF4-FFF2-40B4-BE49-F238E27FC236}">
                <a16:creationId xmlns:a16="http://schemas.microsoft.com/office/drawing/2014/main" id="{32C81297-CB03-71F2-B319-12BA618B3D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8061" cy="946616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черный, темнота&#10;&#10;Автоматически созданное описание">
            <a:hlinkClick r:id="" action="ppaction://noaction"/>
            <a:extLst>
              <a:ext uri="{FF2B5EF4-FFF2-40B4-BE49-F238E27FC236}">
                <a16:creationId xmlns:a16="http://schemas.microsoft.com/office/drawing/2014/main" id="{B48C7C11-67A8-0272-7B26-6ADB7F71C5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F2AAD8-D401-EC54-379F-8F7F6740B056}"/>
              </a:ext>
            </a:extLst>
          </p:cNvPr>
          <p:cNvSpPr txBox="1"/>
          <p:nvPr/>
        </p:nvSpPr>
        <p:spPr>
          <a:xfrm>
            <a:off x="839066" y="3987703"/>
            <a:ext cx="695769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Зарядовое число равно числу протонов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Z = 6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, массовое число равно числу нуклонов А 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= 14. </a:t>
            </a: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Число нейтронов равно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14 – 6 = 8</a:t>
            </a:r>
            <a:endParaRPr lang="ru-RU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ru-RU" sz="2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087354-CF89-8C7D-4970-9939FCD3F7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4050" y="1233181"/>
            <a:ext cx="4322439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77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416AD-19DA-42AD-6359-B9D22402D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496D20-F719-B1D4-744E-1F5FF0D960AB}"/>
              </a:ext>
            </a:extLst>
          </p:cNvPr>
          <p:cNvSpPr txBox="1"/>
          <p:nvPr/>
        </p:nvSpPr>
        <p:spPr>
          <a:xfrm>
            <a:off x="907160" y="1037420"/>
            <a:ext cx="6451091" cy="9105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ru-RU" sz="2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Задание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. </a:t>
            </a:r>
            <a:r>
              <a:rPr lang="ru-RU" sz="2400" dirty="0">
                <a:solidFill>
                  <a:srgbClr val="000000"/>
                </a:solidFill>
                <a:latin typeface="Roboto" panose="02000000000000000000" pitchFamily="2" charset="0"/>
              </a:rPr>
              <a:t>Найдите количество нейтронов в атоме лития</a:t>
            </a:r>
            <a:r>
              <a:rPr lang="en-US" sz="2400" dirty="0">
                <a:solidFill>
                  <a:srgbClr val="000000"/>
                </a:solidFill>
                <a:latin typeface="Roboto" panose="02000000000000000000" pitchFamily="2" charset="0"/>
              </a:rPr>
              <a:t>.</a:t>
            </a:r>
            <a:endParaRPr lang="ru-RU" sz="2400" b="0" i="0" dirty="0">
              <a:solidFill>
                <a:srgbClr val="000000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2927011-7629-0D0B-A8C2-3FA93F6753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616084" y="733768"/>
            <a:ext cx="582152" cy="600739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3" action="ppaction://hlinksldjump"/>
            <a:extLst>
              <a:ext uri="{FF2B5EF4-FFF2-40B4-BE49-F238E27FC236}">
                <a16:creationId xmlns:a16="http://schemas.microsoft.com/office/drawing/2014/main" id="{177ED80A-0168-95CA-2996-354145A5FB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8061" cy="9466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4C2119-BD1B-CF72-1234-86AD2DC94F58}"/>
              </a:ext>
            </a:extLst>
          </p:cNvPr>
          <p:cNvSpPr txBox="1"/>
          <p:nvPr/>
        </p:nvSpPr>
        <p:spPr>
          <a:xfrm>
            <a:off x="618061" y="2379608"/>
            <a:ext cx="625148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1. В правом верхнем углу нам дан заряд элемента (он совпадает с порядковым номером элемента в таблице Менделеева), а в правом нижнем — масса элемента, которая при правильном округлении равна атомной массе.</a:t>
            </a:r>
          </a:p>
          <a:p>
            <a:pPr algn="just"/>
            <a:endParaRPr lang="ru-RU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just"/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2. Таким образом, заряд частицы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,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 то есть ядро атома лития содержит 3 протона, а сам атом — 3 электрона.</a:t>
            </a:r>
          </a:p>
          <a:p>
            <a:pPr algn="just"/>
            <a:endParaRPr lang="ru-RU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just"/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3.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 Так как нейтронов и протонов вместе 7, а в ядре содержится 3 протона, то число нейтронов: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7 – 3 = 4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F3D5EA3-A03E-2B39-91F6-D49F283939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9580" y="639698"/>
            <a:ext cx="2944915" cy="16565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51E2DE-2917-154C-84C1-388D9559A9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8251" y="2400569"/>
            <a:ext cx="4322439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598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8AFB8-631C-51ED-B39C-92C852E10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729C3A5-1999-6F52-72DE-68A517FE2279}"/>
              </a:ext>
            </a:extLst>
          </p:cNvPr>
          <p:cNvSpPr txBox="1"/>
          <p:nvPr/>
        </p:nvSpPr>
        <p:spPr>
          <a:xfrm>
            <a:off x="907160" y="1227343"/>
            <a:ext cx="6451091" cy="906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ru-RU" sz="2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Задание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. </a:t>
            </a:r>
            <a:r>
              <a:rPr lang="ru-RU" sz="2400" dirty="0">
                <a:solidFill>
                  <a:srgbClr val="000000"/>
                </a:solidFill>
                <a:latin typeface="Roboto" panose="02000000000000000000" pitchFamily="2" charset="0"/>
              </a:rPr>
              <a:t>Определите нуклонный состав ядер </a:t>
            </a:r>
            <a:r>
              <a:rPr lang="en-US" sz="2400" dirty="0">
                <a:solidFill>
                  <a:srgbClr val="000000"/>
                </a:solidFill>
                <a:latin typeface="Roboto" panose="02000000000000000000" pitchFamily="2" charset="0"/>
              </a:rPr>
              <a:t>He, O, Se, Hg, Ra, U</a:t>
            </a:r>
            <a:endParaRPr lang="ru-RU" sz="2400" b="0" i="0" dirty="0">
              <a:solidFill>
                <a:srgbClr val="000000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335807-DA35-D8AC-7149-7FD673C19C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616084" y="733768"/>
            <a:ext cx="582152" cy="600739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3" action="ppaction://hlinksldjump"/>
            <a:extLst>
              <a:ext uri="{FF2B5EF4-FFF2-40B4-BE49-F238E27FC236}">
                <a16:creationId xmlns:a16="http://schemas.microsoft.com/office/drawing/2014/main" id="{4AF4FB14-34CF-CD9B-7605-F9EC87C02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8061" cy="94661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AFA922-AE56-E67F-27BA-4B8B9984F3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8251" y="1490461"/>
            <a:ext cx="4322439" cy="4322439"/>
          </a:xfrm>
          <a:prstGeom prst="rect">
            <a:avLst/>
          </a:prstGeom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Ссылка на слайд 6">
                <a:extLst>
                  <a:ext uri="{FF2B5EF4-FFF2-40B4-BE49-F238E27FC236}">
                    <a16:creationId xmlns:a16="http://schemas.microsoft.com/office/drawing/2014/main" id="{8555A23E-88E0-7FCA-95E9-05871B7AF8A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68216375"/>
                  </p:ext>
                </p:extLst>
              </p:nvPr>
            </p:nvGraphicFramePr>
            <p:xfrm>
              <a:off x="616084" y="2773502"/>
              <a:ext cx="5417027" cy="3047078"/>
            </p:xfrm>
            <a:graphic>
              <a:graphicData uri="http://schemas.microsoft.com/office/powerpoint/2016/slidezoom">
                <pslz:sldZm>
                  <pslz:sldZmObj sldId="275" cId="607348790">
                    <pslz:zmPr id="{AC415A0C-7093-48BD-90B9-D7282098D51B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417027" cy="3047078"/>
                        </a:xfrm>
                        <a:prstGeom prst="rect">
                          <a:avLst/>
                        </a:prstGeom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Ссылка на слайд 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8555A23E-88E0-7FCA-95E9-05871B7AF8A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6084" y="2773502"/>
                <a:ext cx="5417027" cy="304707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23810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E589EA4-599B-0A12-9A60-4BB2384E76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3" t="2744" b="6550"/>
          <a:stretch/>
        </p:blipFill>
        <p:spPr>
          <a:xfrm>
            <a:off x="1498060" y="214009"/>
            <a:ext cx="9266018" cy="619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3487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4E322-8C73-8A2A-8AEA-397B50606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6346D1F-8C2A-2858-59F2-686D08CC8A9A}"/>
              </a:ext>
            </a:extLst>
          </p:cNvPr>
          <p:cNvSpPr txBox="1"/>
          <p:nvPr/>
        </p:nvSpPr>
        <p:spPr>
          <a:xfrm>
            <a:off x="907160" y="1227343"/>
            <a:ext cx="6451091" cy="477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ru-RU" sz="2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Задание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. </a:t>
            </a:r>
            <a:r>
              <a:rPr lang="ru-RU" sz="2400" dirty="0">
                <a:solidFill>
                  <a:srgbClr val="000000"/>
                </a:solidFill>
                <a:latin typeface="Roboto" panose="02000000000000000000" pitchFamily="2" charset="0"/>
              </a:rPr>
              <a:t>Назовите химические элемент, в атомном ядре которого содержатся нуклоны:</a:t>
            </a:r>
          </a:p>
          <a:p>
            <a:pPr marL="457200" indent="-457200" algn="just">
              <a:lnSpc>
                <a:spcPct val="114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Roboto" panose="02000000000000000000" pitchFamily="2" charset="0"/>
              </a:rPr>
              <a:t>7p + 7n</a:t>
            </a:r>
          </a:p>
          <a:p>
            <a:pPr marL="457200" indent="-457200" algn="just">
              <a:lnSpc>
                <a:spcPct val="114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Roboto" panose="02000000000000000000" pitchFamily="2" charset="0"/>
              </a:rPr>
              <a:t>18p + 22n</a:t>
            </a:r>
          </a:p>
          <a:p>
            <a:pPr marL="457200" indent="-457200" algn="just">
              <a:lnSpc>
                <a:spcPct val="114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Roboto" panose="02000000000000000000" pitchFamily="2" charset="0"/>
              </a:rPr>
              <a:t>33p + 42n</a:t>
            </a:r>
          </a:p>
          <a:p>
            <a:pPr marL="457200" indent="-457200" algn="just">
              <a:lnSpc>
                <a:spcPct val="114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sz="2400" dirty="0">
                <a:solidFill>
                  <a:srgbClr val="000000"/>
                </a:solidFill>
                <a:latin typeface="Roboto" panose="02000000000000000000" pitchFamily="2" charset="0"/>
              </a:rPr>
              <a:t>84p + 126n</a:t>
            </a:r>
          </a:p>
          <a:p>
            <a:pPr marL="457200" indent="-457200" algn="just">
              <a:lnSpc>
                <a:spcPct val="114000"/>
              </a:lnSpc>
              <a:spcBef>
                <a:spcPts val="1200"/>
              </a:spcBef>
              <a:buFont typeface="+mj-lt"/>
              <a:buAutoNum type="arabicPeriod"/>
            </a:pPr>
            <a:endParaRPr lang="en-US" sz="2400" dirty="0">
              <a:solidFill>
                <a:srgbClr val="000000"/>
              </a:solidFill>
              <a:latin typeface="Roboto" panose="02000000000000000000" pitchFamily="2" charset="0"/>
            </a:endParaRPr>
          </a:p>
          <a:p>
            <a:pPr algn="just">
              <a:lnSpc>
                <a:spcPct val="114000"/>
              </a:lnSpc>
              <a:spcBef>
                <a:spcPts val="1200"/>
              </a:spcBef>
            </a:pPr>
            <a:endParaRPr lang="ru-RU" sz="2400" b="0" i="0" dirty="0">
              <a:solidFill>
                <a:srgbClr val="000000"/>
              </a:solidFill>
              <a:effectLst/>
              <a:latin typeface="Roboto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9CD5C2-0A84-1D06-D572-359A1B5447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616084" y="733768"/>
            <a:ext cx="582152" cy="600739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3" action="ppaction://hlinksldjump"/>
            <a:extLst>
              <a:ext uri="{FF2B5EF4-FFF2-40B4-BE49-F238E27FC236}">
                <a16:creationId xmlns:a16="http://schemas.microsoft.com/office/drawing/2014/main" id="{E2B7175E-3AB3-CB1B-815A-6F2E6F0205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8061" cy="94661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76E34C6-ACAF-083B-F2D6-D26E47CE64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4439" y="1034137"/>
            <a:ext cx="4322439" cy="4322439"/>
          </a:xfrm>
          <a:prstGeom prst="rect">
            <a:avLst/>
          </a:prstGeom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Ссылка на слайд 6">
                <a:extLst>
                  <a:ext uri="{FF2B5EF4-FFF2-40B4-BE49-F238E27FC236}">
                    <a16:creationId xmlns:a16="http://schemas.microsoft.com/office/drawing/2014/main" id="{90058E96-7CCB-7CEB-2D74-F4962A79384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89553028"/>
                  </p:ext>
                </p:extLst>
              </p:nvPr>
            </p:nvGraphicFramePr>
            <p:xfrm>
              <a:off x="2738061" y="4228739"/>
              <a:ext cx="4518599" cy="2541712"/>
            </p:xfrm>
            <a:graphic>
              <a:graphicData uri="http://schemas.microsoft.com/office/powerpoint/2016/slidezoom">
                <pslz:sldZm>
                  <pslz:sldZmObj sldId="275" cId="607348790">
                    <pslz:zmPr id="{AC415A0C-7093-48BD-90B9-D7282098D51B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18599" cy="2541712"/>
                        </a:xfrm>
                        <a:prstGeom prst="rect">
                          <a:avLst/>
                        </a:prstGeom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Ссылка на слайд 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90058E96-7CCB-7CEB-2D74-F4962A7938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38061" y="4228739"/>
                <a:ext cx="4518599" cy="254171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4799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6BFD5-45CE-C911-DAD3-31445FDDF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2E9F3AE-3042-2600-A159-63DC4270CB86}"/>
              </a:ext>
            </a:extLst>
          </p:cNvPr>
          <p:cNvSpPr txBox="1"/>
          <p:nvPr/>
        </p:nvSpPr>
        <p:spPr>
          <a:xfrm>
            <a:off x="1175178" y="1059514"/>
            <a:ext cx="11016822" cy="2130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000" b="1" dirty="0">
                <a:latin typeface="Roboto" panose="02000000000000000000" pitchFamily="2" charset="0"/>
              </a:rPr>
              <a:t>Изотопы</a:t>
            </a:r>
            <a:r>
              <a:rPr lang="ru-RU" sz="2000" dirty="0">
                <a:latin typeface="Roboto" panose="02000000000000000000" pitchFamily="2" charset="0"/>
              </a:rPr>
              <a:t> — атомы, являющиеся одним и тем же химическим элементом, но отличающиеся массой. </a:t>
            </a:r>
            <a:endParaRPr lang="en-US" sz="2000" dirty="0">
              <a:latin typeface="Roboto" panose="02000000000000000000" pitchFamily="2" charset="0"/>
            </a:endParaRP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000" dirty="0">
                <a:latin typeface="Roboto" panose="02000000000000000000" pitchFamily="2" charset="0"/>
              </a:rPr>
              <a:t>Следовательно, отличается только количество нейтронов в ядре. Заряд ядра всех изотопов одинаков.</a:t>
            </a:r>
            <a:endParaRPr lang="ru-RU" sz="2000" b="0" i="0" dirty="0">
              <a:solidFill>
                <a:srgbClr val="331F15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14000"/>
              </a:lnSpc>
              <a:spcBef>
                <a:spcPts val="1200"/>
              </a:spcBef>
            </a:pPr>
            <a:endParaRPr lang="en-US" sz="2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32F712A-B229-94EC-1009-501AAE2CE2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841276" y="724520"/>
            <a:ext cx="582152" cy="600739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3" action="ppaction://hlinksldjump"/>
            <a:extLst>
              <a:ext uri="{FF2B5EF4-FFF2-40B4-BE49-F238E27FC236}">
                <a16:creationId xmlns:a16="http://schemas.microsoft.com/office/drawing/2014/main" id="{F0B3539B-73D4-14D9-E45C-272D8EC56B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7" y="78274"/>
            <a:ext cx="2738061" cy="946616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черный, темнота&#10;&#10;Автоматически созданное описание">
            <a:hlinkClick r:id="rId5" action="ppaction://hlinksldjump"/>
            <a:extLst>
              <a:ext uri="{FF2B5EF4-FFF2-40B4-BE49-F238E27FC236}">
                <a16:creationId xmlns:a16="http://schemas.microsoft.com/office/drawing/2014/main" id="{64561B33-AF68-BB17-5655-FC81C0F4E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C8DE30B-35A3-37C2-1F57-4DE92D26DA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00" y="2835309"/>
            <a:ext cx="9753600" cy="27527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E5D9A9-7B08-AB86-3E91-8038D2FD6DAB}"/>
              </a:ext>
            </a:extLst>
          </p:cNvPr>
          <p:cNvSpPr txBox="1"/>
          <p:nvPr/>
        </p:nvSpPr>
        <p:spPr>
          <a:xfrm>
            <a:off x="2531622" y="5798485"/>
            <a:ext cx="738086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/>
              <a:t>Расшифровка</a:t>
            </a:r>
            <a:r>
              <a:rPr lang="ru-RU" sz="2000" dirty="0"/>
              <a:t>: Фраза изотоп кислорода-17 означает, что дан атом кислорода, атомная масса которого равна 17, вместо 16.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E1EA4A-2E02-CA72-8DC6-436C8AFF6CB3}"/>
              </a:ext>
            </a:extLst>
          </p:cNvPr>
          <p:cNvSpPr txBox="1"/>
          <p:nvPr/>
        </p:nvSpPr>
        <p:spPr>
          <a:xfrm>
            <a:off x="4897947" y="193892"/>
            <a:ext cx="19046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+PaintBrush" panose="03000000000000000000" pitchFamily="66" charset="0"/>
              </a:rPr>
              <a:t>Изотопы</a:t>
            </a:r>
          </a:p>
        </p:txBody>
      </p:sp>
    </p:spTree>
    <p:extLst>
      <p:ext uri="{BB962C8B-B14F-4D97-AF65-F5344CB8AC3E}">
        <p14:creationId xmlns:p14="http://schemas.microsoft.com/office/powerpoint/2010/main" val="571204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8BB94-4D9B-FA7E-2951-F0C6AF194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6585EE8-4D4F-9131-8598-879E198BD479}"/>
              </a:ext>
            </a:extLst>
          </p:cNvPr>
          <p:cNvSpPr txBox="1"/>
          <p:nvPr/>
        </p:nvSpPr>
        <p:spPr>
          <a:xfrm>
            <a:off x="1132352" y="1005092"/>
            <a:ext cx="6686213" cy="5091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000" b="1" dirty="0">
                <a:latin typeface="Roboto" panose="02000000000000000000" pitchFamily="2" charset="0"/>
              </a:rPr>
              <a:t>Бывают ли у химических элементов братья?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endParaRPr lang="ru-RU" sz="2000" b="1" dirty="0">
              <a:latin typeface="Roboto" panose="02000000000000000000" pitchFamily="2" charset="0"/>
            </a:endParaRP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000" dirty="0">
                <a:latin typeface="Roboto" panose="02000000000000000000" pitchFamily="2" charset="0"/>
              </a:rPr>
              <a:t>Изотопы — химические элементы, которые отличаются от своего «брата» лишь массовым числом.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000" dirty="0">
                <a:latin typeface="Roboto" panose="02000000000000000000" pitchFamily="2" charset="0"/>
              </a:rPr>
              <a:t>Некоторые иногда путаются, чем отличаются изотопы. Вот еще один способ понять их отличие: все элементы природы изначально электронейтральны (у всех одинаковый заряд). А изотоп отличается в одной характеристике. Он отличается массой. Будто бы это два брата-близнеца, просто один всегда больше кушал и занимался спортом.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889782F-E434-21BB-EDAC-A9C6252903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841276" y="724520"/>
            <a:ext cx="582152" cy="600739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26245F0C-090B-DDC5-2250-C8B1F9B4BC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7929" y="5719539"/>
            <a:ext cx="600159" cy="866896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523CAAC7-1C81-DD6E-7922-512DECD518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77838">
            <a:off x="11249287" y="1073532"/>
            <a:ext cx="600159" cy="866896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4" action="ppaction://hlinksldjump"/>
            <a:extLst>
              <a:ext uri="{FF2B5EF4-FFF2-40B4-BE49-F238E27FC236}">
                <a16:creationId xmlns:a16="http://schemas.microsoft.com/office/drawing/2014/main" id="{FD2F4C1D-79BD-C0E5-096D-749AFE49ED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7" y="78274"/>
            <a:ext cx="2738061" cy="946616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черный, темнота&#10;&#10;Автоматически созданное описание">
            <a:hlinkClick r:id="rId6" action="ppaction://hlinksldjump"/>
            <a:extLst>
              <a:ext uri="{FF2B5EF4-FFF2-40B4-BE49-F238E27FC236}">
                <a16:creationId xmlns:a16="http://schemas.microsoft.com/office/drawing/2014/main" id="{DCF7E9DB-EF15-CA63-AB92-4E88A9A9CA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ED259B-D535-A75E-AA1A-8C8D6F9482F2}"/>
              </a:ext>
            </a:extLst>
          </p:cNvPr>
          <p:cNvSpPr txBox="1"/>
          <p:nvPr/>
        </p:nvSpPr>
        <p:spPr>
          <a:xfrm>
            <a:off x="4897947" y="193892"/>
            <a:ext cx="19046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+PaintBrush" panose="03000000000000000000" pitchFamily="66" charset="0"/>
              </a:rPr>
              <a:t>Изотопы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12E52F-FE93-11A0-BA30-193AEDE1AD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21" b="93543" l="10000" r="90000">
                        <a14:foregroundMark x1="22545" y1="18268" x2="22545" y2="18268"/>
                        <a14:foregroundMark x1="20364" y1="93543" x2="20364" y2="935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28604" y="1207793"/>
            <a:ext cx="4388836" cy="506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819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0C1FA-C5D8-A087-DBF4-C02BF3BBB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E46BD5B-6E13-DA98-2357-7C9625F6B0D6}"/>
                  </a:ext>
                </a:extLst>
              </p:cNvPr>
              <p:cNvSpPr txBox="1"/>
              <p:nvPr/>
            </p:nvSpPr>
            <p:spPr>
              <a:xfrm>
                <a:off x="968449" y="1374742"/>
                <a:ext cx="6451091" cy="49838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  <a:spcBef>
                    <a:spcPts val="1200"/>
                  </a:spcBef>
                </a:pPr>
                <a:r>
                  <a:rPr lang="ru-RU" sz="3200" b="1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Задание</a:t>
                </a:r>
                <a:r>
                  <a:rPr lang="ru-RU" sz="3200" b="0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. Определите неизвестный продукт Х в каждой из ядерных реакций:</a:t>
                </a:r>
              </a:p>
              <a:p>
                <a:pPr algn="just">
                  <a:lnSpc>
                    <a:spcPct val="114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4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sz="4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p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sPre>
                            <m:sPre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𝐻𝑒</m:t>
                              </m:r>
                            </m:e>
                          </m:sPr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→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 </m:t>
                          </m:r>
                          <m:sPre>
                            <m:sPre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sPre>
                        </m:e>
                      </m:sPre>
                    </m:oMath>
                  </m:oMathPara>
                </a14:m>
                <a:endParaRPr lang="en-US" sz="36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endParaRPr>
              </a:p>
              <a:p>
                <a:pPr algn="just">
                  <a:lnSpc>
                    <a:spcPct val="114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4400" b="0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sz="4400" b="0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sup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𝐴𝑙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sPre>
                            <m:sPre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𝑋</m:t>
                              </m:r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Pre>
                                <m:sPrePr>
                                  <m:ctrlP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</m:ctrlPr>
                                </m:sPrePr>
                                <m:sub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  <m:e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  <m:t>𝐻𝑒</m:t>
                                  </m:r>
                                </m:e>
                              </m:sPre>
                            </m:e>
                          </m:sPre>
                        </m:e>
                      </m:sPre>
                    </m:oMath>
                  </m:oMathPara>
                </a14:m>
                <a:endParaRPr lang="en-US" sz="36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endParaRPr>
              </a:p>
              <a:p>
                <a:pPr algn="ctr">
                  <a:lnSpc>
                    <a:spcPct val="114000"/>
                  </a:lnSpc>
                  <a:spcBef>
                    <a:spcPts val="1200"/>
                  </a:spcBef>
                </a:pPr>
                <a14:m>
                  <m:oMath xmlns:m="http://schemas.openxmlformats.org/officeDocument/2006/math">
                    <m:sPre>
                      <m:sPrePr>
                        <m:ctrlPr>
                          <a:rPr lang="ru-RU" sz="4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9</m:t>
                        </m:r>
                      </m:sup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𝐵𝑒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Pre>
                          <m:sPrePr>
                            <m:ctrlPr>
                              <a:rPr lang="en-US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PrePr>
                          <m:sub>
                            <m:r>
                              <a:rPr lang="en-US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sz="3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  <m:e>
                            <m:r>
                              <a:rPr lang="en-US" sz="36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</m:sPr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 </m:t>
                        </m:r>
                      </m:e>
                    </m:sPre>
                  </m:oMath>
                </a14:m>
                <a:r>
                  <a:rPr lang="en-US" sz="3600" dirty="0"/>
                  <a:t>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𝐻𝑒</m:t>
                        </m:r>
                      </m:e>
                    </m:sPre>
                  </m:oMath>
                </a14:m>
                <a:endParaRPr lang="en-US" sz="36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endParaRPr>
              </a:p>
              <a:p>
                <a:pPr algn="ctr">
                  <a:lnSpc>
                    <a:spcPct val="114000"/>
                  </a:lnSpc>
                  <a:spcBef>
                    <a:spcPts val="1200"/>
                  </a:spcBef>
                </a:pPr>
                <a14:m>
                  <m:oMath xmlns:m="http://schemas.openxmlformats.org/officeDocument/2006/math">
                    <m:sPre>
                      <m:sPrePr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p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sPre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  <m:sPre>
                      <m:sPre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𝐻𝑒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𝑋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 </m:t>
                        </m:r>
                      </m:e>
                    </m:sPre>
                  </m:oMath>
                </a14:m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sPre>
                  </m:oMath>
                </a14:m>
                <a:endParaRPr lang="ru-RU" sz="36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E46BD5B-6E13-DA98-2357-7C9625F6B0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449" y="1374742"/>
                <a:ext cx="6451091" cy="4983865"/>
              </a:xfrm>
              <a:prstGeom prst="rect">
                <a:avLst/>
              </a:prstGeom>
              <a:blipFill>
                <a:blip r:embed="rId2"/>
                <a:stretch>
                  <a:fillRect l="-2457" t="-979" r="-23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1F6D2B-6194-07CC-7FB0-159F52C921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374380" y="1074373"/>
            <a:ext cx="582152" cy="600739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13CB5B5B-71A4-4B01-DCB4-830FD600E3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458" y="641216"/>
            <a:ext cx="990738" cy="733527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637DA9DF-5CB8-F6AE-2F26-75C4BEE5B1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8519">
            <a:off x="10942168" y="5636420"/>
            <a:ext cx="600159" cy="866896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2DAED97A-C908-165E-C8FD-8ABDA54EBF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62169">
            <a:off x="6288304" y="6166251"/>
            <a:ext cx="600159" cy="866896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6" action="ppaction://hlinksldjump"/>
            <a:extLst>
              <a:ext uri="{FF2B5EF4-FFF2-40B4-BE49-F238E27FC236}">
                <a16:creationId xmlns:a16="http://schemas.microsoft.com/office/drawing/2014/main" id="{F3351A7D-A929-3EE1-0F95-F95FBEFC2F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8061" cy="946616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черный, темнота&#10;&#10;Автоматически созданное описание">
            <a:hlinkClick r:id="" action="ppaction://noaction"/>
            <a:extLst>
              <a:ext uri="{FF2B5EF4-FFF2-40B4-BE49-F238E27FC236}">
                <a16:creationId xmlns:a16="http://schemas.microsoft.com/office/drawing/2014/main" id="{24E39A77-FF9E-B19E-637B-74525BE7E4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113F12-8EC1-1FDC-4EC9-6CC60B0333A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4050" y="1233181"/>
            <a:ext cx="4322439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968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2DC29-FF0D-68C5-FDCD-530FA42F7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FDF340F-AF98-EE30-7D96-B25A559EF06E}"/>
                  </a:ext>
                </a:extLst>
              </p:cNvPr>
              <p:cNvSpPr txBox="1"/>
              <p:nvPr/>
            </p:nvSpPr>
            <p:spPr>
              <a:xfrm>
                <a:off x="815770" y="1260132"/>
                <a:ext cx="6451091" cy="51758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  <a:spcBef>
                    <a:spcPts val="1200"/>
                  </a:spcBef>
                </a:pPr>
                <a:r>
                  <a:rPr lang="ru-RU" sz="3200" b="1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Задание</a:t>
                </a:r>
                <a:r>
                  <a:rPr lang="ru-RU" sz="3200" b="0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. Определите неизвестный продукт Х в каждой из ядерных реакций:</a:t>
                </a:r>
              </a:p>
              <a:p>
                <a:pPr algn="just">
                  <a:lnSpc>
                    <a:spcPct val="114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4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sz="4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sz="4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+ →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𝑋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 </m:t>
                          </m:r>
                          <m:sPre>
                            <m:sPre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sPre>
                        </m:e>
                      </m:sPre>
                    </m:oMath>
                  </m:oMathPara>
                </a14:m>
                <a:endParaRPr lang="en-US" sz="36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endParaRPr>
              </a:p>
              <a:p>
                <a:pPr algn="just">
                  <a:lnSpc>
                    <a:spcPct val="114000"/>
                  </a:lnSpc>
                  <a:spcBef>
                    <a:spcPts val="12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4400" b="0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sPrePr>
                        <m:sub/>
                        <m:sup/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sPre>
                            <m:sPre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p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sPre>
                                <m:sPrePr>
                                  <m:ctrlP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</m:ctrlPr>
                                </m:sPrePr>
                                <m:sub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sz="36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  <m:e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</a:rPr>
                                    <m:t>𝐻𝑒</m:t>
                                  </m:r>
                                  <m:r>
                                    <a:rPr lang="en-US" sz="36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3600" i="1">
                                      <a:latin typeface="Cambria Math" panose="02040503050406030204" pitchFamily="18" charset="0"/>
                                      <a:sym typeface="Symbol" panose="05050102010706020507" pitchFamily="18" charset="2"/>
                                    </a:rPr>
                                    <m:t></m:t>
                                  </m:r>
                                </m:e>
                              </m:sPre>
                            </m:e>
                          </m:sPre>
                        </m:e>
                      </m:sPre>
                    </m:oMath>
                  </m:oMathPara>
                </a14:m>
                <a:endParaRPr lang="en-US" sz="36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endParaRPr>
              </a:p>
              <a:p>
                <a:pPr algn="ctr">
                  <a:lnSpc>
                    <a:spcPct val="114000"/>
                  </a:lnSpc>
                  <a:spcBef>
                    <a:spcPts val="1200"/>
                  </a:spcBef>
                </a:pPr>
                <a14:m>
                  <m:oMath xmlns:m="http://schemas.openxmlformats.org/officeDocument/2006/math">
                    <m:sPre>
                      <m:sPrePr>
                        <m:ctrlPr>
                          <a:rPr lang="ru-RU" sz="4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29</m:t>
                        </m:r>
                      </m:sub>
                      <m:sup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63</m:t>
                        </m:r>
                      </m:sup>
                      <m:e>
                        <m:r>
                          <a:rPr lang="en-US" sz="44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𝐶𝑢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i="1">
                            <a:latin typeface="Cambria Math" panose="02040503050406030204" pitchFamily="18" charset="0"/>
                            <a:sym typeface="Symbol" panose="05050102010706020507" pitchFamily="18" charset="2"/>
                          </a:rPr>
                          <m:t>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 </m:t>
                        </m:r>
                      </m:e>
                    </m:sPre>
                  </m:oMath>
                </a14:m>
                <a:r>
                  <a:rPr lang="en-US" sz="3600" dirty="0"/>
                  <a:t>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29</m:t>
                        </m:r>
                      </m:sub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62</m:t>
                        </m:r>
                      </m:sup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𝐶𝑢</m:t>
                        </m:r>
                      </m:e>
                    </m:sPre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endParaRPr lang="en-US" sz="36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endParaRPr>
              </a:p>
              <a:p>
                <a:pPr algn="ctr">
                  <a:lnSpc>
                    <a:spcPct val="114000"/>
                  </a:lnSpc>
                  <a:spcBef>
                    <a:spcPts val="1200"/>
                  </a:spcBef>
                </a:pPr>
                <a14:m>
                  <m:oMath xmlns:m="http://schemas.openxmlformats.org/officeDocument/2006/math">
                    <m:r>
                      <a:rPr lang="en-US" sz="3600" i="1" smtClean="0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3600" i="1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</m:t>
                    </m:r>
                  </m:oMath>
                </a14:m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3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3600" dirty="0"/>
                  <a:t>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74</m:t>
                        </m:r>
                      </m:sub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181</m:t>
                        </m:r>
                      </m:sup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</m:sPre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sz="3600" b="0" i="0" dirty="0">
                    <a:solidFill>
                      <a:srgbClr val="000000"/>
                    </a:solidFill>
                    <a:effectLst/>
                    <a:latin typeface="Roboto" panose="02000000000000000000" pitchFamily="2" charset="0"/>
                  </a:rPr>
                  <a:t> 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sPre>
                  </m:oMath>
                </a14:m>
                <a:endParaRPr lang="ru-RU" sz="36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FDF340F-AF98-EE30-7D96-B25A559EF0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770" y="1260132"/>
                <a:ext cx="6451091" cy="5175840"/>
              </a:xfrm>
              <a:prstGeom prst="rect">
                <a:avLst/>
              </a:prstGeom>
              <a:blipFill>
                <a:blip r:embed="rId2"/>
                <a:stretch>
                  <a:fillRect l="-2457" t="-942" r="-23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E4EC8C-3253-3510-7DBF-3825351379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374380" y="1074373"/>
            <a:ext cx="582152" cy="600739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0AFEB927-2C2B-082D-AA58-3712312A8F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458" y="641216"/>
            <a:ext cx="990738" cy="733527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2CFCB276-B783-184A-52C5-76E46F3ECE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8519">
            <a:off x="10942168" y="5636420"/>
            <a:ext cx="600159" cy="866896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22627530-4DD7-A9ED-0E3C-57B33D66B9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62169">
            <a:off x="6580318" y="5975573"/>
            <a:ext cx="600159" cy="866896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6" action="ppaction://hlinksldjump"/>
            <a:extLst>
              <a:ext uri="{FF2B5EF4-FFF2-40B4-BE49-F238E27FC236}">
                <a16:creationId xmlns:a16="http://schemas.microsoft.com/office/drawing/2014/main" id="{7BC3B809-276A-1864-0103-DDC7D8C33B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8061" cy="946616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черный, темнота&#10;&#10;Автоматически созданное описание">
            <a:hlinkClick r:id="" action="ppaction://noaction"/>
            <a:extLst>
              <a:ext uri="{FF2B5EF4-FFF2-40B4-BE49-F238E27FC236}">
                <a16:creationId xmlns:a16="http://schemas.microsoft.com/office/drawing/2014/main" id="{ED9E4525-6431-4F35-224B-9BA2F094E6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C0F315-E98D-5A39-A5F0-68F4653A62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4050" y="1233181"/>
            <a:ext cx="4322439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59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910D2EB-4897-09F9-9AB4-EE68B408146C}"/>
              </a:ext>
            </a:extLst>
          </p:cNvPr>
          <p:cNvSpPr txBox="1"/>
          <p:nvPr/>
        </p:nvSpPr>
        <p:spPr>
          <a:xfrm>
            <a:off x="5867941" y="2460108"/>
            <a:ext cx="5445328" cy="1121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1800"/>
              </a:spcBef>
            </a:pP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Обнаружил, что радиоактивный элемент </a:t>
            </a:r>
            <a:r>
              <a:rPr lang="ru-RU" sz="20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радий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в процессе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Symbol" panose="05050102010706020507" pitchFamily="18" charset="2"/>
              </a:rPr>
              <a:t>-распада превращается в другой химический элемент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Symbol" panose="05050102010706020507" pitchFamily="18" charset="2"/>
              </a:rPr>
              <a:t> –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Symbol" panose="05050102010706020507" pitchFamily="18" charset="2"/>
              </a:rPr>
              <a:t> </a:t>
            </a:r>
            <a:r>
              <a:rPr lang="ru-RU" sz="20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Symbol" panose="05050102010706020507" pitchFamily="18" charset="2"/>
              </a:rPr>
              <a:t>радон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Symbol" panose="05050102010706020507" pitchFamily="18" charset="2"/>
              </a:rPr>
              <a:t>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Symbol" panose="05050102010706020507" pitchFamily="18" charset="2"/>
              </a:rPr>
              <a:t> 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913F66-1151-97A2-9D10-717CEB9908A5}"/>
              </a:ext>
            </a:extLst>
          </p:cNvPr>
          <p:cNvSpPr txBox="1"/>
          <p:nvPr/>
        </p:nvSpPr>
        <p:spPr>
          <a:xfrm>
            <a:off x="5749048" y="1444445"/>
            <a:ext cx="4824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latin typeface="+PaintBrush" panose="020B0604020202020204" charset="0"/>
              </a:rPr>
              <a:t>Фредрик Содди</a:t>
            </a:r>
          </a:p>
        </p:txBody>
      </p:sp>
      <p:pic>
        <p:nvPicPr>
          <p:cNvPr id="8" name="Рисунок 7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854E54CA-678E-E52A-D9AF-41B576B61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07736">
            <a:off x="10800891" y="1913531"/>
            <a:ext cx="990738" cy="733527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4F76C4D1-7ECC-132D-291D-5330E3B42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84087">
            <a:off x="1431575" y="5421625"/>
            <a:ext cx="600159" cy="866896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рный, темнота&#10;&#10;Автоматически созданное описание">
            <a:hlinkClick r:id="rId4" action="ppaction://hlinksldjump"/>
            <a:extLst>
              <a:ext uri="{FF2B5EF4-FFF2-40B4-BE49-F238E27FC236}">
                <a16:creationId xmlns:a16="http://schemas.microsoft.com/office/drawing/2014/main" id="{C4B82299-EEB3-D175-F118-4C74D0482B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7" y="78274"/>
            <a:ext cx="2738061" cy="946616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черный, темнота&#10;&#10;Автоматически созданное описание">
            <a:hlinkClick r:id="rId6" action="ppaction://hlinksldjump"/>
            <a:extLst>
              <a:ext uri="{FF2B5EF4-FFF2-40B4-BE49-F238E27FC236}">
                <a16:creationId xmlns:a16="http://schemas.microsoft.com/office/drawing/2014/main" id="{5D63C076-8849-C6C2-CFA1-6B18E8B090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ACBE763-96FF-3A2E-0AF9-FDC753F8149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7305"/>
          <a:stretch/>
        </p:blipFill>
        <p:spPr>
          <a:xfrm>
            <a:off x="773261" y="924128"/>
            <a:ext cx="4400120" cy="567122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10139D5-39FC-4681-F5FF-65F9277D2C05}"/>
                  </a:ext>
                </a:extLst>
              </p:cNvPr>
              <p:cNvSpPr txBox="1"/>
              <p:nvPr/>
            </p:nvSpPr>
            <p:spPr>
              <a:xfrm>
                <a:off x="6262629" y="4171786"/>
                <a:ext cx="4443973" cy="5687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3600" i="1" smtClean="0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88</m:t>
                          </m:r>
                        </m:sub>
                        <m:sup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226</m:t>
                          </m:r>
                        </m:sup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𝑅𝑑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→</m:t>
                          </m:r>
                          <m:sPre>
                            <m:sPre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86</m:t>
                              </m:r>
                            </m:sub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222</m:t>
                              </m:r>
                            </m:sup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𝑅𝑛</m:t>
                              </m:r>
                            </m:e>
                          </m:sPr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Pre>
                            <m:sPrePr>
                              <m:ctrlP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  <m:e>
                              <m:r>
                                <a:rPr lang="en-US" sz="3600" b="0" i="1" smtClean="0">
                                  <a:latin typeface="Cambria Math" panose="02040503050406030204" pitchFamily="18" charset="0"/>
                                </a:rPr>
                                <m:t>𝐻𝑒</m:t>
                              </m:r>
                            </m:e>
                          </m:sPre>
                        </m:e>
                      </m:sPre>
                    </m:oMath>
                  </m:oMathPara>
                </a14:m>
                <a:endParaRPr lang="ru-RU" sz="360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10139D5-39FC-4681-F5FF-65F9277D2C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2629" y="4171786"/>
                <a:ext cx="4443973" cy="56874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032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7779868-5FE9-2AFA-852A-C40AB6EFA126}"/>
              </a:ext>
            </a:extLst>
          </p:cNvPr>
          <p:cNvSpPr txBox="1"/>
          <p:nvPr/>
        </p:nvSpPr>
        <p:spPr>
          <a:xfrm>
            <a:off x="2511396" y="1100409"/>
            <a:ext cx="8302937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Альфа-частица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— это два протона и два нейтрона. 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B033CF-00CF-47EB-4359-2BC05AB79DA4}"/>
              </a:ext>
            </a:extLst>
          </p:cNvPr>
          <p:cNvSpPr txBox="1"/>
          <p:nvPr/>
        </p:nvSpPr>
        <p:spPr>
          <a:xfrm>
            <a:off x="4996582" y="269122"/>
            <a:ext cx="3636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latin typeface="+PaintBrush" panose="03000000000000000000" pitchFamily="66" charset="0"/>
                <a:sym typeface="Symbol" panose="05050102010706020507" pitchFamily="18" charset="2"/>
              </a:rPr>
              <a:t></a:t>
            </a:r>
            <a:r>
              <a:rPr lang="ru-RU" sz="4400" dirty="0">
                <a:latin typeface="+PaintBrush" panose="03000000000000000000" pitchFamily="66" charset="0"/>
                <a:sym typeface="Symbol" panose="05050102010706020507" pitchFamily="18" charset="2"/>
              </a:rPr>
              <a:t> - распад</a:t>
            </a:r>
            <a:endParaRPr lang="ru-RU" sz="4400" dirty="0">
              <a:latin typeface="+PaintBrush" panose="03000000000000000000" pitchFamily="66" charset="0"/>
            </a:endParaRPr>
          </a:p>
        </p:txBody>
      </p:sp>
      <p:pic>
        <p:nvPicPr>
          <p:cNvPr id="10" name="Рисунок 9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8BFB6F1D-6390-20A7-F14B-8BC9A206DA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14124">
            <a:off x="9399051" y="610915"/>
            <a:ext cx="990738" cy="733527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A7D4E071-9648-1A07-BF25-49E827C9B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12419">
            <a:off x="192383" y="6029327"/>
            <a:ext cx="990738" cy="733527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D08319EC-161A-A606-C52D-F0FA095109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53111">
            <a:off x="10406523" y="3257532"/>
            <a:ext cx="600159" cy="866896"/>
          </a:xfrm>
          <a:prstGeom prst="rect">
            <a:avLst/>
          </a:prstGeom>
        </p:spPr>
      </p:pic>
      <p:pic>
        <p:nvPicPr>
          <p:cNvPr id="23" name="Рисунок 22" descr="Изображение выглядит как черный, темнота&#10;&#10;Автоматически созданное описание">
            <a:hlinkClick r:id="rId4" action="ppaction://hlinksldjump"/>
            <a:extLst>
              <a:ext uri="{FF2B5EF4-FFF2-40B4-BE49-F238E27FC236}">
                <a16:creationId xmlns:a16="http://schemas.microsoft.com/office/drawing/2014/main" id="{7BA26237-9449-4E81-AF76-04B1D427C7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7" y="78274"/>
            <a:ext cx="2738061" cy="946616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черный, темнота&#10;&#10;Автоматически созданное описание">
            <a:hlinkClick r:id="rId6" action="ppaction://hlinksldjump"/>
            <a:extLst>
              <a:ext uri="{FF2B5EF4-FFF2-40B4-BE49-F238E27FC236}">
                <a16:creationId xmlns:a16="http://schemas.microsoft.com/office/drawing/2014/main" id="{25C1A80B-B94F-9A01-FDFA-EDEA61FE41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3A8AD6F-2270-383B-DC2E-B69FC698240A}"/>
              </a:ext>
            </a:extLst>
          </p:cNvPr>
          <p:cNvSpPr txBox="1"/>
          <p:nvPr/>
        </p:nvSpPr>
        <p:spPr>
          <a:xfrm>
            <a:off x="3698297" y="2121213"/>
            <a:ext cx="31865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Изображение </a:t>
            </a:r>
            <a:r>
              <a:rPr lang="ru-RU" sz="2000" b="1" dirty="0">
                <a:latin typeface="+PaintBrush" panose="03000000000000000000" pitchFamily="66" charset="0"/>
                <a:sym typeface="Symbol" panose="05050102010706020507" pitchFamily="18" charset="2"/>
              </a:rPr>
              <a:t>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sym typeface="Symbol" panose="05050102010706020507" pitchFamily="18" charset="2"/>
              </a:rPr>
              <a:t> - распада</a:t>
            </a:r>
            <a:endParaRPr lang="ru-RU" sz="2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05A54E-F91D-1F91-A6F9-799FE44426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1302" y="1587404"/>
            <a:ext cx="2857500" cy="13525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0B841DA-DE2B-6E11-A016-A04830833D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4370" y="1628515"/>
            <a:ext cx="2857500" cy="19145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0AD17F-0140-AC5D-26D9-1E7CEC47E1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13427" y="4396430"/>
            <a:ext cx="7315200" cy="17811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D713E64-A853-D111-0654-BA6747B471A5}"/>
                  </a:ext>
                </a:extLst>
              </p:cNvPr>
              <p:cNvSpPr txBox="1"/>
              <p:nvPr/>
            </p:nvSpPr>
            <p:spPr>
              <a:xfrm>
                <a:off x="974819" y="3816255"/>
                <a:ext cx="609765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i="1" dirty="0" smtClean="0">
                        <a:latin typeface="Cambria Math" panose="02040503050406030204" pitchFamily="18" charset="0"/>
                        <a:sym typeface="Symbol" panose="05050102010706020507" pitchFamily="18" charset="2"/>
                      </a:rPr>
                      <m:t></m:t>
                    </m:r>
                  </m:oMath>
                </a14:m>
                <a:r>
                  <a:rPr lang="ru-RU" dirty="0"/>
                  <a:t>-распад урана-235 будет происходить таким образом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D713E64-A853-D111-0654-BA6747B471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4819" y="3816255"/>
                <a:ext cx="6097656" cy="369332"/>
              </a:xfrm>
              <a:prstGeom prst="rect">
                <a:avLst/>
              </a:prstGeom>
              <a:blipFill>
                <a:blip r:embed="rId10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5FB55D3A-B574-40D0-2FC0-D0273E3DBADE}"/>
              </a:ext>
            </a:extLst>
          </p:cNvPr>
          <p:cNvSpPr txBox="1"/>
          <p:nvPr/>
        </p:nvSpPr>
        <p:spPr>
          <a:xfrm>
            <a:off x="974819" y="3658703"/>
            <a:ext cx="93557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</a:rPr>
              <a:t>У нас образовался новый элемент — изотоп тория-231. Можем сделать вывод, что при альфа-распаде атом опускается в таблице Менделеева на две позиции назад. 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DA7FF1E-AD1C-72F8-AD71-ECE24BC3420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15825" y="4309001"/>
            <a:ext cx="7315200" cy="21336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F57087D-179C-57B1-D5C7-95F66D657F51}"/>
              </a:ext>
            </a:extLst>
          </p:cNvPr>
          <p:cNvSpPr txBox="1"/>
          <p:nvPr/>
        </p:nvSpPr>
        <p:spPr>
          <a:xfrm>
            <a:off x="993613" y="3824006"/>
            <a:ext cx="89008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</a:rPr>
              <a:t>Тогда в общем виде уравнение альфа-распада принимает следующий вид: 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7F9E43D-1ADC-9B0E-836B-FA8684F8F74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18223" y="4420697"/>
            <a:ext cx="73152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01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6" grpId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4D26EB-D6B1-383D-AD1A-1544EB38C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0F7B92F-41F0-8C12-3D84-470489CA13FF}"/>
              </a:ext>
            </a:extLst>
          </p:cNvPr>
          <p:cNvSpPr txBox="1"/>
          <p:nvPr/>
        </p:nvSpPr>
        <p:spPr>
          <a:xfrm>
            <a:off x="3883787" y="1398584"/>
            <a:ext cx="4424425" cy="486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n-US" sz="2400" b="1" dirty="0">
                <a:latin typeface="+PaintBrush" panose="03000000000000000000" pitchFamily="66" charset="0"/>
                <a:sym typeface="Symbol" panose="05050102010706020507" pitchFamily="18" charset="2"/>
              </a:rPr>
              <a:t></a:t>
            </a:r>
            <a:r>
              <a:rPr lang="ru-RU" sz="2400" b="1" dirty="0">
                <a:solidFill>
                  <a:srgbClr val="000000"/>
                </a:solidFill>
                <a:latin typeface="Roboto" panose="02000000000000000000" pitchFamily="2" charset="0"/>
              </a:rPr>
              <a:t>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-частица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— это электрон. 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84AB5B-7C7B-7EB9-81CF-1607A36F4352}"/>
              </a:ext>
            </a:extLst>
          </p:cNvPr>
          <p:cNvSpPr txBox="1"/>
          <p:nvPr/>
        </p:nvSpPr>
        <p:spPr>
          <a:xfrm>
            <a:off x="4456630" y="286682"/>
            <a:ext cx="3636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+PaintBrush" panose="03000000000000000000" pitchFamily="66" charset="0"/>
                <a:sym typeface="Symbol" panose="05050102010706020507" pitchFamily="18" charset="2"/>
              </a:rPr>
              <a:t>  </a:t>
            </a:r>
            <a:r>
              <a:rPr lang="ru-RU" sz="4400" dirty="0">
                <a:latin typeface="+PaintBrush" panose="03000000000000000000" pitchFamily="66" charset="0"/>
                <a:sym typeface="Symbol" panose="05050102010706020507" pitchFamily="18" charset="2"/>
              </a:rPr>
              <a:t>- распад</a:t>
            </a:r>
            <a:endParaRPr lang="ru-RU" sz="4400" dirty="0">
              <a:latin typeface="+PaintBrush" panose="03000000000000000000" pitchFamily="66" charset="0"/>
            </a:endParaRPr>
          </a:p>
        </p:txBody>
      </p:sp>
      <p:pic>
        <p:nvPicPr>
          <p:cNvPr id="11" name="Рисунок 10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55AF424A-97EE-7E3D-EAE5-E466B353B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12419">
            <a:off x="192383" y="6029327"/>
            <a:ext cx="990738" cy="733527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76D8F4CF-7984-4405-0DAB-B0D3A7E9BA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53111">
            <a:off x="11048548" y="4824562"/>
            <a:ext cx="600159" cy="866896"/>
          </a:xfrm>
          <a:prstGeom prst="rect">
            <a:avLst/>
          </a:prstGeom>
        </p:spPr>
      </p:pic>
      <p:pic>
        <p:nvPicPr>
          <p:cNvPr id="23" name="Рисунок 22" descr="Изображение выглядит как черный, темнота&#10;&#10;Автоматически созданное описание">
            <a:hlinkClick r:id="rId4" action="ppaction://hlinksldjump"/>
            <a:extLst>
              <a:ext uri="{FF2B5EF4-FFF2-40B4-BE49-F238E27FC236}">
                <a16:creationId xmlns:a16="http://schemas.microsoft.com/office/drawing/2014/main" id="{66F10D6A-EEF9-993D-AF3A-F2C27E8926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7" y="78274"/>
            <a:ext cx="2738061" cy="946616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черный, темнота&#10;&#10;Автоматически созданное описание">
            <a:hlinkClick r:id="rId6" action="ppaction://hlinksldjump"/>
            <a:extLst>
              <a:ext uri="{FF2B5EF4-FFF2-40B4-BE49-F238E27FC236}">
                <a16:creationId xmlns:a16="http://schemas.microsoft.com/office/drawing/2014/main" id="{C03C6FF8-F432-A00A-E0DC-7DFFBD2E22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7FE74E3-03A3-F946-876E-6233153578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7975" y="1505335"/>
            <a:ext cx="1679312" cy="155056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D0A3B7-9251-CCF1-36B6-DEB551179E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31747" y="1316646"/>
            <a:ext cx="3216880" cy="24503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F4981E9-2774-97F7-4648-97C2B6377611}"/>
              </a:ext>
            </a:extLst>
          </p:cNvPr>
          <p:cNvSpPr txBox="1"/>
          <p:nvPr/>
        </p:nvSpPr>
        <p:spPr>
          <a:xfrm>
            <a:off x="4681611" y="1996818"/>
            <a:ext cx="31865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Изображение </a:t>
            </a:r>
            <a:r>
              <a:rPr lang="en-US" sz="2000" b="1" dirty="0">
                <a:latin typeface="+PaintBrush" panose="03000000000000000000" pitchFamily="66" charset="0"/>
                <a:sym typeface="Symbol" panose="05050102010706020507" pitchFamily="18" charset="2"/>
              </a:rPr>
              <a:t></a:t>
            </a:r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  <a:sym typeface="Symbol" panose="05050102010706020507" pitchFamily="18" charset="2"/>
              </a:rPr>
              <a:t> - распада</a:t>
            </a:r>
            <a:endParaRPr lang="ru-RU" sz="2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64C8630-6517-C329-104B-C728E259AA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8072" y="4709455"/>
            <a:ext cx="7315200" cy="168592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A41F7A6-7933-FC1B-10EE-F724AA5085AC}"/>
              </a:ext>
            </a:extLst>
          </p:cNvPr>
          <p:cNvSpPr txBox="1"/>
          <p:nvPr/>
        </p:nvSpPr>
        <p:spPr>
          <a:xfrm>
            <a:off x="1660905" y="4106257"/>
            <a:ext cx="72421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Для примера бета-распада возьмем всё тот же изотоп урана-235: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2883E7-DC0D-1C85-C11D-074854A0D112}"/>
              </a:ext>
            </a:extLst>
          </p:cNvPr>
          <p:cNvSpPr txBox="1"/>
          <p:nvPr/>
        </p:nvSpPr>
        <p:spPr>
          <a:xfrm>
            <a:off x="1578312" y="3744789"/>
            <a:ext cx="72421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 отличие от альфа-распада, атом поднимается на 1 позицию вверх: 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4F78F23-1CB2-9FD2-E10A-D92B6374FBD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64410" y="4349662"/>
            <a:ext cx="7315200" cy="21336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EBBE531-CD7A-A159-05A0-326AE888014B}"/>
              </a:ext>
            </a:extLst>
          </p:cNvPr>
          <p:cNvSpPr txBox="1"/>
          <p:nvPr/>
        </p:nvSpPr>
        <p:spPr>
          <a:xfrm>
            <a:off x="1660905" y="3729829"/>
            <a:ext cx="60943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Уравнение бета-распада в общем виде: 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587CBAB1-C2EF-57C9-FC56-B548EE269E2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1063" y="4205497"/>
            <a:ext cx="731520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726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5" grpId="0"/>
      <p:bldP spid="25" grpId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AE42C-D798-89BF-06BC-57520B33C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96CB8CC-EE6C-69E8-C3FD-40FF497C6E17}"/>
              </a:ext>
            </a:extLst>
          </p:cNvPr>
          <p:cNvSpPr txBox="1"/>
          <p:nvPr/>
        </p:nvSpPr>
        <p:spPr>
          <a:xfrm>
            <a:off x="2500561" y="1133481"/>
            <a:ext cx="8118372" cy="538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800" dirty="0">
                <a:latin typeface="+PaintBrush" panose="03000000000000000000" pitchFamily="66" charset="0"/>
                <a:sym typeface="Symbol" panose="05050102010706020507" pitchFamily="18" charset="2"/>
              </a:rPr>
              <a:t></a:t>
            </a:r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  <a:sym typeface="Symbol" panose="05050102010706020507" pitchFamily="18" charset="2"/>
              </a:rPr>
              <a:t>-частица — это частица, не имеющая ни массы, ни заряда.</a:t>
            </a:r>
            <a:endParaRPr lang="ru-RU" sz="28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D026E6-4172-3ED7-DCC8-C88F30038F36}"/>
              </a:ext>
            </a:extLst>
          </p:cNvPr>
          <p:cNvSpPr txBox="1"/>
          <p:nvPr/>
        </p:nvSpPr>
        <p:spPr>
          <a:xfrm>
            <a:off x="4456630" y="286682"/>
            <a:ext cx="3636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latin typeface="+PaintBrush" panose="03000000000000000000" pitchFamily="66" charset="0"/>
                <a:sym typeface="Symbol" panose="05050102010706020507" pitchFamily="18" charset="2"/>
              </a:rPr>
              <a:t>  </a:t>
            </a:r>
            <a:r>
              <a:rPr lang="ru-RU" sz="4400" dirty="0">
                <a:latin typeface="+PaintBrush" panose="03000000000000000000" pitchFamily="66" charset="0"/>
                <a:sym typeface="Symbol" panose="05050102010706020507" pitchFamily="18" charset="2"/>
              </a:rPr>
              <a:t>- распад</a:t>
            </a:r>
            <a:endParaRPr lang="ru-RU" sz="4400" dirty="0">
              <a:latin typeface="+PaintBrush" panose="03000000000000000000" pitchFamily="66" charset="0"/>
            </a:endParaRPr>
          </a:p>
        </p:txBody>
      </p:sp>
      <p:pic>
        <p:nvPicPr>
          <p:cNvPr id="11" name="Рисунок 10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6F6213FE-033F-A76C-362D-14D88836E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12419">
            <a:off x="192383" y="6029327"/>
            <a:ext cx="990738" cy="733527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F84A8B3B-29A5-1547-5C40-E1F487FB3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53111">
            <a:off x="10406522" y="5771621"/>
            <a:ext cx="600159" cy="866896"/>
          </a:xfrm>
          <a:prstGeom prst="rect">
            <a:avLst/>
          </a:prstGeom>
        </p:spPr>
      </p:pic>
      <p:pic>
        <p:nvPicPr>
          <p:cNvPr id="23" name="Рисунок 22" descr="Изображение выглядит как черный, темнота&#10;&#10;Автоматически созданное описание">
            <a:hlinkClick r:id="rId4" action="ppaction://hlinksldjump"/>
            <a:extLst>
              <a:ext uri="{FF2B5EF4-FFF2-40B4-BE49-F238E27FC236}">
                <a16:creationId xmlns:a16="http://schemas.microsoft.com/office/drawing/2014/main" id="{EC1103B5-1B28-A133-5B88-DA50E65009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7" y="78274"/>
            <a:ext cx="2738061" cy="946616"/>
          </a:xfrm>
          <a:prstGeom prst="rect">
            <a:avLst/>
          </a:prstGeom>
        </p:spPr>
      </p:pic>
      <p:pic>
        <p:nvPicPr>
          <p:cNvPr id="24" name="Рисунок 23" descr="Изображение выглядит как черный, темнота&#10;&#10;Автоматически созданное описание">
            <a:hlinkClick r:id="rId6" action="ppaction://hlinksldjump"/>
            <a:extLst>
              <a:ext uri="{FF2B5EF4-FFF2-40B4-BE49-F238E27FC236}">
                <a16:creationId xmlns:a16="http://schemas.microsoft.com/office/drawing/2014/main" id="{0DD4FE2B-87BA-9E1B-83EF-DC9ED800A5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E03E3D7-94DF-F9BF-B980-E52C0AF16B96}"/>
              </a:ext>
            </a:extLst>
          </p:cNvPr>
          <p:cNvSpPr txBox="1"/>
          <p:nvPr/>
        </p:nvSpPr>
        <p:spPr>
          <a:xfrm>
            <a:off x="687752" y="2414236"/>
            <a:ext cx="614106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Гамма-частица несет в себе информацию о выделении энергии. Если в уравнении есть гамма-частица, значит, атом выделяет </a:t>
            </a:r>
            <a:r>
              <a:rPr lang="ru-RU" sz="2400" b="1" u="sng" dirty="0"/>
              <a:t>энергию</a:t>
            </a:r>
            <a:r>
              <a:rPr lang="ru-RU" sz="2400" dirty="0"/>
              <a:t>. Гамма-частицу обозначают символом </a:t>
            </a:r>
            <a:r>
              <a:rPr lang="ru-RU" sz="2400" dirty="0">
                <a:latin typeface="+PaintBrush" panose="03000000000000000000" pitchFamily="66" charset="0"/>
                <a:sym typeface="Symbol" panose="05050102010706020507" pitchFamily="18" charset="2"/>
              </a:rPr>
              <a:t></a:t>
            </a:r>
            <a:r>
              <a:rPr lang="ru-RU" sz="2400" dirty="0"/>
              <a:t>. </a:t>
            </a:r>
          </a:p>
          <a:p>
            <a:r>
              <a:rPr lang="ru-RU" sz="2400" dirty="0"/>
              <a:t>Сам химический элемент при гамма-распаде </a:t>
            </a:r>
            <a:r>
              <a:rPr lang="ru-RU" sz="2400" b="1" u="sng" dirty="0"/>
              <a:t>не изменяется</a:t>
            </a:r>
            <a:r>
              <a:rPr lang="ru-RU" sz="2400" dirty="0"/>
              <a:t>.</a:t>
            </a:r>
            <a:endParaRPr lang="ru-RU" sz="24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B27B9D-CF29-88C6-547E-65D5B0602E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8036" y="1979834"/>
            <a:ext cx="4425393" cy="339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226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508B052-836E-A587-C2CA-40759F59F773}"/>
              </a:ext>
            </a:extLst>
          </p:cNvPr>
          <p:cNvSpPr txBox="1"/>
          <p:nvPr/>
        </p:nvSpPr>
        <p:spPr>
          <a:xfrm>
            <a:off x="1036265" y="1024890"/>
            <a:ext cx="11016822" cy="3210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000" dirty="0">
                <a:latin typeface="Roboto" panose="02000000000000000000" pitchFamily="2" charset="0"/>
              </a:rPr>
              <a:t>Поскольку атом электрически нейтрален, то суммарный положительный заряд протонов равен суммарному отрицательному заряду электронов. </a:t>
            </a: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000" b="1" i="0" dirty="0">
                <a:solidFill>
                  <a:srgbClr val="331F15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Массовое число атома</a:t>
            </a:r>
            <a:r>
              <a:rPr lang="ru-RU" sz="2000" b="0" i="0" dirty="0">
                <a:solidFill>
                  <a:srgbClr val="331F15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представляет собой суммарное число протонов и нейтронов, входящих в состав ядра (</a:t>
            </a:r>
            <a:r>
              <a:rPr lang="en-US" sz="2000" dirty="0">
                <a:solidFill>
                  <a:srgbClr val="331F1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- </a:t>
            </a:r>
            <a:r>
              <a:rPr lang="ru-RU" sz="2000" b="0" i="1" dirty="0">
                <a:solidFill>
                  <a:srgbClr val="331F15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обозначается числом сверху</a:t>
            </a:r>
            <a:r>
              <a:rPr lang="ru-RU" sz="2000" b="0" i="0" dirty="0">
                <a:solidFill>
                  <a:srgbClr val="331F15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).</a:t>
            </a:r>
            <a:endParaRPr lang="en-US" sz="2000" b="0" i="0" dirty="0">
              <a:solidFill>
                <a:srgbClr val="331F15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ru-RU" sz="2400" b="1" i="0" dirty="0">
                <a:solidFill>
                  <a:srgbClr val="331F15"/>
                </a:solidFill>
                <a:effectLst/>
                <a:latin typeface="TT Firs Neue"/>
              </a:rPr>
              <a:t>Z (зарядовое число)</a:t>
            </a:r>
            <a:r>
              <a:rPr lang="ru-RU" sz="2400" b="0" i="0" dirty="0">
                <a:solidFill>
                  <a:srgbClr val="331F15"/>
                </a:solidFill>
                <a:effectLst/>
                <a:latin typeface="TT Firs Neue"/>
              </a:rPr>
              <a:t> — количество протонов</a:t>
            </a:r>
            <a:r>
              <a:rPr lang="en-US" sz="2400" b="0" i="0" dirty="0">
                <a:solidFill>
                  <a:srgbClr val="331F15"/>
                </a:solidFill>
                <a:effectLst/>
                <a:latin typeface="TT Firs Neue"/>
              </a:rPr>
              <a:t>.</a:t>
            </a:r>
            <a:endParaRPr lang="ru-RU" sz="2400" b="0" i="0" dirty="0">
              <a:solidFill>
                <a:srgbClr val="331F15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14000"/>
              </a:lnSpc>
              <a:spcBef>
                <a:spcPts val="1200"/>
              </a:spcBef>
            </a:pPr>
            <a:endParaRPr lang="ru-RU" sz="2000" b="0" i="0" dirty="0">
              <a:solidFill>
                <a:srgbClr val="331F15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14000"/>
              </a:lnSpc>
              <a:spcBef>
                <a:spcPts val="1200"/>
              </a:spcBef>
            </a:pPr>
            <a:endParaRPr lang="en-US" sz="2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D8DB33-7B5E-CC6F-90D9-BA777B3BEF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841276" y="724520"/>
            <a:ext cx="582152" cy="600739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0A88571E-E381-C975-30F6-76676B3645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28878">
            <a:off x="3507200" y="6161658"/>
            <a:ext cx="600159" cy="866896"/>
          </a:xfrm>
          <a:prstGeom prst="rect">
            <a:avLst/>
          </a:prstGeom>
        </p:spPr>
      </p:pic>
      <p:pic>
        <p:nvPicPr>
          <p:cNvPr id="15" name="Рисунок 14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B97AB187-3E6D-B419-DAC4-AA42CFA24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77838">
            <a:off x="8380596" y="2605882"/>
            <a:ext cx="600159" cy="866896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4" action="ppaction://hlinksldjump"/>
            <a:extLst>
              <a:ext uri="{FF2B5EF4-FFF2-40B4-BE49-F238E27FC236}">
                <a16:creationId xmlns:a16="http://schemas.microsoft.com/office/drawing/2014/main" id="{9C1D194C-C01E-4D74-1034-469D059921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7" y="78274"/>
            <a:ext cx="2738061" cy="946616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черный, темнота&#10;&#10;Автоматически созданное описание">
            <a:hlinkClick r:id="rId6" action="ppaction://hlinksldjump"/>
            <a:extLst>
              <a:ext uri="{FF2B5EF4-FFF2-40B4-BE49-F238E27FC236}">
                <a16:creationId xmlns:a16="http://schemas.microsoft.com/office/drawing/2014/main" id="{77CF6D72-2399-6338-565D-8783B04E0C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367FF8-9FCA-D994-2800-F0319E6C4ED2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77" b="89907" l="5339" r="89974">
                        <a14:foregroundMark x1="16016" y1="13805" x2="14453" y2="13805"/>
                        <a14:foregroundMark x1="14974" y1="60209" x2="14974" y2="60209"/>
                        <a14:foregroundMark x1="5339" y1="36195" x2="5339" y2="361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33361" y="3253584"/>
            <a:ext cx="2977133" cy="334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49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0798-D0EC-5BB5-80F8-12A94D2D6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253A186-ACF4-0FBD-58D7-DF0A88CD5879}"/>
              </a:ext>
            </a:extLst>
          </p:cNvPr>
          <p:cNvSpPr txBox="1"/>
          <p:nvPr/>
        </p:nvSpPr>
        <p:spPr>
          <a:xfrm>
            <a:off x="907160" y="1028913"/>
            <a:ext cx="6451091" cy="2874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ru-RU" sz="2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Задание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. В ядре нейтрального атома элемента, массовое число которого А = 65, содержится 32 нейтрона. Сколько электронов находится в электронной оболочке этого атома?</a:t>
            </a:r>
            <a:endParaRPr lang="en-US" sz="2400" dirty="0">
              <a:solidFill>
                <a:srgbClr val="000000"/>
              </a:solidFill>
              <a:latin typeface="Roboto" panose="02000000000000000000" pitchFamily="2" charset="0"/>
            </a:endParaRPr>
          </a:p>
          <a:p>
            <a:pPr algn="just">
              <a:lnSpc>
                <a:spcPct val="114000"/>
              </a:lnSpc>
              <a:spcBef>
                <a:spcPts val="1200"/>
              </a:spcBef>
            </a:pPr>
            <a:endParaRPr lang="en-US" sz="3200" b="1" dirty="0">
              <a:latin typeface="Roboto" panose="02000000000000000000" pitchFamily="2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84B047-B92C-6DB9-31BE-F86206FA50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616084" y="733768"/>
            <a:ext cx="582152" cy="600739"/>
          </a:xfrm>
          <a:prstGeom prst="rect">
            <a:avLst/>
          </a:prstGeom>
        </p:spPr>
      </p:pic>
      <p:pic>
        <p:nvPicPr>
          <p:cNvPr id="13" name="Рисунок 12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272F94FE-0B60-E64A-151F-14E3D4E40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458" y="641216"/>
            <a:ext cx="990738" cy="733527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6EFE8E19-40E2-1118-8816-3C4EEFD8C7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8519">
            <a:off x="10942168" y="5636420"/>
            <a:ext cx="600159" cy="866896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D11C62C3-8181-76F6-A75B-09F40AFA9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62169">
            <a:off x="6097961" y="6050991"/>
            <a:ext cx="600159" cy="866896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5" action="ppaction://hlinksldjump"/>
            <a:extLst>
              <a:ext uri="{FF2B5EF4-FFF2-40B4-BE49-F238E27FC236}">
                <a16:creationId xmlns:a16="http://schemas.microsoft.com/office/drawing/2014/main" id="{E0DE7F94-7337-3691-C08A-795805A704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38061" cy="946616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черный, темнота&#10;&#10;Автоматически созданное описание">
            <a:hlinkClick r:id="rId7" action="ppaction://hlinksldjump"/>
            <a:extLst>
              <a:ext uri="{FF2B5EF4-FFF2-40B4-BE49-F238E27FC236}">
                <a16:creationId xmlns:a16="http://schemas.microsoft.com/office/drawing/2014/main" id="{469B27FF-DB87-1786-ED90-1D0DAB489C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BDBE82-C418-F9FA-64F4-90B6B55F7DE9}"/>
              </a:ext>
            </a:extLst>
          </p:cNvPr>
          <p:cNvSpPr txBox="1"/>
          <p:nvPr/>
        </p:nvSpPr>
        <p:spPr>
          <a:xfrm>
            <a:off x="907160" y="3314340"/>
            <a:ext cx="658245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Массовое число  элемента представляет собой сумму числа протонов и нейтронов в ядре, значит, в ядре содержится </a:t>
            </a:r>
            <a:endParaRPr lang="en-US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en-US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65 − 32 = 33 протона.</a:t>
            </a:r>
          </a:p>
          <a:p>
            <a:endParaRPr lang="ru-RU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Электрически нейтральный атом представляет собой систему с равным числом электронов и протонов. Следовательно, в данном ядре содержится 33 электрона.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CDA6CB3-8691-B1C8-91FE-CCC20AA3CE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44050" y="1233181"/>
            <a:ext cx="4322439" cy="432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916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5CF2D-C4E1-1135-CE33-73DE406C8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6F0DE0F-2BB5-9D92-C5B6-BBB37E4EECA8}"/>
              </a:ext>
            </a:extLst>
          </p:cNvPr>
          <p:cNvSpPr txBox="1"/>
          <p:nvPr/>
        </p:nvSpPr>
        <p:spPr>
          <a:xfrm>
            <a:off x="718194" y="1023918"/>
            <a:ext cx="11227372" cy="2476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Оказывается, что ядерные распады подчиняются законам сохранения зарядового и массового чисел. </a:t>
            </a:r>
            <a:endParaRPr lang="en-US" sz="2400" b="0" i="0" dirty="0">
              <a:solidFill>
                <a:srgbClr val="000000"/>
              </a:solidFill>
              <a:effectLst/>
              <a:latin typeface="Roboto" panose="02000000000000000000" pitchFamily="2" charset="0"/>
            </a:endParaRPr>
          </a:p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Это значит, что сумма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зарядовых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чисел до реакции или распада должна быть равна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сумме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зарядовых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 чисел после реакции или распада. </a:t>
            </a:r>
            <a:endParaRPr lang="en-US" sz="2400" b="0" i="0" dirty="0">
              <a:solidFill>
                <a:srgbClr val="000000"/>
              </a:solidFill>
              <a:effectLst/>
              <a:latin typeface="Roboto" panose="02000000000000000000" pitchFamily="2" charset="0"/>
            </a:endParaRPr>
          </a:p>
          <a:p>
            <a:pPr algn="just">
              <a:lnSpc>
                <a:spcPct val="114000"/>
              </a:lnSpc>
              <a:spcBef>
                <a:spcPts val="1200"/>
              </a:spcBef>
            </a:pPr>
            <a:r>
              <a:rPr lang="ru-RU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Аналогичное утверждение справедливо и для массовых чисел. </a:t>
            </a:r>
            <a:endParaRPr lang="en-US" sz="3200" b="1" dirty="0">
              <a:latin typeface="Roboto" panose="02000000000000000000" pitchFamily="2" charset="0"/>
            </a:endParaRPr>
          </a:p>
        </p:txBody>
      </p:sp>
      <p:pic>
        <p:nvPicPr>
          <p:cNvPr id="18" name="Рисунок 17" descr="Изображение выглядит как черный, темнота&#10;&#10;Автоматически созданное описание">
            <a:hlinkClick r:id="rId2" action="ppaction://hlinksldjump"/>
            <a:extLst>
              <a:ext uri="{FF2B5EF4-FFF2-40B4-BE49-F238E27FC236}">
                <a16:creationId xmlns:a16="http://schemas.microsoft.com/office/drawing/2014/main" id="{AD9CDB17-D64C-C95D-E1C1-7F96FF2BD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7" y="78274"/>
            <a:ext cx="2738061" cy="946616"/>
          </a:xfrm>
          <a:prstGeom prst="rect">
            <a:avLst/>
          </a:prstGeom>
        </p:spPr>
      </p:pic>
      <p:pic>
        <p:nvPicPr>
          <p:cNvPr id="20" name="Рисунок 19" descr="Изображение выглядит как черный, темнота&#10;&#10;Автоматически созданное описание">
            <a:hlinkClick r:id="rId4" action="ppaction://hlinksldjump"/>
            <a:extLst>
              <a:ext uri="{FF2B5EF4-FFF2-40B4-BE49-F238E27FC236}">
                <a16:creationId xmlns:a16="http://schemas.microsoft.com/office/drawing/2014/main" id="{C85E6950-5246-C606-59D5-3717C43C50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37572" y="78274"/>
            <a:ext cx="2738061" cy="94661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B0DFD3-A9D7-3414-D55D-F5BEA5846F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40" t="7084" r="8810" b="13407"/>
          <a:stretch/>
        </p:blipFill>
        <p:spPr>
          <a:xfrm>
            <a:off x="1900995" y="3743737"/>
            <a:ext cx="8805607" cy="1091718"/>
          </a:xfrm>
          <a:prstGeom prst="round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D473AA5-57C9-A150-3755-1D8474197A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6" r="-199"/>
          <a:stretch/>
        </p:blipFill>
        <p:spPr>
          <a:xfrm>
            <a:off x="588127" y="3443368"/>
            <a:ext cx="582152" cy="600739"/>
          </a:xfrm>
          <a:prstGeom prst="rect">
            <a:avLst/>
          </a:prstGeom>
        </p:spPr>
      </p:pic>
      <p:pic>
        <p:nvPicPr>
          <p:cNvPr id="16" name="Рисунок 15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31D1CDBE-CCF0-DD5F-8B98-6F9F2CFB33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62169">
            <a:off x="11030991" y="4690440"/>
            <a:ext cx="600159" cy="86689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2EA6B3-0D43-4832-8073-C6F2A6C4A4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3771" y="5526062"/>
            <a:ext cx="6443801" cy="109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763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26F0B-E827-4A68-65C5-5993CBEB2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B110CE-F4EE-72A2-6D0E-8CC096C91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81867" y1="80704" x2="81867" y2="80704"/>
                        <a14:foregroundMark x1="79467" y1="80704" x2="79467" y2="80704"/>
                        <a14:foregroundMark x1="77733" y1="80597" x2="77733" y2="80597"/>
                        <a14:foregroundMark x1="48933" y1="82090" x2="48933" y2="82090"/>
                        <a14:foregroundMark x1="84000" y1="80810" x2="84000" y2="808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91880" y="-437762"/>
            <a:ext cx="5483475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79FEF89-0D85-6EF6-4504-9BF4543F3C62}"/>
              </a:ext>
            </a:extLst>
          </p:cNvPr>
          <p:cNvSpPr txBox="1"/>
          <p:nvPr/>
        </p:nvSpPr>
        <p:spPr>
          <a:xfrm>
            <a:off x="1822162" y="77264"/>
            <a:ext cx="86773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latin typeface="+PaintBrush" panose="03000000000000000000" pitchFamily="66" charset="0"/>
              </a:rPr>
              <a:t>Таблица Менделеева и как с ней работать</a:t>
            </a:r>
          </a:p>
        </p:txBody>
      </p:sp>
      <p:pic>
        <p:nvPicPr>
          <p:cNvPr id="5" name="Рисунок 4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E90949CE-B859-DBF6-D7C7-D8B83BC0C2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84087">
            <a:off x="1522083" y="381142"/>
            <a:ext cx="600159" cy="866896"/>
          </a:xfrm>
          <a:prstGeom prst="rect">
            <a:avLst/>
          </a:prstGeom>
        </p:spPr>
      </p:pic>
      <p:pic>
        <p:nvPicPr>
          <p:cNvPr id="6" name="Рисунок 5" descr="Изображение выглядит как черный, темнота&#10;&#10;Автоматически созданное описание">
            <a:extLst>
              <a:ext uri="{FF2B5EF4-FFF2-40B4-BE49-F238E27FC236}">
                <a16:creationId xmlns:a16="http://schemas.microsoft.com/office/drawing/2014/main" id="{4F8C40EF-9C3B-99FA-EE5E-C760A7717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42884">
            <a:off x="10210785" y="-246562"/>
            <a:ext cx="600159" cy="8668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DA676D-F815-2064-CD3F-21A4EAC507D1}"/>
              </a:ext>
            </a:extLst>
          </p:cNvPr>
          <p:cNvSpPr txBox="1"/>
          <p:nvPr/>
        </p:nvSpPr>
        <p:spPr>
          <a:xfrm>
            <a:off x="385051" y="1058358"/>
            <a:ext cx="577579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Давайте рассмотрим, как мы можем узнать зарядовое число, массу и количество нейтронов по таблице Менделеева.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6F4762D-2674-ED57-92E0-85109324A920}"/>
              </a:ext>
            </a:extLst>
          </p:cNvPr>
          <p:cNvSpPr txBox="1"/>
          <p:nvPr/>
        </p:nvSpPr>
        <p:spPr>
          <a:xfrm>
            <a:off x="385051" y="2150097"/>
            <a:ext cx="609437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Для удобства введем следующие обозначения:</a:t>
            </a:r>
          </a:p>
          <a:p>
            <a:endParaRPr lang="ru-RU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А — массовое число. Количество нуклонов (протонов и нейтронов).</a:t>
            </a: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Z — зарядовое число. Количество протонов или электронов.</a:t>
            </a:r>
          </a:p>
          <a:p>
            <a:r>
              <a:rPr lang="ru-RU" sz="2000" dirty="0">
                <a:latin typeface="Roboto" panose="02000000000000000000" pitchFamily="2" charset="0"/>
                <a:ea typeface="Roboto" panose="02000000000000000000" pitchFamily="2" charset="0"/>
              </a:rPr>
              <a:t>N — количество нейтронов. </a:t>
            </a:r>
            <a:r>
              <a:rPr lang="en-US" sz="2000" dirty="0">
                <a:latin typeface="Roboto" panose="02000000000000000000" pitchFamily="2" charset="0"/>
                <a:ea typeface="Roboto" panose="02000000000000000000" pitchFamily="2" charset="0"/>
              </a:rPr>
              <a:t>N = A – Z </a:t>
            </a:r>
            <a:endParaRPr lang="ru-RU" sz="2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4BB4736-D0DD-36D8-EDD5-E0E01ADA9CBC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77" b="89907" l="5339" r="89974">
                        <a14:foregroundMark x1="16016" y1="13805" x2="14453" y2="13805"/>
                        <a14:foregroundMark x1="14974" y1="60209" x2="14974" y2="60209"/>
                        <a14:foregroundMark x1="5339" y1="36195" x2="5339" y2="361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09676" y="3581461"/>
            <a:ext cx="2801566" cy="314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33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759</Words>
  <Application>Microsoft Office PowerPoint</Application>
  <PresentationFormat>Широкоэкранный</PresentationFormat>
  <Paragraphs>74</Paragraphs>
  <Slides>18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Roboto</vt:lpstr>
      <vt:lpstr>+PaintBrush</vt:lpstr>
      <vt:lpstr>Calibri Light</vt:lpstr>
      <vt:lpstr>Arial</vt:lpstr>
      <vt:lpstr>Cambria Math</vt:lpstr>
      <vt:lpstr>TT Firs Neue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a6627</dc:creator>
  <cp:lastModifiedBy>Кропачева Анастасия Сергеевна</cp:lastModifiedBy>
  <cp:revision>8</cp:revision>
  <dcterms:created xsi:type="dcterms:W3CDTF">2023-09-07T12:24:19Z</dcterms:created>
  <dcterms:modified xsi:type="dcterms:W3CDTF">2024-03-21T09:41:32Z</dcterms:modified>
</cp:coreProperties>
</file>