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70" r:id="rId4"/>
    <p:sldId id="271" r:id="rId5"/>
    <p:sldId id="272" r:id="rId6"/>
    <p:sldId id="273" r:id="rId7"/>
    <p:sldId id="274" r:id="rId8"/>
    <p:sldId id="259" r:id="rId9"/>
    <p:sldId id="275" r:id="rId10"/>
    <p:sldId id="280" r:id="rId11"/>
    <p:sldId id="276" r:id="rId12"/>
    <p:sldId id="277" r:id="rId13"/>
    <p:sldId id="278" r:id="rId14"/>
    <p:sldId id="281" r:id="rId15"/>
    <p:sldId id="283" r:id="rId16"/>
    <p:sldId id="267" r:id="rId17"/>
    <p:sldId id="268" r:id="rId18"/>
    <p:sldId id="279"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24.03.2024</a:t>
            </a:fld>
            <a:endParaRPr lang="ru-RU"/>
          </a:p>
        </p:txBody>
      </p:sp>
      <p:sp>
        <p:nvSpPr>
          <p:cNvPr id="5" name="Footer Placeholder 4"/>
          <p:cNvSpPr>
            <a:spLocks noGrp="1"/>
          </p:cNvSpPr>
          <p:nvPr>
            <p:ph type="ftr" sz="quarter" idx="11"/>
          </p:nvPr>
        </p:nvSpPr>
        <p:spPr/>
        <p:txBody>
          <a:bodyPr/>
          <a:lstStyle/>
          <a:p>
            <a:endParaRPr lang="ru-RU"/>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24.03.2024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24.03.2024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24.03.2024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pPr/>
              <a:t>24.03.2024</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pPr/>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pPr/>
              <a:t>24.03.2024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ru-RU" smtClean="0"/>
              <a:t>Образец текста</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pPr/>
              <a:t>24.03.2024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pPr/>
              <a:t>24.03.2024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24.03.2024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24.03.2024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24.03.2024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B19B0651-EE4F-4900-A07F-96A6BFA9D0F0}" type="slidenum">
              <a:rPr lang="ru-RU" smtClean="0"/>
              <a:pPr/>
              <a:t>‹#›</a:t>
            </a:fld>
            <a:endParaRPr lang="ru-RU"/>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ru-RU" smtClean="0"/>
              <a:t>Образец заголовка</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B4C71EC6-210F-42DE-9C53-41977AD35B3D}" type="datetimeFigureOut">
              <a:rPr lang="ru-RU" smtClean="0"/>
              <a:pPr/>
              <a:t>24.03.2024</a:t>
            </a:fld>
            <a:endParaRPr lang="ru-RU"/>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ru-RU"/>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B19B0651-EE4F-4900-A07F-96A6BFA9D0F0}" type="slidenum">
              <a:rPr lang="ru-RU" smtClean="0"/>
              <a:pPr/>
              <a:t>‹#›</a:t>
            </a:fld>
            <a:endParaRPr lang="ru-RU"/>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1.jpeg"/><Relationship Id="rId7" Type="http://schemas.openxmlformats.org/officeDocument/2006/relationships/image" Target="../media/image35.jpeg"/><Relationship Id="rId2" Type="http://schemas.openxmlformats.org/officeDocument/2006/relationships/image" Target="../media/image30.jpeg"/><Relationship Id="rId1" Type="http://schemas.openxmlformats.org/officeDocument/2006/relationships/slideLayout" Target="../slideLayouts/slideLayout3.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17.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image" Target="../media/image37.jpeg"/><Relationship Id="rId7" Type="http://schemas.openxmlformats.org/officeDocument/2006/relationships/image" Target="../media/image41.jpeg"/><Relationship Id="rId2" Type="http://schemas.openxmlformats.org/officeDocument/2006/relationships/image" Target="../media/image36.jpeg"/><Relationship Id="rId1" Type="http://schemas.openxmlformats.org/officeDocument/2006/relationships/slideLayout" Target="../slideLayouts/slideLayout3.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18.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718"/>
            <a:ext cx="7859216" cy="4356402"/>
          </a:xfrm>
        </p:spPr>
        <p:txBody>
          <a:bodyPr>
            <a:normAutofit/>
          </a:bodyPr>
          <a:lstStyle/>
          <a:p>
            <a:pPr algn="ctr"/>
            <a:r>
              <a:rPr lang="ru-RU" dirty="0">
                <a:solidFill>
                  <a:schemeClr val="tx2">
                    <a:lumMod val="50000"/>
                  </a:schemeClr>
                </a:solidFill>
              </a:rPr>
              <a:t>Классификация причесок по возрастным группам</a:t>
            </a:r>
            <a:br>
              <a:rPr lang="ru-RU" dirty="0">
                <a:solidFill>
                  <a:schemeClr val="tx2">
                    <a:lumMod val="50000"/>
                  </a:schemeClr>
                </a:solidFill>
              </a:rPr>
            </a:br>
            <a:endParaRPr lang="ru-RU" dirty="0">
              <a:solidFill>
                <a:schemeClr val="tx2">
                  <a:lumMod val="50000"/>
                </a:schemeClr>
              </a:solidFill>
            </a:endParaRPr>
          </a:p>
        </p:txBody>
      </p:sp>
      <p:sp>
        <p:nvSpPr>
          <p:cNvPr id="3" name="Прямоугольник 2"/>
          <p:cNvSpPr/>
          <p:nvPr/>
        </p:nvSpPr>
        <p:spPr>
          <a:xfrm>
            <a:off x="971600" y="1340768"/>
            <a:ext cx="5472608" cy="830997"/>
          </a:xfrm>
          <a:prstGeom prst="rect">
            <a:avLst/>
          </a:prstGeom>
        </p:spPr>
        <p:txBody>
          <a:bodyPr wrap="square">
            <a:spAutoFit/>
          </a:bodyPr>
          <a:lstStyle/>
          <a:p>
            <a:r>
              <a:rPr lang="ru-RU" sz="4800" b="1" u="sng" dirty="0" smtClean="0">
                <a:solidFill>
                  <a:schemeClr val="tx2">
                    <a:lumMod val="75000"/>
                  </a:schemeClr>
                </a:solidFill>
                <a:latin typeface="+mj-lt"/>
              </a:rPr>
              <a:t>Тема урока:</a:t>
            </a:r>
            <a:endParaRPr lang="ru-RU" sz="4800" b="1" u="sng" dirty="0">
              <a:solidFill>
                <a:schemeClr val="tx2">
                  <a:lumMod val="75000"/>
                </a:schemeClr>
              </a:solidFill>
              <a:latin typeface="+mj-lt"/>
            </a:endParaRPr>
          </a:p>
        </p:txBody>
      </p:sp>
    </p:spTree>
    <p:extLst>
      <p:ext uri="{BB962C8B-B14F-4D97-AF65-F5344CB8AC3E}">
        <p14:creationId xmlns:p14="http://schemas.microsoft.com/office/powerpoint/2010/main" xmlns="" val="42747184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52718"/>
            <a:ext cx="8712968" cy="1371600"/>
          </a:xfrm>
        </p:spPr>
        <p:txBody>
          <a:bodyPr>
            <a:normAutofit/>
          </a:bodyPr>
          <a:lstStyle/>
          <a:p>
            <a:r>
              <a:rPr lang="ru-RU" sz="2400" b="1" dirty="0" smtClean="0">
                <a:solidFill>
                  <a:schemeClr val="tx1"/>
                </a:solidFill>
                <a:latin typeface="+mn-lt"/>
              </a:rPr>
              <a:t>Допускаются стрижки на различной длине волос статичных форм, легко трансформируемые, многовариантные.</a:t>
            </a:r>
            <a:endParaRPr lang="ru-RU" sz="2400" b="1" dirty="0">
              <a:solidFill>
                <a:schemeClr val="tx1"/>
              </a:solidFill>
              <a:latin typeface="+mn-lt"/>
            </a:endParaRPr>
          </a:p>
        </p:txBody>
      </p:sp>
      <p:sp>
        <p:nvSpPr>
          <p:cNvPr id="3" name="Содержимое 2"/>
          <p:cNvSpPr>
            <a:spLocks noGrp="1"/>
          </p:cNvSpPr>
          <p:nvPr>
            <p:ph sz="half" idx="1"/>
          </p:nvPr>
        </p:nvSpPr>
        <p:spPr/>
        <p:txBody>
          <a:bodyPr/>
          <a:lstStyle/>
          <a:p>
            <a:endParaRPr lang="ru-RU"/>
          </a:p>
        </p:txBody>
      </p:sp>
      <p:sp>
        <p:nvSpPr>
          <p:cNvPr id="4" name="Содержимое 3"/>
          <p:cNvSpPr>
            <a:spLocks noGrp="1"/>
          </p:cNvSpPr>
          <p:nvPr>
            <p:ph sz="half" idx="2"/>
          </p:nvPr>
        </p:nvSpPr>
        <p:spPr/>
        <p:txBody>
          <a:bodyPr/>
          <a:lstStyle/>
          <a:p>
            <a:endParaRPr lang="ru-RU"/>
          </a:p>
        </p:txBody>
      </p:sp>
      <p:pic>
        <p:nvPicPr>
          <p:cNvPr id="5" name="Picture 2" descr="C:\Users\КристинаМ\Desktop\img_20200804_092037-1300x675.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7584" y="1628800"/>
            <a:ext cx="7658923" cy="5039764"/>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7643192" cy="1800200"/>
          </a:xfrm>
        </p:spPr>
        <p:txBody>
          <a:bodyPr>
            <a:normAutofit/>
          </a:bodyPr>
          <a:lstStyle/>
          <a:p>
            <a:pPr algn="ctr"/>
            <a:r>
              <a:rPr lang="ru-RU" b="1" dirty="0" smtClean="0">
                <a:latin typeface="+mn-lt"/>
              </a:rPr>
              <a:t>Прически для мужчин среднего возраста</a:t>
            </a:r>
            <a:r>
              <a:rPr lang="ru-RU" b="1" dirty="0" smtClean="0"/>
              <a:t/>
            </a:r>
            <a:br>
              <a:rPr lang="ru-RU" b="1" dirty="0" smtClean="0"/>
            </a:br>
            <a:endParaRPr lang="ru-RU" b="1" dirty="0"/>
          </a:p>
        </p:txBody>
      </p:sp>
      <p:sp>
        <p:nvSpPr>
          <p:cNvPr id="3" name="Содержимое 2"/>
          <p:cNvSpPr>
            <a:spLocks noGrp="1"/>
          </p:cNvSpPr>
          <p:nvPr>
            <p:ph sz="half" idx="1"/>
          </p:nvPr>
        </p:nvSpPr>
        <p:spPr>
          <a:xfrm>
            <a:off x="251520" y="1574800"/>
            <a:ext cx="2736304" cy="5094560"/>
          </a:xfrm>
        </p:spPr>
        <p:txBody>
          <a:bodyPr/>
          <a:lstStyle/>
          <a:p>
            <a:r>
              <a:rPr lang="ru-RU" dirty="0" smtClean="0"/>
              <a:t>Мужчинам можно предложить стрижки различного вида, скрывающие индивидуальные особенности.</a:t>
            </a:r>
            <a:endParaRPr lang="ru-RU" dirty="0"/>
          </a:p>
        </p:txBody>
      </p:sp>
      <p:sp>
        <p:nvSpPr>
          <p:cNvPr id="4" name="Содержимое 3"/>
          <p:cNvSpPr>
            <a:spLocks noGrp="1"/>
          </p:cNvSpPr>
          <p:nvPr>
            <p:ph sz="half" idx="2"/>
          </p:nvPr>
        </p:nvSpPr>
        <p:spPr/>
        <p:txBody>
          <a:bodyPr/>
          <a:lstStyle/>
          <a:p>
            <a:endParaRPr lang="ru-RU"/>
          </a:p>
        </p:txBody>
      </p:sp>
      <p:pic>
        <p:nvPicPr>
          <p:cNvPr id="5" name="Picture 10" descr="C:\Users\КристинаМ\Desktop\73233372ab2112907174774408e6bd40.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228184" y="1484784"/>
            <a:ext cx="2555982" cy="3168352"/>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7" descr="C:\Users\КристинаМ\Desktop\sunmag-4-modnyye-muzhskiye-pricheski-2019-2020.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059832" y="1556792"/>
            <a:ext cx="3024336" cy="3024336"/>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8" descr="C:\Users\КристинаМ\Desktop\Без названия.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724128" y="4509120"/>
            <a:ext cx="1873124" cy="2348880"/>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9" descr="C:\Users\КристинаМ\Desktop\152a82c5d9657863fd61c37ee17ce714.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491880" y="4221088"/>
            <a:ext cx="2232248" cy="2232248"/>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718"/>
            <a:ext cx="8075240" cy="1371600"/>
          </a:xfrm>
        </p:spPr>
        <p:txBody>
          <a:bodyPr>
            <a:normAutofit/>
          </a:bodyPr>
          <a:lstStyle/>
          <a:p>
            <a:pPr algn="ctr"/>
            <a:r>
              <a:rPr lang="ru-RU" b="1" dirty="0" smtClean="0">
                <a:latin typeface="+mn-lt"/>
              </a:rPr>
              <a:t>Прически для людей старшего возраста</a:t>
            </a:r>
            <a:endParaRPr lang="ru-RU" b="1" dirty="0">
              <a:latin typeface="+mn-lt"/>
            </a:endParaRPr>
          </a:p>
        </p:txBody>
      </p:sp>
      <p:sp>
        <p:nvSpPr>
          <p:cNvPr id="3" name="Содержимое 2"/>
          <p:cNvSpPr>
            <a:spLocks noGrp="1"/>
          </p:cNvSpPr>
          <p:nvPr>
            <p:ph sz="half" idx="1"/>
          </p:nvPr>
        </p:nvSpPr>
        <p:spPr>
          <a:xfrm>
            <a:off x="251520" y="1574800"/>
            <a:ext cx="3528392" cy="5094560"/>
          </a:xfrm>
        </p:spPr>
        <p:txBody>
          <a:bodyPr>
            <a:normAutofit lnSpcReduction="10000"/>
          </a:bodyPr>
          <a:lstStyle/>
          <a:p>
            <a:r>
              <a:rPr lang="ru-RU" dirty="0" smtClean="0"/>
              <a:t>Мужчинам не рекомендуется носить короткие стрижки с тушеванным затылком и висками, не рекомендуется применение постижерных изделий (парики, накладки).</a:t>
            </a:r>
            <a:endParaRPr lang="ru-RU" dirty="0"/>
          </a:p>
        </p:txBody>
      </p:sp>
      <p:sp>
        <p:nvSpPr>
          <p:cNvPr id="4" name="Содержимое 3"/>
          <p:cNvSpPr>
            <a:spLocks noGrp="1"/>
          </p:cNvSpPr>
          <p:nvPr>
            <p:ph sz="half" idx="2"/>
          </p:nvPr>
        </p:nvSpPr>
        <p:spPr/>
        <p:txBody>
          <a:bodyPr>
            <a:normAutofit lnSpcReduction="10000"/>
          </a:bodyPr>
          <a:lstStyle/>
          <a:p>
            <a:endParaRPr lang="ru-RU"/>
          </a:p>
        </p:txBody>
      </p:sp>
      <p:pic>
        <p:nvPicPr>
          <p:cNvPr id="5" name="Picture 4" descr="C:\Users\КристинаМ\Desktop\f701f54bd5f69e514a4fbf38e92c987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588224" y="1412776"/>
            <a:ext cx="2353632" cy="3168352"/>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6" descr="C:\Users\КристинаМ\Desktop\227126435f9026d30dadd2c40275e513.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067944" y="1556792"/>
            <a:ext cx="2276063" cy="2957947"/>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5" descr="C:\Users\КристинаМ\Desktop\images (3).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804248" y="4261961"/>
            <a:ext cx="1872756" cy="2596039"/>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2" descr="C:\Users\КристинаМ\Desktop\Без названия.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220072" y="3789040"/>
            <a:ext cx="1918994" cy="2429624"/>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3" descr="C:\Users\КристинаМ\Desktop\Без названия (1).jp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3779912" y="4221088"/>
            <a:ext cx="1529192" cy="2179912"/>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718"/>
            <a:ext cx="8219256" cy="1620098"/>
          </a:xfrm>
        </p:spPr>
        <p:txBody>
          <a:bodyPr>
            <a:normAutofit fontScale="90000"/>
          </a:bodyPr>
          <a:lstStyle/>
          <a:p>
            <a:pPr algn="ctr"/>
            <a:r>
              <a:rPr lang="ru-RU" b="1" dirty="0" smtClean="0">
                <a:latin typeface="+mn-lt"/>
              </a:rPr>
              <a:t>Прически для женщин старшего возраста</a:t>
            </a:r>
            <a:br>
              <a:rPr lang="ru-RU" b="1" dirty="0" smtClean="0">
                <a:latin typeface="+mn-lt"/>
              </a:rPr>
            </a:br>
            <a:endParaRPr lang="ru-RU" b="1" dirty="0">
              <a:latin typeface="+mn-lt"/>
            </a:endParaRPr>
          </a:p>
        </p:txBody>
      </p:sp>
      <p:sp>
        <p:nvSpPr>
          <p:cNvPr id="3" name="Содержимое 2"/>
          <p:cNvSpPr>
            <a:spLocks noGrp="1"/>
          </p:cNvSpPr>
          <p:nvPr>
            <p:ph sz="half" idx="1"/>
          </p:nvPr>
        </p:nvSpPr>
        <p:spPr>
          <a:xfrm>
            <a:off x="251520" y="1196752"/>
            <a:ext cx="5040560" cy="5661248"/>
          </a:xfrm>
        </p:spPr>
        <p:txBody>
          <a:bodyPr>
            <a:normAutofit fontScale="92500" lnSpcReduction="20000"/>
          </a:bodyPr>
          <a:lstStyle/>
          <a:p>
            <a:r>
              <a:rPr lang="ru-RU" dirty="0" smtClean="0"/>
              <a:t>Женщинам можно предложить стрижки из коротких и средней длины волос. Не рекомендуется яркая, насыщенная окраска. Химическая завивка различных видов, но в основном рекомендуется как опорная завивка. Укладки должны выполняться таким образом, чтобы они прикрывали краевую линию роста волос полностью или частично, так как это является отвлекающим моментом для морщин. </a:t>
            </a:r>
            <a:endParaRPr lang="ru-RU" dirty="0"/>
          </a:p>
        </p:txBody>
      </p:sp>
      <p:sp>
        <p:nvSpPr>
          <p:cNvPr id="4" name="Содержимое 3"/>
          <p:cNvSpPr>
            <a:spLocks noGrp="1"/>
          </p:cNvSpPr>
          <p:nvPr>
            <p:ph sz="half" idx="2"/>
          </p:nvPr>
        </p:nvSpPr>
        <p:spPr>
          <a:xfrm>
            <a:off x="5868144" y="1574800"/>
            <a:ext cx="2952328" cy="4525963"/>
          </a:xfrm>
        </p:spPr>
        <p:txBody>
          <a:bodyPr>
            <a:normAutofit fontScale="92500" lnSpcReduction="20000"/>
          </a:bodyPr>
          <a:lstStyle/>
          <a:p>
            <a:endParaRPr lang="ru-RU" dirty="0"/>
          </a:p>
        </p:txBody>
      </p:sp>
      <p:pic>
        <p:nvPicPr>
          <p:cNvPr id="5" name="Picture 2" descr="C:\Users\КристинаМ\Desktop\images.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292080" y="1268760"/>
            <a:ext cx="3669730" cy="2771552"/>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3" descr="C:\Users\КристинаМ\Desktop\strizhki-bob-kare.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148064" y="4221088"/>
            <a:ext cx="3761122" cy="2331153"/>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dirty="0"/>
          </a:p>
        </p:txBody>
      </p:sp>
      <p:sp>
        <p:nvSpPr>
          <p:cNvPr id="3" name="Текст 2"/>
          <p:cNvSpPr>
            <a:spLocks noGrp="1"/>
          </p:cNvSpPr>
          <p:nvPr>
            <p:ph type="body" sz="half" idx="2"/>
          </p:nvPr>
        </p:nvSpPr>
        <p:spPr>
          <a:xfrm>
            <a:off x="0" y="1600200"/>
            <a:ext cx="3635896" cy="5257800"/>
          </a:xfrm>
        </p:spPr>
        <p:txBody>
          <a:bodyPr>
            <a:normAutofit/>
          </a:bodyPr>
          <a:lstStyle/>
          <a:p>
            <a:r>
              <a:rPr lang="ru-RU" sz="2000" dirty="0" smtClean="0"/>
              <a:t>Если полностью седина, то ей можно придавать при помощи подкрашивающей шампуни только оттенок. Не допускается применение торчащих хохолков и мокрого эффекта, а также изобилие всевозможных дополнений. Часто для выполнения укладки используют бигуди.</a:t>
            </a:r>
            <a:endParaRPr lang="ru-RU" sz="2000" dirty="0"/>
          </a:p>
        </p:txBody>
      </p:sp>
      <p:sp>
        <p:nvSpPr>
          <p:cNvPr id="4" name="Заголовок 3"/>
          <p:cNvSpPr>
            <a:spLocks noGrp="1"/>
          </p:cNvSpPr>
          <p:nvPr>
            <p:ph type="title"/>
          </p:nvPr>
        </p:nvSpPr>
        <p:spPr>
          <a:xfrm>
            <a:off x="457200" y="152718"/>
            <a:ext cx="8291264" cy="1371600"/>
          </a:xfrm>
        </p:spPr>
        <p:txBody>
          <a:bodyPr>
            <a:normAutofit/>
          </a:bodyPr>
          <a:lstStyle/>
          <a:p>
            <a:r>
              <a:rPr lang="ru-RU" sz="3200" b="1" dirty="0" smtClean="0">
                <a:latin typeface="+mn-lt"/>
              </a:rPr>
              <a:t>Прически для женщин старшего возраста</a:t>
            </a:r>
            <a:endParaRPr lang="ru-RU" sz="3200" dirty="0">
              <a:latin typeface="+mn-lt"/>
            </a:endParaRPr>
          </a:p>
        </p:txBody>
      </p:sp>
      <p:pic>
        <p:nvPicPr>
          <p:cNvPr id="36866" name="Picture 2" descr="Стрижка женская оригинально"/>
          <p:cNvPicPr>
            <a:picLocks noChangeAspect="1" noChangeArrowheads="1"/>
          </p:cNvPicPr>
          <p:nvPr/>
        </p:nvPicPr>
        <p:blipFill>
          <a:blip r:embed="rId2" cstate="print"/>
          <a:srcRect/>
          <a:stretch>
            <a:fillRect/>
          </a:stretch>
        </p:blipFill>
        <p:spPr bwMode="auto">
          <a:xfrm>
            <a:off x="3707904" y="1196752"/>
            <a:ext cx="5047507" cy="3147759"/>
          </a:xfrm>
          <a:prstGeom prst="rect">
            <a:avLst/>
          </a:prstGeom>
          <a:noFill/>
        </p:spPr>
      </p:pic>
      <p:pic>
        <p:nvPicPr>
          <p:cNvPr id="36868" name="Picture 4" descr="короткие стрижки после 55 лет: 2 тыс изображений найдено в Яндекс Картинках"/>
          <p:cNvPicPr>
            <a:picLocks noChangeAspect="1" noChangeArrowheads="1"/>
          </p:cNvPicPr>
          <p:nvPr/>
        </p:nvPicPr>
        <p:blipFill>
          <a:blip r:embed="rId3" cstate="print"/>
          <a:srcRect/>
          <a:stretch>
            <a:fillRect/>
          </a:stretch>
        </p:blipFill>
        <p:spPr bwMode="auto">
          <a:xfrm>
            <a:off x="4572000" y="4365104"/>
            <a:ext cx="3456384" cy="2304257"/>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7931224" cy="1512168"/>
          </a:xfrm>
        </p:spPr>
        <p:txBody>
          <a:bodyPr>
            <a:normAutofit/>
          </a:bodyPr>
          <a:lstStyle/>
          <a:p>
            <a:r>
              <a:rPr lang="ru-RU" sz="3100" b="1" dirty="0" err="1" smtClean="0">
                <a:solidFill>
                  <a:schemeClr val="tx2">
                    <a:lumMod val="75000"/>
                  </a:schemeClr>
                </a:solidFill>
                <a:latin typeface="+mn-lt"/>
              </a:rPr>
              <a:t>Унисекс</a:t>
            </a:r>
            <a:r>
              <a:rPr lang="ru-RU" sz="3100" b="1" dirty="0" smtClean="0">
                <a:solidFill>
                  <a:schemeClr val="tx2">
                    <a:lumMod val="75000"/>
                  </a:schemeClr>
                </a:solidFill>
                <a:latin typeface="+mn-lt"/>
              </a:rPr>
              <a:t> – прически </a:t>
            </a:r>
            <a:r>
              <a:rPr lang="ru-RU" sz="3100" b="1" dirty="0" smtClean="0">
                <a:solidFill>
                  <a:schemeClr val="tx2">
                    <a:lumMod val="75000"/>
                  </a:schemeClr>
                </a:solidFill>
                <a:latin typeface="+mn-lt"/>
              </a:rPr>
              <a:t>вне</a:t>
            </a:r>
            <a:r>
              <a:rPr lang="ru-RU" sz="3100" b="1" dirty="0" smtClean="0">
                <a:latin typeface="+mn-lt"/>
              </a:rPr>
              <a:t> </a:t>
            </a:r>
            <a:r>
              <a:rPr lang="ru-RU" sz="3100" b="1" dirty="0" smtClean="0">
                <a:solidFill>
                  <a:schemeClr val="tx2">
                    <a:lumMod val="75000"/>
                  </a:schemeClr>
                </a:solidFill>
                <a:latin typeface="+mn-lt"/>
              </a:rPr>
              <a:t>возраста</a:t>
            </a:r>
            <a:r>
              <a:rPr lang="ru-RU" sz="3100" b="1" dirty="0" smtClean="0">
                <a:latin typeface="+mn-lt"/>
              </a:rPr>
              <a:t>. </a:t>
            </a:r>
            <a:r>
              <a:rPr lang="ru-RU" b="1" dirty="0" smtClean="0">
                <a:solidFill>
                  <a:schemeClr val="tx2">
                    <a:lumMod val="75000"/>
                  </a:schemeClr>
                </a:solidFill>
              </a:rPr>
              <a:t/>
            </a:r>
            <a:br>
              <a:rPr lang="ru-RU" b="1" dirty="0" smtClean="0">
                <a:solidFill>
                  <a:schemeClr val="tx2">
                    <a:lumMod val="75000"/>
                  </a:schemeClr>
                </a:solidFill>
              </a:rPr>
            </a:br>
            <a:endParaRPr lang="ru-RU" b="1" dirty="0" smtClean="0">
              <a:solidFill>
                <a:schemeClr val="tx2">
                  <a:lumMod val="75000"/>
                </a:schemeClr>
              </a:solidFill>
            </a:endParaRPr>
          </a:p>
        </p:txBody>
      </p:sp>
      <p:sp>
        <p:nvSpPr>
          <p:cNvPr id="3" name="Содержимое 2"/>
          <p:cNvSpPr>
            <a:spLocks noGrp="1"/>
          </p:cNvSpPr>
          <p:nvPr>
            <p:ph sz="half" idx="1"/>
          </p:nvPr>
        </p:nvSpPr>
        <p:spPr>
          <a:xfrm>
            <a:off x="323528" y="1268761"/>
            <a:ext cx="4608512" cy="2592288"/>
          </a:xfrm>
        </p:spPr>
        <p:txBody>
          <a:bodyPr>
            <a:normAutofit fontScale="85000" lnSpcReduction="20000"/>
          </a:bodyPr>
          <a:lstStyle/>
          <a:p>
            <a:r>
              <a:rPr lang="ru-RU" dirty="0" smtClean="0"/>
              <a:t>Стрижка </a:t>
            </a:r>
            <a:r>
              <a:rPr lang="ru-RU" dirty="0" err="1" smtClean="0"/>
              <a:t>унисекс</a:t>
            </a:r>
            <a:r>
              <a:rPr lang="ru-RU" dirty="0" smtClean="0"/>
              <a:t> идеально подойдет дерзким девушкам, имеющих идеальные черты лица. Лучше всего такая прическа смотрится на худеньких девушках, придавая им еще больше женственности.</a:t>
            </a:r>
            <a:endParaRPr lang="ru-RU" dirty="0"/>
          </a:p>
        </p:txBody>
      </p:sp>
      <p:sp>
        <p:nvSpPr>
          <p:cNvPr id="4" name="Содержимое 3"/>
          <p:cNvSpPr>
            <a:spLocks noGrp="1"/>
          </p:cNvSpPr>
          <p:nvPr>
            <p:ph sz="half" idx="2"/>
          </p:nvPr>
        </p:nvSpPr>
        <p:spPr/>
        <p:txBody>
          <a:bodyPr>
            <a:normAutofit fontScale="85000" lnSpcReduction="20000"/>
          </a:bodyPr>
          <a:lstStyle/>
          <a:p>
            <a:endParaRPr lang="ru-RU"/>
          </a:p>
        </p:txBody>
      </p:sp>
      <p:pic>
        <p:nvPicPr>
          <p:cNvPr id="5" name="Picture 2" descr="Стрижки унисекс"/>
          <p:cNvPicPr>
            <a:picLocks noChangeAspect="1" noChangeArrowheads="1"/>
          </p:cNvPicPr>
          <p:nvPr/>
        </p:nvPicPr>
        <p:blipFill>
          <a:blip r:embed="rId2" cstate="print"/>
          <a:srcRect/>
          <a:stretch>
            <a:fillRect/>
          </a:stretch>
        </p:blipFill>
        <p:spPr bwMode="auto">
          <a:xfrm>
            <a:off x="971600" y="3789040"/>
            <a:ext cx="6552728" cy="2840261"/>
          </a:xfrm>
          <a:prstGeom prst="rect">
            <a:avLst/>
          </a:prstGeom>
          <a:noFill/>
        </p:spPr>
      </p:pic>
      <p:pic>
        <p:nvPicPr>
          <p:cNvPr id="39938" name="Picture 2" descr="Стиль унисекс – джинсы, шорты, нижнее белье, пиджак, прически, стрижки,  обувь, кроссовки, сумки, рюкзаки, ароматы, часы, модные образы"/>
          <p:cNvPicPr>
            <a:picLocks noChangeAspect="1" noChangeArrowheads="1"/>
          </p:cNvPicPr>
          <p:nvPr/>
        </p:nvPicPr>
        <p:blipFill>
          <a:blip r:embed="rId3" cstate="print"/>
          <a:srcRect/>
          <a:stretch>
            <a:fillRect/>
          </a:stretch>
        </p:blipFill>
        <p:spPr bwMode="auto">
          <a:xfrm>
            <a:off x="5220072" y="1340768"/>
            <a:ext cx="3567018" cy="2448272"/>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p:txBody>
          <a:bodyPr>
            <a:noAutofit/>
          </a:bodyPr>
          <a:lstStyle/>
          <a:p>
            <a:pPr algn="ctr"/>
            <a:r>
              <a:rPr lang="ru-RU" sz="3600" dirty="0" smtClean="0">
                <a:solidFill>
                  <a:schemeClr val="tx1"/>
                </a:solidFill>
              </a:rPr>
              <a:t>Странные женские прически </a:t>
            </a:r>
            <a:endParaRPr lang="ru-RU" sz="3600" dirty="0">
              <a:solidFill>
                <a:schemeClr val="tx1"/>
              </a:solidFill>
            </a:endParaRPr>
          </a:p>
        </p:txBody>
      </p:sp>
      <p:pic>
        <p:nvPicPr>
          <p:cNvPr id="2050" name="Picture 2" descr="C:\Users\user\Downloads\Без названия (4).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516216" y="675730"/>
            <a:ext cx="2304256" cy="3744416"/>
          </a:xfrm>
          <a:prstGeom prst="rect">
            <a:avLst/>
          </a:prstGeom>
          <a:noFill/>
          <a:extLst>
            <a:ext uri="{909E8E84-426E-40DD-AFC4-6F175D3DCCD1}">
              <a14:hiddenFill xmlns:a14="http://schemas.microsoft.com/office/drawing/2010/main" xmlns="">
                <a:solidFill>
                  <a:srgbClr val="FFFFFF"/>
                </a:solidFill>
              </a14:hiddenFill>
            </a:ext>
          </a:extLst>
        </p:spPr>
      </p:pic>
      <p:pic>
        <p:nvPicPr>
          <p:cNvPr id="2051" name="Picture 3" descr="C:\Users\user\Downloads\Без названия (5).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1010569"/>
            <a:ext cx="2317998" cy="2985300"/>
          </a:xfrm>
          <a:prstGeom prst="rect">
            <a:avLst/>
          </a:prstGeom>
          <a:noFill/>
          <a:extLst>
            <a:ext uri="{909E8E84-426E-40DD-AFC4-6F175D3DCCD1}">
              <a14:hiddenFill xmlns:a14="http://schemas.microsoft.com/office/drawing/2010/main" xmlns="">
                <a:solidFill>
                  <a:srgbClr val="FFFFFF"/>
                </a:solidFill>
              </a14:hiddenFill>
            </a:ext>
          </a:extLst>
        </p:spPr>
      </p:pic>
      <p:pic>
        <p:nvPicPr>
          <p:cNvPr id="2052" name="Picture 4" descr="C:\Users\user\Downloads\Без названия (6).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51520" y="4077072"/>
            <a:ext cx="3129958" cy="2418046"/>
          </a:xfrm>
          <a:prstGeom prst="rect">
            <a:avLst/>
          </a:prstGeom>
          <a:noFill/>
          <a:extLst>
            <a:ext uri="{909E8E84-426E-40DD-AFC4-6F175D3DCCD1}">
              <a14:hiddenFill xmlns:a14="http://schemas.microsoft.com/office/drawing/2010/main" xmlns="">
                <a:solidFill>
                  <a:srgbClr val="FFFFFF"/>
                </a:solidFill>
              </a14:hiddenFill>
            </a:ext>
          </a:extLst>
        </p:spPr>
      </p:pic>
      <p:pic>
        <p:nvPicPr>
          <p:cNvPr id="1026" name="Picture 2" descr="C:\Users\user\Downloads\images (3).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623029" y="4608075"/>
            <a:ext cx="3197443" cy="2127753"/>
          </a:xfrm>
          <a:prstGeom prst="rect">
            <a:avLst/>
          </a:prstGeom>
          <a:noFill/>
          <a:extLst>
            <a:ext uri="{909E8E84-426E-40DD-AFC4-6F175D3DCCD1}">
              <a14:hiddenFill xmlns:a14="http://schemas.microsoft.com/office/drawing/2010/main" xmlns="">
                <a:solidFill>
                  <a:srgbClr val="FFFFFF"/>
                </a:solidFill>
              </a14:hiddenFill>
            </a:ext>
          </a:extLst>
        </p:spPr>
      </p:pic>
      <p:pic>
        <p:nvPicPr>
          <p:cNvPr id="1027" name="Picture 3" descr="C:\Users\user\Downloads\images (4).jp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3491880" y="4005064"/>
            <a:ext cx="2600325" cy="1944216"/>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C:\Users\user\Downloads\images (5).jpg"/>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2425502" y="1340768"/>
            <a:ext cx="4090714" cy="233722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37023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84368" y="5612236"/>
            <a:ext cx="345232" cy="156739"/>
          </a:xfrm>
        </p:spPr>
        <p:txBody>
          <a:bodyPr/>
          <a:lstStyle/>
          <a:p>
            <a:endParaRPr lang="ru-RU" dirty="0"/>
          </a:p>
        </p:txBody>
      </p:sp>
      <p:sp>
        <p:nvSpPr>
          <p:cNvPr id="3" name="Текст 2"/>
          <p:cNvSpPr>
            <a:spLocks noGrp="1"/>
          </p:cNvSpPr>
          <p:nvPr>
            <p:ph type="body" idx="1"/>
          </p:nvPr>
        </p:nvSpPr>
        <p:spPr/>
        <p:txBody>
          <a:bodyPr>
            <a:normAutofit/>
          </a:bodyPr>
          <a:lstStyle/>
          <a:p>
            <a:pPr algn="ctr"/>
            <a:r>
              <a:rPr lang="ru-RU" sz="3200" dirty="0" smtClean="0">
                <a:solidFill>
                  <a:schemeClr val="tx1"/>
                </a:solidFill>
              </a:rPr>
              <a:t>Странные мужские прически</a:t>
            </a:r>
            <a:endParaRPr lang="ru-RU" sz="3200" dirty="0">
              <a:solidFill>
                <a:schemeClr val="tx1"/>
              </a:solidFill>
            </a:endParaRPr>
          </a:p>
        </p:txBody>
      </p:sp>
      <p:pic>
        <p:nvPicPr>
          <p:cNvPr id="2050" name="Picture 2" descr="C:\Users\user\Downloads\images (6).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7504" y="752135"/>
            <a:ext cx="2304256" cy="2982666"/>
          </a:xfrm>
          <a:prstGeom prst="rect">
            <a:avLst/>
          </a:prstGeom>
          <a:noFill/>
          <a:extLst>
            <a:ext uri="{909E8E84-426E-40DD-AFC4-6F175D3DCCD1}">
              <a14:hiddenFill xmlns:a14="http://schemas.microsoft.com/office/drawing/2010/main" xmlns="">
                <a:solidFill>
                  <a:srgbClr val="FFFFFF"/>
                </a:solidFill>
              </a14:hiddenFill>
            </a:ext>
          </a:extLst>
        </p:spPr>
      </p:pic>
      <p:pic>
        <p:nvPicPr>
          <p:cNvPr id="2051" name="Picture 3" descr="C:\Users\user\Downloads\images (7).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627784" y="1246177"/>
            <a:ext cx="3000350" cy="2843639"/>
          </a:xfrm>
          <a:prstGeom prst="rect">
            <a:avLst/>
          </a:prstGeom>
          <a:noFill/>
          <a:extLst>
            <a:ext uri="{909E8E84-426E-40DD-AFC4-6F175D3DCCD1}">
              <a14:hiddenFill xmlns:a14="http://schemas.microsoft.com/office/drawing/2010/main" xmlns="">
                <a:solidFill>
                  <a:srgbClr val="FFFFFF"/>
                </a:solidFill>
              </a14:hiddenFill>
            </a:ext>
          </a:extLst>
        </p:spPr>
      </p:pic>
      <p:pic>
        <p:nvPicPr>
          <p:cNvPr id="2052" name="Picture 4" descr="C:\Users\user\Downloads\images (8).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07504" y="3978424"/>
            <a:ext cx="2867541" cy="2402904"/>
          </a:xfrm>
          <a:prstGeom prst="rect">
            <a:avLst/>
          </a:prstGeom>
          <a:noFill/>
          <a:extLst>
            <a:ext uri="{909E8E84-426E-40DD-AFC4-6F175D3DCCD1}">
              <a14:hiddenFill xmlns:a14="http://schemas.microsoft.com/office/drawing/2010/main" xmlns="">
                <a:solidFill>
                  <a:srgbClr val="FFFFFF"/>
                </a:solidFill>
              </a14:hiddenFill>
            </a:ext>
          </a:extLst>
        </p:spPr>
      </p:pic>
      <p:pic>
        <p:nvPicPr>
          <p:cNvPr id="2053" name="Picture 5" descr="C:\Users\user\Downloads\images (9).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156176" y="658898"/>
            <a:ext cx="2756278" cy="2894721"/>
          </a:xfrm>
          <a:prstGeom prst="rect">
            <a:avLst/>
          </a:prstGeom>
          <a:noFill/>
          <a:extLst>
            <a:ext uri="{909E8E84-426E-40DD-AFC4-6F175D3DCCD1}">
              <a14:hiddenFill xmlns:a14="http://schemas.microsoft.com/office/drawing/2010/main" xmlns="">
                <a:solidFill>
                  <a:srgbClr val="FFFFFF"/>
                </a:solidFill>
              </a14:hiddenFill>
            </a:ext>
          </a:extLst>
        </p:spPr>
      </p:pic>
      <p:pic>
        <p:nvPicPr>
          <p:cNvPr id="2054" name="Picture 6" descr="C:\Users\user\Downloads\Без названия (7).jp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811559" y="4653820"/>
            <a:ext cx="2818261" cy="1916832"/>
          </a:xfrm>
          <a:prstGeom prst="rect">
            <a:avLst/>
          </a:prstGeom>
          <a:noFill/>
          <a:extLst>
            <a:ext uri="{909E8E84-426E-40DD-AFC4-6F175D3DCCD1}">
              <a14:hiddenFill xmlns:a14="http://schemas.microsoft.com/office/drawing/2010/main" xmlns="">
                <a:solidFill>
                  <a:srgbClr val="FFFFFF"/>
                </a:solidFill>
              </a14:hiddenFill>
            </a:ext>
          </a:extLst>
        </p:spPr>
      </p:pic>
      <p:pic>
        <p:nvPicPr>
          <p:cNvPr id="2055" name="Picture 7" descr="C:\Users\user\Downloads\Без названия (8).jpg"/>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5091662" y="2253129"/>
            <a:ext cx="2129028" cy="2600980"/>
          </a:xfrm>
          <a:prstGeom prst="rect">
            <a:avLst/>
          </a:prstGeom>
          <a:noFill/>
          <a:extLst>
            <a:ext uri="{909E8E84-426E-40DD-AFC4-6F175D3DCCD1}">
              <a14:hiddenFill xmlns:a14="http://schemas.microsoft.com/office/drawing/2010/main" xmlns="">
                <a:solidFill>
                  <a:srgbClr val="FFFFFF"/>
                </a:solidFill>
              </a14:hiddenFill>
            </a:ext>
          </a:extLst>
        </p:spPr>
      </p:pic>
      <p:pic>
        <p:nvPicPr>
          <p:cNvPr id="2056" name="Picture 8" descr="C:\Users\user\Downloads\Без названия (9).jpg"/>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2875919" y="4365104"/>
            <a:ext cx="2778990" cy="220554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818831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Что написать на последнем слайде вместо «Спасибо за внимание» |  Bonnie&amp;Slide | Убойные презентации | Дзен"/>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28" name="AutoShape 4" descr="Что написать на последнем слайде вместо «Спасибо за внимание» |  Bonnie&amp;Slide | Убойные презентации | Дзен"/>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0" name="AutoShape 6" descr="Открытка &quot;Спасибо за внимание - синий фон с золотыми узорами&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2" name="AutoShape 8" descr="Открытка &quot;Спасибо за внимание - синий фон с золотыми узорами&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034" name="Picture 10" descr="Спасибо за внимание (20 фото) — Красивые картинки"/>
          <p:cNvPicPr>
            <a:picLocks noChangeAspect="1" noChangeArrowheads="1"/>
          </p:cNvPicPr>
          <p:nvPr/>
        </p:nvPicPr>
        <p:blipFill>
          <a:blip r:embed="rId2" cstate="print"/>
          <a:srcRect/>
          <a:stretch>
            <a:fillRect/>
          </a:stretch>
        </p:blipFill>
        <p:spPr bwMode="auto">
          <a:xfrm>
            <a:off x="467544" y="476672"/>
            <a:ext cx="7992888" cy="5991947"/>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718"/>
            <a:ext cx="8219256" cy="2340178"/>
          </a:xfrm>
        </p:spPr>
        <p:txBody>
          <a:bodyPr>
            <a:noAutofit/>
          </a:bodyPr>
          <a:lstStyle/>
          <a:p>
            <a:r>
              <a:rPr lang="ru-RU" sz="2800" b="1" dirty="0">
                <a:solidFill>
                  <a:schemeClr val="tx1"/>
                </a:solidFill>
                <a:latin typeface="Arial" pitchFamily="34" charset="0"/>
                <a:cs typeface="Arial" pitchFamily="34" charset="0"/>
              </a:rPr>
              <a:t>Юношеские и детские стрижки и прически должны быть не только универсальными, но и практичными в обиходе.</a:t>
            </a:r>
          </a:p>
        </p:txBody>
      </p:sp>
      <p:pic>
        <p:nvPicPr>
          <p:cNvPr id="1026" name="Picture 2" descr="C:\Users\КристинаМ\Desktop\Без названия.jpg"/>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7504" y="3573016"/>
            <a:ext cx="3705395" cy="2664296"/>
          </a:xfrm>
          <a:prstGeom prst="rect">
            <a:avLst/>
          </a:prstGeom>
          <a:noFill/>
          <a:extLst>
            <a:ext uri="{909E8E84-426E-40DD-AFC4-6F175D3DCCD1}">
              <a14:hiddenFill xmlns:a14="http://schemas.microsoft.com/office/drawing/2010/main" xmlns="">
                <a:solidFill>
                  <a:srgbClr val="FFFFFF"/>
                </a:solidFill>
              </a14:hiddenFill>
            </a:ext>
          </a:extLst>
        </p:spPr>
      </p:pic>
      <p:pic>
        <p:nvPicPr>
          <p:cNvPr id="1027" name="Picture 3" descr="C:\Users\КристинаМ\Desktop\befunky-collage-2020-01-03t152351.099-1300x675.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707903" y="3501008"/>
            <a:ext cx="5274803" cy="273630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64838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52718"/>
            <a:ext cx="8640960" cy="756002"/>
          </a:xfrm>
        </p:spPr>
        <p:txBody>
          <a:bodyPr>
            <a:normAutofit/>
          </a:bodyPr>
          <a:lstStyle/>
          <a:p>
            <a:r>
              <a:rPr lang="ru-RU" sz="2800" b="1" dirty="0" smtClean="0">
                <a:solidFill>
                  <a:srgbClr val="C00000"/>
                </a:solidFill>
                <a:latin typeface="+mn-lt"/>
              </a:rPr>
              <a:t>Прически для юношества и молодежи.</a:t>
            </a:r>
            <a:endParaRPr lang="ru-RU" sz="2800" b="1" dirty="0">
              <a:solidFill>
                <a:srgbClr val="C00000"/>
              </a:solidFill>
              <a:latin typeface="+mn-lt"/>
            </a:endParaRPr>
          </a:p>
        </p:txBody>
      </p:sp>
      <p:sp>
        <p:nvSpPr>
          <p:cNvPr id="3" name="Содержимое 2"/>
          <p:cNvSpPr>
            <a:spLocks noGrp="1"/>
          </p:cNvSpPr>
          <p:nvPr>
            <p:ph sz="half" idx="1"/>
          </p:nvPr>
        </p:nvSpPr>
        <p:spPr>
          <a:xfrm>
            <a:off x="179512" y="1052736"/>
            <a:ext cx="3168352" cy="5616624"/>
          </a:xfrm>
        </p:spPr>
        <p:txBody>
          <a:bodyPr>
            <a:normAutofit fontScale="85000" lnSpcReduction="10000"/>
          </a:bodyPr>
          <a:lstStyle/>
          <a:p>
            <a:r>
              <a:rPr lang="ru-RU" dirty="0" smtClean="0"/>
              <a:t>При выполнении причесок для детей младшего возраста необходимо учитывать структуры волос и индивидуальные особенности ребенка. До 14 лет нельзя применять </a:t>
            </a:r>
            <a:r>
              <a:rPr lang="ru-RU" dirty="0" err="1" smtClean="0"/>
              <a:t>филировочную</a:t>
            </a:r>
            <a:r>
              <a:rPr lang="ru-RU" dirty="0" smtClean="0"/>
              <a:t> бритву, выполнять окраску и химическую завивку.</a:t>
            </a:r>
            <a:endParaRPr lang="ru-RU" dirty="0"/>
          </a:p>
        </p:txBody>
      </p:sp>
      <p:sp>
        <p:nvSpPr>
          <p:cNvPr id="4" name="Содержимое 3"/>
          <p:cNvSpPr>
            <a:spLocks noGrp="1"/>
          </p:cNvSpPr>
          <p:nvPr>
            <p:ph sz="half" idx="2"/>
          </p:nvPr>
        </p:nvSpPr>
        <p:spPr/>
        <p:txBody>
          <a:bodyPr>
            <a:normAutofit fontScale="85000" lnSpcReduction="10000"/>
          </a:bodyPr>
          <a:lstStyle/>
          <a:p>
            <a:endParaRPr lang="ru-RU"/>
          </a:p>
        </p:txBody>
      </p:sp>
      <p:pic>
        <p:nvPicPr>
          <p:cNvPr id="5" name="Picture 2" descr="C:\Users\КристинаМ\Desktop\detskie-1024x1024.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491880" y="1124744"/>
            <a:ext cx="5308848" cy="5308848"/>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52718"/>
            <a:ext cx="8640960" cy="611986"/>
          </a:xfrm>
        </p:spPr>
        <p:txBody>
          <a:bodyPr>
            <a:normAutofit/>
          </a:bodyPr>
          <a:lstStyle/>
          <a:p>
            <a:r>
              <a:rPr lang="ru-RU" sz="2800" b="1" dirty="0" smtClean="0">
                <a:solidFill>
                  <a:srgbClr val="C00000"/>
                </a:solidFill>
                <a:latin typeface="+mn-lt"/>
              </a:rPr>
              <a:t>Прически для юношества и молодежи.</a:t>
            </a:r>
            <a:endParaRPr lang="ru-RU" sz="2800" dirty="0">
              <a:latin typeface="+mn-lt"/>
            </a:endParaRPr>
          </a:p>
        </p:txBody>
      </p:sp>
      <p:sp>
        <p:nvSpPr>
          <p:cNvPr id="3" name="Содержимое 2"/>
          <p:cNvSpPr>
            <a:spLocks noGrp="1"/>
          </p:cNvSpPr>
          <p:nvPr>
            <p:ph sz="half" idx="1"/>
          </p:nvPr>
        </p:nvSpPr>
        <p:spPr>
          <a:xfrm>
            <a:off x="179512" y="908720"/>
            <a:ext cx="4392488" cy="5688632"/>
          </a:xfrm>
        </p:spPr>
        <p:txBody>
          <a:bodyPr>
            <a:normAutofit fontScale="92500" lnSpcReduction="20000"/>
          </a:bodyPr>
          <a:lstStyle/>
          <a:p>
            <a:r>
              <a:rPr lang="ru-RU" dirty="0" smtClean="0"/>
              <a:t>Чаще прически выполняются для девочек из длинных волос – различные виды плетений, косы, применение зажимов, ободков, лент, часто используют густую или редкую челку длиной до бровей. Если прическа выполняется на коротких волосах, то она должна быть легко трансформируемой самим ребенком, удобной, несложной при укладке.</a:t>
            </a:r>
            <a:endParaRPr lang="ru-RU" dirty="0"/>
          </a:p>
        </p:txBody>
      </p:sp>
      <p:sp>
        <p:nvSpPr>
          <p:cNvPr id="4" name="Содержимое 3"/>
          <p:cNvSpPr>
            <a:spLocks noGrp="1"/>
          </p:cNvSpPr>
          <p:nvPr>
            <p:ph sz="half" idx="2"/>
          </p:nvPr>
        </p:nvSpPr>
        <p:spPr/>
        <p:txBody>
          <a:bodyPr>
            <a:normAutofit fontScale="92500" lnSpcReduction="20000"/>
          </a:bodyPr>
          <a:lstStyle/>
          <a:p>
            <a:endParaRPr lang="ru-RU"/>
          </a:p>
        </p:txBody>
      </p:sp>
      <p:pic>
        <p:nvPicPr>
          <p:cNvPr id="11266" name="Picture 2" descr="Красивые прически для девочек (35 фото) - Glamusha"/>
          <p:cNvPicPr>
            <a:picLocks noChangeAspect="1" noChangeArrowheads="1"/>
          </p:cNvPicPr>
          <p:nvPr/>
        </p:nvPicPr>
        <p:blipFill>
          <a:blip r:embed="rId2" cstate="print"/>
          <a:srcRect/>
          <a:stretch>
            <a:fillRect/>
          </a:stretch>
        </p:blipFill>
        <p:spPr bwMode="auto">
          <a:xfrm>
            <a:off x="4572000" y="1628800"/>
            <a:ext cx="4257840" cy="420816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52718"/>
            <a:ext cx="8568952" cy="1371600"/>
          </a:xfrm>
        </p:spPr>
        <p:txBody>
          <a:bodyPr>
            <a:normAutofit/>
          </a:bodyPr>
          <a:lstStyle/>
          <a:p>
            <a:pPr algn="ctr"/>
            <a:r>
              <a:rPr lang="ru-RU" sz="2800" b="1" dirty="0" smtClean="0">
                <a:latin typeface="+mn-lt"/>
              </a:rPr>
              <a:t>Для старшеклассников рекомендуются более разнообразные, многовариантные прически.</a:t>
            </a:r>
            <a:endParaRPr lang="ru-RU" sz="2800" b="1" dirty="0">
              <a:latin typeface="+mn-lt"/>
            </a:endParaRPr>
          </a:p>
        </p:txBody>
      </p:sp>
      <p:sp>
        <p:nvSpPr>
          <p:cNvPr id="3" name="Содержимое 2"/>
          <p:cNvSpPr>
            <a:spLocks noGrp="1"/>
          </p:cNvSpPr>
          <p:nvPr>
            <p:ph sz="half" idx="1"/>
          </p:nvPr>
        </p:nvSpPr>
        <p:spPr>
          <a:xfrm>
            <a:off x="251520" y="1574800"/>
            <a:ext cx="3240360" cy="5022552"/>
          </a:xfrm>
        </p:spPr>
        <p:txBody>
          <a:bodyPr>
            <a:normAutofit fontScale="85000" lnSpcReduction="20000"/>
          </a:bodyPr>
          <a:lstStyle/>
          <a:p>
            <a:r>
              <a:rPr lang="ru-RU" dirty="0" smtClean="0"/>
              <a:t>Девушкам можно предложить легкие различного вида химические завивки, а также легкое </a:t>
            </a:r>
            <a:r>
              <a:rPr lang="ru-RU" dirty="0" err="1" smtClean="0"/>
              <a:t>мелирование</a:t>
            </a:r>
            <a:r>
              <a:rPr lang="ru-RU" dirty="0" smtClean="0"/>
              <a:t> и </a:t>
            </a:r>
            <a:r>
              <a:rPr lang="ru-RU" dirty="0" err="1" smtClean="0"/>
              <a:t>тонирование</a:t>
            </a:r>
            <a:r>
              <a:rPr lang="ru-RU" dirty="0" smtClean="0"/>
              <a:t> волос. Хорошо подходят стрижки "каре" различной интерпретации. Прическа должна быть модной и индивидуальной</a:t>
            </a:r>
          </a:p>
          <a:p>
            <a:endParaRPr lang="ru-RU" dirty="0" smtClean="0"/>
          </a:p>
        </p:txBody>
      </p:sp>
      <p:sp>
        <p:nvSpPr>
          <p:cNvPr id="4" name="Содержимое 3"/>
          <p:cNvSpPr>
            <a:spLocks noGrp="1"/>
          </p:cNvSpPr>
          <p:nvPr>
            <p:ph sz="half" idx="2"/>
          </p:nvPr>
        </p:nvSpPr>
        <p:spPr/>
        <p:txBody>
          <a:bodyPr>
            <a:normAutofit fontScale="85000" lnSpcReduction="20000"/>
          </a:bodyPr>
          <a:lstStyle/>
          <a:p>
            <a:endParaRPr lang="ru-RU"/>
          </a:p>
        </p:txBody>
      </p:sp>
      <p:pic>
        <p:nvPicPr>
          <p:cNvPr id="10242" name="Picture 2" descr="Разные прически - 79 photo"/>
          <p:cNvPicPr>
            <a:picLocks noChangeAspect="1" noChangeArrowheads="1"/>
          </p:cNvPicPr>
          <p:nvPr/>
        </p:nvPicPr>
        <p:blipFill>
          <a:blip r:embed="rId2" cstate="print"/>
          <a:srcRect/>
          <a:stretch>
            <a:fillRect/>
          </a:stretch>
        </p:blipFill>
        <p:spPr bwMode="auto">
          <a:xfrm>
            <a:off x="3491880" y="2276872"/>
            <a:ext cx="5379222" cy="3024336"/>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363272" cy="1844824"/>
          </a:xfrm>
        </p:spPr>
        <p:txBody>
          <a:bodyPr>
            <a:normAutofit/>
          </a:bodyPr>
          <a:lstStyle/>
          <a:p>
            <a:pPr algn="ctr"/>
            <a:r>
              <a:rPr lang="ru-RU" b="1" dirty="0" smtClean="0">
                <a:latin typeface="+mn-lt"/>
              </a:rPr>
              <a:t>Старшеклассники – прически для юношей</a:t>
            </a:r>
            <a:br>
              <a:rPr lang="ru-RU" b="1" dirty="0" smtClean="0">
                <a:latin typeface="+mn-lt"/>
              </a:rPr>
            </a:br>
            <a:endParaRPr lang="ru-RU" b="1" dirty="0">
              <a:latin typeface="+mn-lt"/>
            </a:endParaRPr>
          </a:p>
        </p:txBody>
      </p:sp>
      <p:sp>
        <p:nvSpPr>
          <p:cNvPr id="3" name="Содержимое 2"/>
          <p:cNvSpPr>
            <a:spLocks noGrp="1"/>
          </p:cNvSpPr>
          <p:nvPr>
            <p:ph sz="half" idx="1"/>
          </p:nvPr>
        </p:nvSpPr>
        <p:spPr>
          <a:xfrm>
            <a:off x="323528" y="1574800"/>
            <a:ext cx="4248472" cy="2358256"/>
          </a:xfrm>
        </p:spPr>
        <p:txBody>
          <a:bodyPr>
            <a:normAutofit fontScale="92500" lnSpcReduction="20000"/>
          </a:bodyPr>
          <a:lstStyle/>
          <a:p>
            <a:r>
              <a:rPr lang="ru-RU" dirty="0" smtClean="0"/>
              <a:t>Для юношей походят стрижки из длинных и коротких волос, выполненные таки образом, чтобы они не мешали при работе и занятиях спортом.</a:t>
            </a:r>
            <a:endParaRPr lang="ru-RU" dirty="0"/>
          </a:p>
        </p:txBody>
      </p:sp>
      <p:sp>
        <p:nvSpPr>
          <p:cNvPr id="4" name="Содержимое 3"/>
          <p:cNvSpPr>
            <a:spLocks noGrp="1"/>
          </p:cNvSpPr>
          <p:nvPr>
            <p:ph sz="half" idx="2"/>
          </p:nvPr>
        </p:nvSpPr>
        <p:spPr/>
        <p:txBody>
          <a:bodyPr>
            <a:normAutofit fontScale="92500" lnSpcReduction="20000"/>
          </a:bodyPr>
          <a:lstStyle/>
          <a:p>
            <a:endParaRPr lang="ru-RU"/>
          </a:p>
        </p:txBody>
      </p:sp>
      <p:pic>
        <p:nvPicPr>
          <p:cNvPr id="9220" name="Picture 4" descr="Красивые прически парней – Ой! — Салон красоты Клюква — Парикмахерская  Череповец"/>
          <p:cNvPicPr>
            <a:picLocks noChangeAspect="1" noChangeArrowheads="1"/>
          </p:cNvPicPr>
          <p:nvPr/>
        </p:nvPicPr>
        <p:blipFill>
          <a:blip r:embed="rId2" cstate="print"/>
          <a:srcRect/>
          <a:stretch>
            <a:fillRect/>
          </a:stretch>
        </p:blipFill>
        <p:spPr bwMode="auto">
          <a:xfrm>
            <a:off x="5436096" y="1268760"/>
            <a:ext cx="2880320" cy="5184576"/>
          </a:xfrm>
          <a:prstGeom prst="rect">
            <a:avLst/>
          </a:prstGeom>
          <a:noFill/>
        </p:spPr>
      </p:pic>
      <p:pic>
        <p:nvPicPr>
          <p:cNvPr id="9222" name="Picture 6" descr="Мужские прически без пробора"/>
          <p:cNvPicPr>
            <a:picLocks noChangeAspect="1" noChangeArrowheads="1"/>
          </p:cNvPicPr>
          <p:nvPr/>
        </p:nvPicPr>
        <p:blipFill>
          <a:blip r:embed="rId3" cstate="print"/>
          <a:srcRect/>
          <a:stretch>
            <a:fillRect/>
          </a:stretch>
        </p:blipFill>
        <p:spPr bwMode="auto">
          <a:xfrm>
            <a:off x="899592" y="3998104"/>
            <a:ext cx="3816424" cy="266724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52718"/>
            <a:ext cx="8352928" cy="828010"/>
          </a:xfrm>
        </p:spPr>
        <p:txBody>
          <a:bodyPr>
            <a:normAutofit/>
          </a:bodyPr>
          <a:lstStyle/>
          <a:p>
            <a:pPr algn="ctr"/>
            <a:r>
              <a:rPr lang="ru-RU" sz="3200" b="1" dirty="0" smtClean="0">
                <a:latin typeface="+mn-lt"/>
              </a:rPr>
              <a:t>Прически для молодых (до 30 лет)</a:t>
            </a:r>
            <a:endParaRPr lang="ru-RU" sz="3200" b="1" dirty="0">
              <a:latin typeface="+mn-lt"/>
            </a:endParaRPr>
          </a:p>
        </p:txBody>
      </p:sp>
      <p:sp>
        <p:nvSpPr>
          <p:cNvPr id="3" name="Содержимое 2"/>
          <p:cNvSpPr>
            <a:spLocks noGrp="1"/>
          </p:cNvSpPr>
          <p:nvPr>
            <p:ph sz="half" idx="1"/>
          </p:nvPr>
        </p:nvSpPr>
        <p:spPr>
          <a:xfrm>
            <a:off x="179512" y="1052736"/>
            <a:ext cx="3744416" cy="5616624"/>
          </a:xfrm>
        </p:spPr>
        <p:txBody>
          <a:bodyPr>
            <a:normAutofit fontScale="92500" lnSpcReduction="10000"/>
          </a:bodyPr>
          <a:lstStyle/>
          <a:p>
            <a:r>
              <a:rPr lang="ru-RU" dirty="0" smtClean="0"/>
              <a:t>Строятся на основе причесок романтического и спортивного характера. Допускается модная, яркая окраска волос, ярко выраженная асимметрия, торчащие хохолки, очень короткие стрижки с тушевкой на затылке и височных зонах.</a:t>
            </a:r>
            <a:endParaRPr lang="ru-RU" dirty="0"/>
          </a:p>
        </p:txBody>
      </p:sp>
      <p:sp>
        <p:nvSpPr>
          <p:cNvPr id="4" name="Содержимое 3"/>
          <p:cNvSpPr>
            <a:spLocks noGrp="1"/>
          </p:cNvSpPr>
          <p:nvPr>
            <p:ph sz="half" idx="2"/>
          </p:nvPr>
        </p:nvSpPr>
        <p:spPr/>
        <p:txBody>
          <a:bodyPr>
            <a:normAutofit fontScale="92500" lnSpcReduction="10000"/>
          </a:bodyPr>
          <a:lstStyle/>
          <a:p>
            <a:endParaRPr lang="ru-RU"/>
          </a:p>
        </p:txBody>
      </p:sp>
      <p:pic>
        <p:nvPicPr>
          <p:cNvPr id="8194" name="Picture 2" descr="Короткие женские стрижки 2024 года (86 фото): модные омолаживающие стрижки  без укладки, с короткой челкой и без челки"/>
          <p:cNvPicPr>
            <a:picLocks noChangeAspect="1" noChangeArrowheads="1"/>
          </p:cNvPicPr>
          <p:nvPr/>
        </p:nvPicPr>
        <p:blipFill>
          <a:blip r:embed="rId2" cstate="print"/>
          <a:srcRect/>
          <a:stretch>
            <a:fillRect/>
          </a:stretch>
        </p:blipFill>
        <p:spPr bwMode="auto">
          <a:xfrm>
            <a:off x="3995936" y="1268760"/>
            <a:ext cx="4811990" cy="2520280"/>
          </a:xfrm>
          <a:prstGeom prst="rect">
            <a:avLst/>
          </a:prstGeom>
          <a:noFill/>
        </p:spPr>
      </p:pic>
      <p:pic>
        <p:nvPicPr>
          <p:cNvPr id="8196" name="Picture 4" descr="Красивые женские стрижки 2023 на короткие, средние и длинные волосы, 35+  фото"/>
          <p:cNvPicPr>
            <a:picLocks noChangeAspect="1" noChangeArrowheads="1"/>
          </p:cNvPicPr>
          <p:nvPr/>
        </p:nvPicPr>
        <p:blipFill>
          <a:blip r:embed="rId3" cstate="print"/>
          <a:srcRect/>
          <a:stretch>
            <a:fillRect/>
          </a:stretch>
        </p:blipFill>
        <p:spPr bwMode="auto">
          <a:xfrm>
            <a:off x="4499992" y="3933056"/>
            <a:ext cx="3999214" cy="266429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7931224" cy="1116042"/>
          </a:xfrm>
        </p:spPr>
        <p:txBody>
          <a:bodyPr>
            <a:normAutofit fontScale="90000"/>
          </a:bodyPr>
          <a:lstStyle/>
          <a:p>
            <a:r>
              <a:rPr lang="ru-RU" sz="2800" b="1" dirty="0">
                <a:solidFill>
                  <a:schemeClr val="tx2">
                    <a:lumMod val="75000"/>
                  </a:schemeClr>
                </a:solidFill>
                <a:latin typeface="Arial" pitchFamily="34" charset="0"/>
                <a:cs typeface="Arial" pitchFamily="34" charset="0"/>
              </a:rPr>
              <a:t>Молодым людям до 30 </a:t>
            </a:r>
            <a:r>
              <a:rPr lang="ru-RU" sz="2800" b="1" dirty="0" smtClean="0">
                <a:solidFill>
                  <a:schemeClr val="tx2">
                    <a:lumMod val="75000"/>
                  </a:schemeClr>
                </a:solidFill>
                <a:latin typeface="Arial" pitchFamily="34" charset="0"/>
                <a:cs typeface="Arial" pitchFamily="34" charset="0"/>
              </a:rPr>
              <a:t>лет позволительно </a:t>
            </a:r>
            <a:r>
              <a:rPr lang="ru-RU" sz="2800" b="1" dirty="0">
                <a:solidFill>
                  <a:schemeClr val="tx2">
                    <a:lumMod val="75000"/>
                  </a:schemeClr>
                </a:solidFill>
                <a:latin typeface="Arial" pitchFamily="34" charset="0"/>
                <a:cs typeface="Arial" pitchFamily="34" charset="0"/>
              </a:rPr>
              <a:t>носить </a:t>
            </a:r>
            <a:r>
              <a:rPr lang="ru-RU" sz="2800" b="1" dirty="0" smtClean="0">
                <a:solidFill>
                  <a:schemeClr val="tx2">
                    <a:lumMod val="75000"/>
                  </a:schemeClr>
                </a:solidFill>
                <a:latin typeface="Arial" pitchFamily="34" charset="0"/>
                <a:cs typeface="Arial" pitchFamily="34" charset="0"/>
              </a:rPr>
              <a:t>волосы </a:t>
            </a:r>
            <a:r>
              <a:rPr lang="ru-RU" sz="2800" b="1" dirty="0">
                <a:solidFill>
                  <a:schemeClr val="tx2">
                    <a:lumMod val="75000"/>
                  </a:schemeClr>
                </a:solidFill>
                <a:latin typeface="Arial" pitchFamily="34" charset="0"/>
                <a:cs typeface="Arial" pitchFamily="34" charset="0"/>
              </a:rPr>
              <a:t>яркого кислотного цвета.</a:t>
            </a:r>
          </a:p>
        </p:txBody>
      </p:sp>
      <p:sp>
        <p:nvSpPr>
          <p:cNvPr id="4" name="Содержимое 3"/>
          <p:cNvSpPr>
            <a:spLocks noGrp="1"/>
          </p:cNvSpPr>
          <p:nvPr>
            <p:ph idx="1"/>
          </p:nvPr>
        </p:nvSpPr>
        <p:spPr/>
        <p:txBody>
          <a:bodyPr/>
          <a:lstStyle/>
          <a:p>
            <a:endParaRPr lang="ru-RU" dirty="0"/>
          </a:p>
        </p:txBody>
      </p:sp>
      <p:pic>
        <p:nvPicPr>
          <p:cNvPr id="5" name="Picture 2" descr="C:\Users\КристинаМ\Desktop\475-2698.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59632" y="1412776"/>
            <a:ext cx="6336704" cy="525658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860056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718"/>
            <a:ext cx="8363272" cy="1116042"/>
          </a:xfrm>
        </p:spPr>
        <p:txBody>
          <a:bodyPr>
            <a:normAutofit/>
          </a:bodyPr>
          <a:lstStyle/>
          <a:p>
            <a:pPr algn="ctr"/>
            <a:r>
              <a:rPr lang="ru-RU" sz="3200" b="1" dirty="0" smtClean="0">
                <a:latin typeface="+mn-lt"/>
              </a:rPr>
              <a:t>Прически для женщин среднего возраста</a:t>
            </a:r>
            <a:endParaRPr lang="ru-RU" sz="3200" b="1" dirty="0">
              <a:latin typeface="+mn-lt"/>
            </a:endParaRPr>
          </a:p>
        </p:txBody>
      </p:sp>
      <p:sp>
        <p:nvSpPr>
          <p:cNvPr id="3" name="Содержимое 2"/>
          <p:cNvSpPr>
            <a:spLocks noGrp="1"/>
          </p:cNvSpPr>
          <p:nvPr>
            <p:ph sz="half" idx="1"/>
          </p:nvPr>
        </p:nvSpPr>
        <p:spPr>
          <a:xfrm>
            <a:off x="179512" y="1340768"/>
            <a:ext cx="4743008" cy="5184576"/>
          </a:xfrm>
        </p:spPr>
        <p:txBody>
          <a:bodyPr>
            <a:normAutofit lnSpcReduction="10000"/>
          </a:bodyPr>
          <a:lstStyle/>
          <a:p>
            <a:r>
              <a:rPr lang="ru-RU" dirty="0" smtClean="0"/>
              <a:t>Должны быть модными, индивидуальными, легко трансформируемыми, цветовая гамма волос должна быть модной, насыщенной, но не яркой, кричащей. Цвет волос необходимо подирать с учетом цвета кожи лица и макияжем. Допускается применение постижерных изделий.</a:t>
            </a:r>
            <a:endParaRPr lang="ru-RU" dirty="0"/>
          </a:p>
        </p:txBody>
      </p:sp>
      <p:sp>
        <p:nvSpPr>
          <p:cNvPr id="4" name="Содержимое 3"/>
          <p:cNvSpPr>
            <a:spLocks noGrp="1"/>
          </p:cNvSpPr>
          <p:nvPr>
            <p:ph sz="half" idx="2"/>
          </p:nvPr>
        </p:nvSpPr>
        <p:spPr/>
        <p:txBody>
          <a:bodyPr>
            <a:normAutofit lnSpcReduction="10000"/>
          </a:bodyPr>
          <a:lstStyle/>
          <a:p>
            <a:endParaRPr lang="ru-RU" dirty="0"/>
          </a:p>
        </p:txBody>
      </p:sp>
      <p:pic>
        <p:nvPicPr>
          <p:cNvPr id="5" name="Picture 3" descr="C:\Users\КристинаМ\Desktop\images (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69063" y="1196752"/>
            <a:ext cx="4076650" cy="3096344"/>
          </a:xfrm>
          <a:prstGeom prst="rect">
            <a:avLst/>
          </a:prstGeom>
          <a:noFill/>
          <a:extLst>
            <a:ext uri="{909E8E84-426E-40DD-AFC4-6F175D3DCCD1}">
              <a14:hiddenFill xmlns:a14="http://schemas.microsoft.com/office/drawing/2010/main" xmlns="">
                <a:solidFill>
                  <a:srgbClr val="FFFFFF"/>
                </a:solidFill>
              </a14:hiddenFill>
            </a:ext>
          </a:extLst>
        </p:spPr>
      </p:pic>
      <p:pic>
        <p:nvPicPr>
          <p:cNvPr id="7170" name="Picture 2" descr="Стрижка Каприз: фото женской прически на короткие, средние, длинные волосы  с челкой и без, спереди и сзади, техника выпо… | Melena corta en capas,  Peinados, Cabello"/>
          <p:cNvPicPr>
            <a:picLocks noChangeAspect="1" noChangeArrowheads="1"/>
          </p:cNvPicPr>
          <p:nvPr/>
        </p:nvPicPr>
        <p:blipFill>
          <a:blip r:embed="rId3" cstate="print"/>
          <a:srcRect/>
          <a:stretch>
            <a:fillRect/>
          </a:stretch>
        </p:blipFill>
        <p:spPr bwMode="auto">
          <a:xfrm>
            <a:off x="5220072" y="4509120"/>
            <a:ext cx="3178945" cy="2043608"/>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лавная">
  <a:themeElements>
    <a:clrScheme name="Главная">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Главная">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лавная">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266</TotalTime>
  <Words>492</Words>
  <Application>Microsoft Office PowerPoint</Application>
  <PresentationFormat>Экран (4:3)</PresentationFormat>
  <Paragraphs>29</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Главная</vt:lpstr>
      <vt:lpstr>Классификация причесок по возрастным группам </vt:lpstr>
      <vt:lpstr>Юношеские и детские стрижки и прически должны быть не только универсальными, но и практичными в обиходе.</vt:lpstr>
      <vt:lpstr>Прически для юношества и молодежи.</vt:lpstr>
      <vt:lpstr>Прически для юношества и молодежи.</vt:lpstr>
      <vt:lpstr>Для старшеклассников рекомендуются более разнообразные, многовариантные прически.</vt:lpstr>
      <vt:lpstr>Старшеклассники – прически для юношей </vt:lpstr>
      <vt:lpstr>Прически для молодых (до 30 лет)</vt:lpstr>
      <vt:lpstr>Молодым людям до 30 лет позволительно носить волосы яркого кислотного цвета.</vt:lpstr>
      <vt:lpstr>Прически для женщин среднего возраста</vt:lpstr>
      <vt:lpstr>Допускаются стрижки на различной длине волос статичных форм, легко трансформируемые, многовариантные.</vt:lpstr>
      <vt:lpstr>Прически для мужчин среднего возраста </vt:lpstr>
      <vt:lpstr>Прически для людей старшего возраста</vt:lpstr>
      <vt:lpstr>Прически для женщин старшего возраста </vt:lpstr>
      <vt:lpstr>Прически для женщин старшего возраста</vt:lpstr>
      <vt:lpstr>Унисекс – прически вне возраста.  </vt:lpstr>
      <vt:lpstr>Слайд 16</vt:lpstr>
      <vt:lpstr>Слайд 17</vt:lpstr>
      <vt:lpstr>Слайд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Классификация причесок по возрастным группам </dc:title>
  <dc:creator>Кристина М. Кристина</dc:creator>
  <cp:lastModifiedBy>NIZA</cp:lastModifiedBy>
  <cp:revision>51</cp:revision>
  <dcterms:created xsi:type="dcterms:W3CDTF">2021-03-29T12:18:19Z</dcterms:created>
  <dcterms:modified xsi:type="dcterms:W3CDTF">2024-03-24T15:34:06Z</dcterms:modified>
</cp:coreProperties>
</file>