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8288000" cy="10287000"/>
  <p:notesSz cx="6858000" cy="9144000"/>
  <p:embeddedFontLst>
    <p:embeddedFont>
      <p:font typeface="Lato Bold" charset="0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Open Sans" charset="0"/>
      <p:regular r:id="rId28"/>
    </p:embeddedFont>
    <p:embeddedFont>
      <p:font typeface="Lato" charset="0"/>
      <p:regular r:id="rId29"/>
    </p:embeddedFont>
    <p:embeddedFont>
      <p:font typeface="Open Sans Bold" charset="0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60" d="100"/>
          <a:sy n="60" d="100"/>
        </p:scale>
        <p:origin x="-370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4FC20F-5587-4036-8C5E-49FF31962B07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DCAFD-7C45-4195-A2CE-EF36EDCF15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092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DCAFD-7C45-4195-A2CE-EF36EDCF158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882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slide" Target="slide12.xml"/><Relationship Id="rId18" Type="http://schemas.openxmlformats.org/officeDocument/2006/relationships/image" Target="../media/image13.png"/><Relationship Id="rId3" Type="http://schemas.openxmlformats.org/officeDocument/2006/relationships/image" Target="../media/image5.png"/><Relationship Id="rId21" Type="http://schemas.openxmlformats.org/officeDocument/2006/relationships/slide" Target="slide18.xml"/><Relationship Id="rId7" Type="http://schemas.openxmlformats.org/officeDocument/2006/relationships/slide" Target="slide6.xml"/><Relationship Id="rId12" Type="http://schemas.openxmlformats.org/officeDocument/2006/relationships/image" Target="../media/image10.png"/><Relationship Id="rId17" Type="http://schemas.openxmlformats.org/officeDocument/2006/relationships/slide" Target="slide16.xml"/><Relationship Id="rId2" Type="http://schemas.openxmlformats.org/officeDocument/2006/relationships/image" Target="../media/image4.png"/><Relationship Id="rId16" Type="http://schemas.openxmlformats.org/officeDocument/2006/relationships/image" Target="../media/image12.png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slide" Target="slide11.xml"/><Relationship Id="rId5" Type="http://schemas.openxmlformats.org/officeDocument/2006/relationships/slide" Target="slide3.xml"/><Relationship Id="rId15" Type="http://schemas.openxmlformats.org/officeDocument/2006/relationships/slide" Target="slide14.xml"/><Relationship Id="rId10" Type="http://schemas.openxmlformats.org/officeDocument/2006/relationships/image" Target="../media/image9.png"/><Relationship Id="rId19" Type="http://schemas.openxmlformats.org/officeDocument/2006/relationships/slide" Target="slide17.xml"/><Relationship Id="rId4" Type="http://schemas.openxmlformats.org/officeDocument/2006/relationships/image" Target="../media/image6.png"/><Relationship Id="rId9" Type="http://schemas.openxmlformats.org/officeDocument/2006/relationships/slide" Target="slide7.xml"/><Relationship Id="rId14" Type="http://schemas.openxmlformats.org/officeDocument/2006/relationships/image" Target="../media/image11.png"/><Relationship Id="rId22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03417" y="3899110"/>
            <a:ext cx="9321835" cy="3192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360"/>
              </a:lnSpc>
            </a:pPr>
            <a:r>
              <a:rPr lang="en-US" sz="12000">
                <a:solidFill>
                  <a:srgbClr val="241452"/>
                </a:solidFill>
                <a:latin typeface="Lato Bold"/>
              </a:rPr>
              <a:t>“Крестики- нолики”</a:t>
            </a:r>
          </a:p>
        </p:txBody>
      </p:sp>
      <p:sp>
        <p:nvSpPr>
          <p:cNvPr id="3" name="AutoShape 3"/>
          <p:cNvSpPr/>
          <p:nvPr/>
        </p:nvSpPr>
        <p:spPr>
          <a:xfrm>
            <a:off x="0" y="7609938"/>
            <a:ext cx="18288000" cy="2677062"/>
          </a:xfrm>
          <a:prstGeom prst="rect">
            <a:avLst/>
          </a:prstGeom>
          <a:solidFill>
            <a:srgbClr val="927AD4"/>
          </a:solidFill>
        </p:spPr>
      </p:sp>
      <p:sp>
        <p:nvSpPr>
          <p:cNvPr id="4" name="Freeform 4"/>
          <p:cNvSpPr/>
          <p:nvPr/>
        </p:nvSpPr>
        <p:spPr>
          <a:xfrm>
            <a:off x="11201809" y="2250393"/>
            <a:ext cx="5056006" cy="6109977"/>
          </a:xfrm>
          <a:custGeom>
            <a:avLst/>
            <a:gdLst/>
            <a:ahLst/>
            <a:cxnLst/>
            <a:rect l="l" t="t" r="r" b="b"/>
            <a:pathLst>
              <a:path w="5056006" h="6109977">
                <a:moveTo>
                  <a:pt x="0" y="0"/>
                </a:moveTo>
                <a:lnTo>
                  <a:pt x="5056006" y="0"/>
                </a:lnTo>
                <a:lnTo>
                  <a:pt x="5056006" y="6109977"/>
                </a:lnTo>
                <a:lnTo>
                  <a:pt x="0" y="61099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6834947" y="1007291"/>
            <a:ext cx="424353" cy="410148"/>
            <a:chOff x="0" y="0"/>
            <a:chExt cx="565804" cy="546864"/>
          </a:xfrm>
        </p:grpSpPr>
        <p:sp>
          <p:nvSpPr>
            <p:cNvPr id="6" name="AutoShape 6"/>
            <p:cNvSpPr/>
            <p:nvPr/>
          </p:nvSpPr>
          <p:spPr>
            <a:xfrm>
              <a:off x="0" y="0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7" name="AutoShape 7"/>
            <p:cNvSpPr/>
            <p:nvPr/>
          </p:nvSpPr>
          <p:spPr>
            <a:xfrm>
              <a:off x="0" y="242488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8" name="AutoShape 8"/>
            <p:cNvSpPr/>
            <p:nvPr/>
          </p:nvSpPr>
          <p:spPr>
            <a:xfrm>
              <a:off x="0" y="484975"/>
              <a:ext cx="565804" cy="0"/>
            </a:xfrm>
            <a:prstGeom prst="line">
              <a:avLst/>
            </a:prstGeom>
            <a:ln w="63500" cap="rnd">
              <a:solidFill>
                <a:srgbClr val="241452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9" name="Freeform 9"/>
          <p:cNvSpPr/>
          <p:nvPr/>
        </p:nvSpPr>
        <p:spPr>
          <a:xfrm>
            <a:off x="14585774" y="5305381"/>
            <a:ext cx="3344081" cy="4488699"/>
          </a:xfrm>
          <a:custGeom>
            <a:avLst/>
            <a:gdLst/>
            <a:ahLst/>
            <a:cxnLst/>
            <a:rect l="l" t="t" r="r" b="b"/>
            <a:pathLst>
              <a:path w="3344081" h="4488699">
                <a:moveTo>
                  <a:pt x="0" y="0"/>
                </a:moveTo>
                <a:lnTo>
                  <a:pt x="3344081" y="0"/>
                </a:lnTo>
                <a:lnTo>
                  <a:pt x="3344081" y="4488700"/>
                </a:lnTo>
                <a:lnTo>
                  <a:pt x="0" y="44887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0446099" y="6156651"/>
            <a:ext cx="1511419" cy="2906575"/>
          </a:xfrm>
          <a:custGeom>
            <a:avLst/>
            <a:gdLst/>
            <a:ahLst/>
            <a:cxnLst/>
            <a:rect l="l" t="t" r="r" b="b"/>
            <a:pathLst>
              <a:path w="1511419" h="2906575">
                <a:moveTo>
                  <a:pt x="0" y="0"/>
                </a:moveTo>
                <a:lnTo>
                  <a:pt x="1511419" y="0"/>
                </a:lnTo>
                <a:lnTo>
                  <a:pt x="1511419" y="2906575"/>
                </a:lnTo>
                <a:lnTo>
                  <a:pt x="0" y="29065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028700" y="962025"/>
            <a:ext cx="9029334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Lato"/>
              </a:rPr>
              <a:t>Раздел “Поэтическая тетрадь 2”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8636952"/>
            <a:ext cx="5662712" cy="622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3600">
                <a:solidFill>
                  <a:srgbClr val="FFFFFF"/>
                </a:solidFill>
                <a:latin typeface="Lato"/>
              </a:rPr>
              <a:t>Урок литературы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7202828" y="8888983"/>
            <a:ext cx="589479" cy="195074"/>
            <a:chOff x="0" y="0"/>
            <a:chExt cx="1297145" cy="429260"/>
          </a:xfrm>
        </p:grpSpPr>
        <p:sp>
          <p:nvSpPr>
            <p:cNvPr id="14" name="Freeform 1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61564" y="226745"/>
            <a:ext cx="14075094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>
                <a:solidFill>
                  <a:srgbClr val="FFFFFF"/>
                </a:solidFill>
                <a:latin typeface="Lato Bold"/>
              </a:rPr>
              <a:t>“Счастливый случай”</a:t>
            </a:r>
          </a:p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latin typeface="Lato Bold"/>
              </a:rPr>
              <a:t>Послушайте и найдите ошибку.</a:t>
            </a: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028700" y="2627799"/>
            <a:ext cx="16887972" cy="4618621"/>
            <a:chOff x="0" y="0"/>
            <a:chExt cx="4039430" cy="11047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39430" cy="1104727"/>
            </a:xfrm>
            <a:custGeom>
              <a:avLst/>
              <a:gdLst/>
              <a:ahLst/>
              <a:cxnLst/>
              <a:rect l="l" t="t" r="r" b="b"/>
              <a:pathLst>
                <a:path w="4039430" h="1104727">
                  <a:moveTo>
                    <a:pt x="3914970" y="1104727"/>
                  </a:moveTo>
                  <a:lnTo>
                    <a:pt x="124460" y="1104727"/>
                  </a:lnTo>
                  <a:cubicBezTo>
                    <a:pt x="55880" y="1104727"/>
                    <a:pt x="0" y="1048847"/>
                    <a:pt x="0" y="98026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980267"/>
                  </a:lnTo>
                  <a:cubicBezTo>
                    <a:pt x="4039430" y="1048847"/>
                    <a:pt x="3983550" y="1104727"/>
                    <a:pt x="3914970" y="1104727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Freeform 9">
            <a:hlinkClick r:id="rId4" action="ppaction://hlinksldjump"/>
          </p:cNvPr>
          <p:cNvSpPr/>
          <p:nvPr/>
        </p:nvSpPr>
        <p:spPr>
          <a:xfrm>
            <a:off x="722353" y="2217470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29"/>
                </a:lnTo>
                <a:lnTo>
                  <a:pt x="0" y="235642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4094976" y="2927345"/>
            <a:ext cx="6722388" cy="3207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40"/>
              </a:lnSpc>
            </a:pPr>
            <a:r>
              <a:rPr lang="en-US" sz="4600">
                <a:solidFill>
                  <a:srgbClr val="000000"/>
                </a:solidFill>
                <a:latin typeface="Open Sans Bold"/>
              </a:rPr>
              <a:t>-Где обедал соловей?</a:t>
            </a:r>
          </a:p>
          <a:p>
            <a:pPr algn="just">
              <a:lnSpc>
                <a:spcPts val="6440"/>
              </a:lnSpc>
            </a:pPr>
            <a:r>
              <a:rPr lang="en-US" sz="4600">
                <a:solidFill>
                  <a:srgbClr val="000000"/>
                </a:solidFill>
                <a:latin typeface="Open Sans Bold"/>
              </a:rPr>
              <a:t>-В зоопарке  у зверей.</a:t>
            </a:r>
          </a:p>
          <a:p>
            <a:pPr algn="just">
              <a:lnSpc>
                <a:spcPts val="6440"/>
              </a:lnSpc>
            </a:pPr>
            <a:r>
              <a:rPr lang="en-US" sz="4600">
                <a:solidFill>
                  <a:srgbClr val="000000"/>
                </a:solidFill>
                <a:latin typeface="Open Sans Bold"/>
              </a:rPr>
              <a:t>Пообедал я сперва</a:t>
            </a:r>
          </a:p>
          <a:p>
            <a:pPr algn="just">
              <a:lnSpc>
                <a:spcPts val="6440"/>
              </a:lnSpc>
            </a:pPr>
            <a:r>
              <a:rPr lang="en-US" sz="4600">
                <a:solidFill>
                  <a:srgbClr val="000000"/>
                </a:solidFill>
                <a:latin typeface="Open Sans Bold"/>
              </a:rPr>
              <a:t>За решеткою у льва. 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157561" y="7789345"/>
            <a:ext cx="397287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 err="1">
                <a:solidFill>
                  <a:srgbClr val="FFFFFF"/>
                </a:solidFill>
                <a:latin typeface="Open Sans"/>
              </a:rPr>
              <a:t>Соловей</a:t>
            </a:r>
            <a:r>
              <a:rPr lang="en-US" sz="3399" dirty="0">
                <a:solidFill>
                  <a:srgbClr val="FFFFFF"/>
                </a:solidFill>
                <a:latin typeface="Open Sans"/>
              </a:rPr>
              <a:t>- </a:t>
            </a:r>
            <a:r>
              <a:rPr lang="en-US" sz="3399" dirty="0" err="1">
                <a:solidFill>
                  <a:srgbClr val="FFFFFF"/>
                </a:solidFill>
                <a:latin typeface="Open Sans"/>
              </a:rPr>
              <a:t>воробей</a:t>
            </a:r>
            <a:r>
              <a:rPr lang="en-US" sz="3399" dirty="0">
                <a:solidFill>
                  <a:srgbClr val="FFFFFF"/>
                </a:solidFill>
                <a:latin typeface="Open San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106453" y="3307074"/>
            <a:ext cx="14075094" cy="4429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998"/>
              </a:lnSpc>
            </a:pPr>
            <a:r>
              <a:rPr lang="en-US" sz="12498">
                <a:solidFill>
                  <a:srgbClr val="FFFFFF"/>
                </a:solidFill>
                <a:latin typeface="Lato Bold"/>
              </a:rPr>
              <a:t>“Заморочки из бочки”</a:t>
            </a:r>
          </a:p>
          <a:p>
            <a:pPr algn="ctr">
              <a:lnSpc>
                <a:spcPts val="5040"/>
              </a:lnSpc>
            </a:pPr>
            <a:endParaRPr lang="en-US" sz="12498">
              <a:solidFill>
                <a:srgbClr val="FFFFFF"/>
              </a:solidFill>
              <a:latin typeface="Lato Bold"/>
            </a:endParaRP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>
            <a:hlinkClick r:id="rId4" action="ppaction://hlinksldjump"/>
          </p:cNvPr>
          <p:cNvSpPr/>
          <p:nvPr/>
        </p:nvSpPr>
        <p:spPr>
          <a:xfrm>
            <a:off x="722353" y="2217470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29"/>
                </a:lnTo>
                <a:lnTo>
                  <a:pt x="0" y="235642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61564" y="226745"/>
            <a:ext cx="14075094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>
                <a:solidFill>
                  <a:srgbClr val="FFFFFF"/>
                </a:solidFill>
                <a:latin typeface="Lato Bold"/>
              </a:rPr>
              <a:t>“Темная лошадка”</a:t>
            </a:r>
          </a:p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latin typeface="Lato Bold"/>
              </a:rPr>
              <a:t>Узнайте автора из биографии.</a:t>
            </a: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028700" y="2627799"/>
            <a:ext cx="16887972" cy="4618621"/>
            <a:chOff x="0" y="0"/>
            <a:chExt cx="4039430" cy="11047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39430" cy="1104727"/>
            </a:xfrm>
            <a:custGeom>
              <a:avLst/>
              <a:gdLst/>
              <a:ahLst/>
              <a:cxnLst/>
              <a:rect l="l" t="t" r="r" b="b"/>
              <a:pathLst>
                <a:path w="4039430" h="1104727">
                  <a:moveTo>
                    <a:pt x="3914970" y="1104727"/>
                  </a:moveTo>
                  <a:lnTo>
                    <a:pt x="124460" y="1104727"/>
                  </a:lnTo>
                  <a:cubicBezTo>
                    <a:pt x="55880" y="1104727"/>
                    <a:pt x="0" y="1048847"/>
                    <a:pt x="0" y="98026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980267"/>
                  </a:lnTo>
                  <a:cubicBezTo>
                    <a:pt x="4039430" y="1048847"/>
                    <a:pt x="3983550" y="1104727"/>
                    <a:pt x="3914970" y="1104727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22353" y="2217470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29"/>
                </a:lnTo>
                <a:lnTo>
                  <a:pt x="0" y="23564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3490552" y="2927345"/>
            <a:ext cx="13911727" cy="2389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40"/>
              </a:lnSpc>
            </a:pP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Она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собиралась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стать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балериной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,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даже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училась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в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хореографическом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училище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,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но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желание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писать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детские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книги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оказалось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сильнее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.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221980" y="7789345"/>
            <a:ext cx="184404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FFFFFF"/>
                </a:solidFill>
                <a:latin typeface="Open Sans"/>
              </a:rPr>
              <a:t>А. </a:t>
            </a:r>
            <a:r>
              <a:rPr lang="en-US" sz="3399" dirty="0" err="1">
                <a:solidFill>
                  <a:srgbClr val="FFFFFF"/>
                </a:solidFill>
                <a:latin typeface="Open Sans"/>
              </a:rPr>
              <a:t>Барто</a:t>
            </a:r>
            <a:r>
              <a:rPr lang="en-US" sz="3399" dirty="0">
                <a:solidFill>
                  <a:srgbClr val="FFFFFF"/>
                </a:solidFill>
                <a:latin typeface="Open San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61564" y="226745"/>
            <a:ext cx="14075094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>
                <a:solidFill>
                  <a:srgbClr val="FFFFFF"/>
                </a:solidFill>
                <a:latin typeface="Lato Bold"/>
              </a:rPr>
              <a:t>“Темная лошадка”</a:t>
            </a:r>
          </a:p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latin typeface="Lato Bold"/>
              </a:rPr>
              <a:t>Узнайте автора из биографии.</a:t>
            </a: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028700" y="2627799"/>
            <a:ext cx="16887972" cy="4618621"/>
            <a:chOff x="0" y="0"/>
            <a:chExt cx="4039430" cy="11047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39430" cy="1104727"/>
            </a:xfrm>
            <a:custGeom>
              <a:avLst/>
              <a:gdLst/>
              <a:ahLst/>
              <a:cxnLst/>
              <a:rect l="l" t="t" r="r" b="b"/>
              <a:pathLst>
                <a:path w="4039430" h="1104727">
                  <a:moveTo>
                    <a:pt x="3914970" y="1104727"/>
                  </a:moveTo>
                  <a:lnTo>
                    <a:pt x="124460" y="1104727"/>
                  </a:lnTo>
                  <a:cubicBezTo>
                    <a:pt x="55880" y="1104727"/>
                    <a:pt x="0" y="1048847"/>
                    <a:pt x="0" y="98026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980267"/>
                  </a:lnTo>
                  <a:cubicBezTo>
                    <a:pt x="4039430" y="1048847"/>
                    <a:pt x="3983550" y="1104727"/>
                    <a:pt x="3914970" y="1104727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Freeform 9">
            <a:hlinkClick r:id="rId4" action="ppaction://hlinksldjump"/>
          </p:cNvPr>
          <p:cNvSpPr/>
          <p:nvPr/>
        </p:nvSpPr>
        <p:spPr>
          <a:xfrm>
            <a:off x="722353" y="2217470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29"/>
                </a:lnTo>
                <a:lnTo>
                  <a:pt x="0" y="235642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3490552" y="2927345"/>
            <a:ext cx="13911727" cy="4017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40"/>
              </a:lnSpc>
            </a:pP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Советская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русская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поэтесса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,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сценарист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,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переводчик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,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редактор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.</a:t>
            </a:r>
          </a:p>
          <a:p>
            <a:pPr algn="just">
              <a:lnSpc>
                <a:spcPts val="6440"/>
              </a:lnSpc>
            </a:pP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Родилась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27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июня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1903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года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в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селе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Яковлево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Орловской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губернии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.</a:t>
            </a:r>
          </a:p>
          <a:p>
            <a:pPr algn="just">
              <a:lnSpc>
                <a:spcPts val="6440"/>
              </a:lnSpc>
            </a:pPr>
            <a:endParaRPr lang="en-US" sz="4600" dirty="0">
              <a:solidFill>
                <a:srgbClr val="000000"/>
              </a:solidFill>
              <a:latin typeface="Open Sans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775019" y="7789345"/>
            <a:ext cx="2737961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FFFFFF"/>
                </a:solidFill>
                <a:latin typeface="Open Sans"/>
              </a:rPr>
              <a:t>Е. </a:t>
            </a:r>
            <a:r>
              <a:rPr lang="en-US" sz="3399" dirty="0" err="1">
                <a:solidFill>
                  <a:srgbClr val="FFFFFF"/>
                </a:solidFill>
                <a:latin typeface="Open Sans"/>
              </a:rPr>
              <a:t>Благинина</a:t>
            </a:r>
            <a:endParaRPr lang="en-US" sz="3399" dirty="0">
              <a:solidFill>
                <a:srgbClr val="FFFFFF"/>
              </a:solidFill>
              <a:latin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61564" y="226745"/>
            <a:ext cx="14075094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>
                <a:solidFill>
                  <a:srgbClr val="FFFFFF"/>
                </a:solidFill>
                <a:latin typeface="Lato Bold"/>
              </a:rPr>
              <a:t>“Ситуации”</a:t>
            </a:r>
          </a:p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latin typeface="Lato Bold"/>
              </a:rPr>
              <a:t>Выберите правильный ответ.</a:t>
            </a: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757462" y="2616652"/>
            <a:ext cx="16887972" cy="4618621"/>
            <a:chOff x="0" y="0"/>
            <a:chExt cx="4039430" cy="11047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39430" cy="1104727"/>
            </a:xfrm>
            <a:custGeom>
              <a:avLst/>
              <a:gdLst/>
              <a:ahLst/>
              <a:cxnLst/>
              <a:rect l="l" t="t" r="r" b="b"/>
              <a:pathLst>
                <a:path w="4039430" h="1104727">
                  <a:moveTo>
                    <a:pt x="3914970" y="1104727"/>
                  </a:moveTo>
                  <a:lnTo>
                    <a:pt x="124460" y="1104727"/>
                  </a:lnTo>
                  <a:cubicBezTo>
                    <a:pt x="55880" y="1104727"/>
                    <a:pt x="0" y="1048847"/>
                    <a:pt x="0" y="98026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980267"/>
                  </a:lnTo>
                  <a:cubicBezTo>
                    <a:pt x="4039430" y="1048847"/>
                    <a:pt x="3983550" y="1104727"/>
                    <a:pt x="3914970" y="1104727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66946" y="1438437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30"/>
                </a:lnTo>
                <a:lnTo>
                  <a:pt x="0" y="23564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694862" y="2982590"/>
            <a:ext cx="14707456" cy="31418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6440"/>
              </a:lnSpc>
            </a:pPr>
            <a:r>
              <a:rPr lang="en-US" sz="3600" dirty="0" err="1">
                <a:solidFill>
                  <a:srgbClr val="000000"/>
                </a:solidFill>
                <a:latin typeface="Open Sans Bold"/>
              </a:rPr>
              <a:t>Сергей</a:t>
            </a:r>
            <a:r>
              <a:rPr lang="en-US" sz="36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 Bold"/>
              </a:rPr>
              <a:t>Михалков</a:t>
            </a:r>
            <a:r>
              <a:rPr lang="en-US" sz="36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 Bold"/>
              </a:rPr>
              <a:t>рассказал</a:t>
            </a:r>
            <a:r>
              <a:rPr lang="en-US" sz="3600" dirty="0">
                <a:solidFill>
                  <a:srgbClr val="000000"/>
                </a:solidFill>
                <a:latin typeface="Open Sans Bold"/>
              </a:rPr>
              <a:t> о </a:t>
            </a:r>
            <a:r>
              <a:rPr lang="en-US" sz="3600" dirty="0" err="1">
                <a:solidFill>
                  <a:srgbClr val="000000"/>
                </a:solidFill>
                <a:latin typeface="Open Sans Bold"/>
              </a:rPr>
              <a:t>человеке</a:t>
            </a:r>
            <a:r>
              <a:rPr lang="en-US" sz="36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 Bold"/>
              </a:rPr>
              <a:t>огромного</a:t>
            </a:r>
            <a:r>
              <a:rPr lang="en-US" sz="36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 Bold"/>
              </a:rPr>
              <a:t>роста</a:t>
            </a:r>
            <a:r>
              <a:rPr lang="en-US" sz="3600" dirty="0">
                <a:solidFill>
                  <a:srgbClr val="000000"/>
                </a:solidFill>
                <a:latin typeface="Open Sans Bold"/>
              </a:rPr>
              <a:t>. </a:t>
            </a:r>
            <a:r>
              <a:rPr lang="en-US" sz="3600" dirty="0" err="1">
                <a:solidFill>
                  <a:srgbClr val="000000"/>
                </a:solidFill>
                <a:latin typeface="Open Sans Bold"/>
              </a:rPr>
              <a:t>Его</a:t>
            </a:r>
            <a:r>
              <a:rPr lang="en-US" sz="36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 Bold"/>
              </a:rPr>
              <a:t>звали</a:t>
            </a:r>
            <a:r>
              <a:rPr lang="en-US" sz="3600" dirty="0">
                <a:solidFill>
                  <a:srgbClr val="000000"/>
                </a:solidFill>
                <a:latin typeface="Open Sans Bold"/>
              </a:rPr>
              <a:t>:</a:t>
            </a:r>
          </a:p>
          <a:p>
            <a:pPr marL="604532" lvl="1" indent="-302266" algn="just">
              <a:lnSpc>
                <a:spcPts val="3920"/>
              </a:lnSpc>
              <a:buAutoNum type="arabicPeriod"/>
            </a:pPr>
            <a:r>
              <a:rPr lang="en-US" sz="2800" dirty="0" err="1">
                <a:solidFill>
                  <a:srgbClr val="000000"/>
                </a:solidFill>
                <a:latin typeface="Open Sans Bold"/>
              </a:rPr>
              <a:t>Емеля</a:t>
            </a:r>
            <a:endParaRPr lang="en-US" sz="2800" dirty="0">
              <a:solidFill>
                <a:srgbClr val="000000"/>
              </a:solidFill>
              <a:latin typeface="Open Sans Bold"/>
            </a:endParaRPr>
          </a:p>
          <a:p>
            <a:pPr marL="604532" lvl="1" indent="-302266" algn="just">
              <a:lnSpc>
                <a:spcPts val="3920"/>
              </a:lnSpc>
              <a:buAutoNum type="arabicPeriod"/>
            </a:pPr>
            <a:r>
              <a:rPr lang="en-US" sz="2800" dirty="0" err="1">
                <a:solidFill>
                  <a:srgbClr val="000000"/>
                </a:solidFill>
                <a:latin typeface="Open Sans Bold"/>
              </a:rPr>
              <a:t>Степан</a:t>
            </a:r>
            <a:endParaRPr lang="en-US" sz="2800" dirty="0">
              <a:solidFill>
                <a:srgbClr val="000000"/>
              </a:solidFill>
              <a:latin typeface="Open Sans Bold"/>
            </a:endParaRPr>
          </a:p>
          <a:p>
            <a:pPr marL="604532" lvl="1" indent="-302266" algn="just">
              <a:lnSpc>
                <a:spcPts val="3920"/>
              </a:lnSpc>
              <a:buAutoNum type="arabicPeriod"/>
            </a:pPr>
            <a:r>
              <a:rPr lang="en-US" sz="2800" dirty="0" err="1">
                <a:solidFill>
                  <a:srgbClr val="000000"/>
                </a:solidFill>
                <a:latin typeface="Open Sans Bold"/>
              </a:rPr>
              <a:t>Иванушка</a:t>
            </a:r>
            <a:endParaRPr lang="en-US" sz="2800" dirty="0">
              <a:solidFill>
                <a:srgbClr val="000000"/>
              </a:solidFill>
              <a:latin typeface="Open Sans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48600" y="7789345"/>
            <a:ext cx="2044481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 err="1">
                <a:solidFill>
                  <a:srgbClr val="FFFFFF"/>
                </a:solidFill>
                <a:latin typeface="Open Sans"/>
              </a:rPr>
              <a:t>Степан</a:t>
            </a:r>
            <a:endParaRPr lang="en-US" sz="3399" dirty="0">
              <a:solidFill>
                <a:srgbClr val="FFFFFF"/>
              </a:solidFill>
              <a:latin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61564" y="226745"/>
            <a:ext cx="14075094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>
                <a:solidFill>
                  <a:srgbClr val="FFFFFF"/>
                </a:solidFill>
                <a:latin typeface="Lato Bold"/>
              </a:rPr>
              <a:t>“Ситуации”</a:t>
            </a:r>
          </a:p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latin typeface="Lato Bold"/>
              </a:rPr>
              <a:t>Выберите правильный ответ.</a:t>
            </a: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757462" y="2616652"/>
            <a:ext cx="16887972" cy="4618621"/>
            <a:chOff x="0" y="0"/>
            <a:chExt cx="4039430" cy="11047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39430" cy="1104727"/>
            </a:xfrm>
            <a:custGeom>
              <a:avLst/>
              <a:gdLst/>
              <a:ahLst/>
              <a:cxnLst/>
              <a:rect l="l" t="t" r="r" b="b"/>
              <a:pathLst>
                <a:path w="4039430" h="1104727">
                  <a:moveTo>
                    <a:pt x="3914970" y="1104727"/>
                  </a:moveTo>
                  <a:lnTo>
                    <a:pt x="124460" y="1104727"/>
                  </a:lnTo>
                  <a:cubicBezTo>
                    <a:pt x="55880" y="1104727"/>
                    <a:pt x="0" y="1048847"/>
                    <a:pt x="0" y="98026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980267"/>
                  </a:lnTo>
                  <a:cubicBezTo>
                    <a:pt x="4039430" y="1048847"/>
                    <a:pt x="3983550" y="1104727"/>
                    <a:pt x="3914970" y="1104727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Freeform 9">
            <a:hlinkClick r:id="rId4" action="ppaction://hlinksldjump"/>
          </p:cNvPr>
          <p:cNvSpPr/>
          <p:nvPr/>
        </p:nvSpPr>
        <p:spPr>
          <a:xfrm>
            <a:off x="166946" y="1438437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30"/>
                </a:lnTo>
                <a:lnTo>
                  <a:pt x="0" y="23564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694862" y="2982590"/>
            <a:ext cx="14707417" cy="30968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40"/>
              </a:lnSpc>
            </a:pP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Сергей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Михалков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написал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продолжение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«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Дяди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Степы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»,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уже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про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его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сына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.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Его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звали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:</a:t>
            </a:r>
          </a:p>
          <a:p>
            <a:pPr marL="604532" lvl="1" indent="-302266" algn="just">
              <a:lnSpc>
                <a:spcPts val="3920"/>
              </a:lnSpc>
              <a:buAutoNum type="arabicPeriod"/>
            </a:pPr>
            <a:r>
              <a:rPr lang="en-US" sz="2800" dirty="0" err="1">
                <a:solidFill>
                  <a:srgbClr val="000000"/>
                </a:solidFill>
                <a:latin typeface="Open Sans Bold"/>
              </a:rPr>
              <a:t>Егор</a:t>
            </a:r>
            <a:endParaRPr lang="en-US" sz="2800" dirty="0">
              <a:solidFill>
                <a:srgbClr val="000000"/>
              </a:solidFill>
              <a:latin typeface="Open Sans Bold"/>
            </a:endParaRPr>
          </a:p>
          <a:p>
            <a:pPr marL="604532" lvl="1" indent="-302266" algn="just">
              <a:lnSpc>
                <a:spcPts val="3920"/>
              </a:lnSpc>
              <a:buAutoNum type="arabicPeriod"/>
            </a:pPr>
            <a:r>
              <a:rPr lang="en-US" sz="2800" dirty="0" err="1">
                <a:solidFill>
                  <a:srgbClr val="000000"/>
                </a:solidFill>
                <a:latin typeface="Open Sans Bold"/>
              </a:rPr>
              <a:t>Степан</a:t>
            </a:r>
            <a:endParaRPr lang="en-US" sz="2800" dirty="0">
              <a:solidFill>
                <a:srgbClr val="000000"/>
              </a:solidFill>
              <a:latin typeface="Open Sans Bold"/>
            </a:endParaRPr>
          </a:p>
          <a:p>
            <a:pPr marL="604532" lvl="1" indent="-302266" algn="just">
              <a:lnSpc>
                <a:spcPts val="3920"/>
              </a:lnSpc>
              <a:buAutoNum type="arabicPeriod"/>
            </a:pPr>
            <a:r>
              <a:rPr lang="en-US" sz="2800" dirty="0" err="1">
                <a:solidFill>
                  <a:srgbClr val="000000"/>
                </a:solidFill>
                <a:latin typeface="Open Sans Bold"/>
              </a:rPr>
              <a:t>Федот</a:t>
            </a:r>
            <a:endParaRPr lang="en-US" sz="2800" dirty="0">
              <a:solidFill>
                <a:srgbClr val="000000"/>
              </a:solidFill>
              <a:latin typeface="Open Sans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668822" y="7789345"/>
            <a:ext cx="95035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 err="1">
                <a:solidFill>
                  <a:srgbClr val="FFFFFF"/>
                </a:solidFill>
                <a:latin typeface="Open Sans"/>
              </a:rPr>
              <a:t>Егор</a:t>
            </a:r>
            <a:endParaRPr lang="en-US" sz="3399" dirty="0">
              <a:solidFill>
                <a:srgbClr val="FFFFFF"/>
              </a:solidFill>
              <a:latin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106453" y="3307074"/>
            <a:ext cx="14075094" cy="2533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998"/>
              </a:lnSpc>
            </a:pPr>
            <a:r>
              <a:rPr lang="en-US" sz="12498">
                <a:solidFill>
                  <a:srgbClr val="FFFFFF"/>
                </a:solidFill>
                <a:latin typeface="Lato Bold"/>
              </a:rPr>
              <a:t>“Называй-ка”</a:t>
            </a:r>
          </a:p>
          <a:p>
            <a:pPr algn="ctr">
              <a:lnSpc>
                <a:spcPts val="5040"/>
              </a:lnSpc>
            </a:pPr>
            <a:endParaRPr lang="en-US" sz="12498">
              <a:solidFill>
                <a:srgbClr val="FFFFFF"/>
              </a:solidFill>
              <a:latin typeface="Lato Bold"/>
            </a:endParaRP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>
            <a:hlinkClick r:id="rId4" action="ppaction://hlinksldjump"/>
          </p:cNvPr>
          <p:cNvSpPr/>
          <p:nvPr/>
        </p:nvSpPr>
        <p:spPr>
          <a:xfrm>
            <a:off x="722353" y="2217470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29"/>
                </a:lnTo>
                <a:lnTo>
                  <a:pt x="0" y="235642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106453" y="3307074"/>
            <a:ext cx="14075094" cy="4429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998"/>
              </a:lnSpc>
            </a:pPr>
            <a:r>
              <a:rPr lang="en-US" sz="12498" dirty="0">
                <a:solidFill>
                  <a:srgbClr val="FFFFFF"/>
                </a:solidFill>
                <a:latin typeface="Lato Bold"/>
              </a:rPr>
              <a:t>“</a:t>
            </a:r>
            <a:r>
              <a:rPr lang="en-US" sz="12498" dirty="0" err="1">
                <a:solidFill>
                  <a:srgbClr val="FFFFFF"/>
                </a:solidFill>
                <a:latin typeface="Lato Bold"/>
              </a:rPr>
              <a:t>Инсценируй</a:t>
            </a:r>
            <a:r>
              <a:rPr lang="en-US" sz="12498" dirty="0">
                <a:solidFill>
                  <a:srgbClr val="FFFFFF"/>
                </a:solidFill>
                <a:latin typeface="Lato Bold"/>
              </a:rPr>
              <a:t> </a:t>
            </a:r>
            <a:r>
              <a:rPr lang="en-US" sz="12498" dirty="0" err="1">
                <a:solidFill>
                  <a:srgbClr val="FFFFFF"/>
                </a:solidFill>
                <a:latin typeface="Lato Bold"/>
              </a:rPr>
              <a:t>сказку</a:t>
            </a:r>
            <a:r>
              <a:rPr lang="en-US" sz="12498" dirty="0">
                <a:solidFill>
                  <a:srgbClr val="FFFFFF"/>
                </a:solidFill>
                <a:latin typeface="Lato Bold"/>
              </a:rPr>
              <a:t>”</a:t>
            </a:r>
          </a:p>
          <a:p>
            <a:pPr algn="ctr">
              <a:lnSpc>
                <a:spcPts val="5040"/>
              </a:lnSpc>
            </a:pPr>
            <a:endParaRPr lang="en-US" sz="12498" dirty="0">
              <a:solidFill>
                <a:srgbClr val="FFFFFF"/>
              </a:solidFill>
              <a:latin typeface="Lato Bold"/>
            </a:endParaRP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>
            <a:hlinkClick r:id="rId4" action="ppaction://hlinksldjump"/>
          </p:cNvPr>
          <p:cNvSpPr/>
          <p:nvPr/>
        </p:nvSpPr>
        <p:spPr>
          <a:xfrm>
            <a:off x="722353" y="2217470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29"/>
                </a:lnTo>
                <a:lnTo>
                  <a:pt x="0" y="235642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61564" y="226745"/>
            <a:ext cx="14075094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>
                <a:solidFill>
                  <a:srgbClr val="FFFFFF"/>
                </a:solidFill>
                <a:latin typeface="Lato Bold"/>
              </a:rPr>
              <a:t>“Викторина”</a:t>
            </a:r>
          </a:p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latin typeface="Lato Bold"/>
              </a:rPr>
              <a:t>Выберите правильный ответ.</a:t>
            </a: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757462" y="2616652"/>
            <a:ext cx="16887972" cy="4618621"/>
            <a:chOff x="0" y="0"/>
            <a:chExt cx="4039430" cy="11047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39430" cy="1104727"/>
            </a:xfrm>
            <a:custGeom>
              <a:avLst/>
              <a:gdLst/>
              <a:ahLst/>
              <a:cxnLst/>
              <a:rect l="l" t="t" r="r" b="b"/>
              <a:pathLst>
                <a:path w="4039430" h="1104727">
                  <a:moveTo>
                    <a:pt x="3914970" y="1104727"/>
                  </a:moveTo>
                  <a:lnTo>
                    <a:pt x="124460" y="1104727"/>
                  </a:lnTo>
                  <a:cubicBezTo>
                    <a:pt x="55880" y="1104727"/>
                    <a:pt x="0" y="1048847"/>
                    <a:pt x="0" y="98026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980267"/>
                  </a:lnTo>
                  <a:cubicBezTo>
                    <a:pt x="4039430" y="1048847"/>
                    <a:pt x="3983550" y="1104727"/>
                    <a:pt x="3914970" y="1104727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66946" y="1438437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30"/>
                </a:lnTo>
                <a:lnTo>
                  <a:pt x="0" y="23564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694862" y="2982590"/>
            <a:ext cx="14707417" cy="2287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40"/>
              </a:lnSpc>
            </a:pPr>
            <a:r>
              <a:rPr lang="en-US" sz="4600">
                <a:solidFill>
                  <a:srgbClr val="000000"/>
                </a:solidFill>
                <a:latin typeface="Open Sans Bold"/>
              </a:rPr>
              <a:t>Кто автор стихотворения “Разлука”?</a:t>
            </a:r>
          </a:p>
          <a:p>
            <a:pPr marL="604532" lvl="1" indent="-302266" algn="just">
              <a:lnSpc>
                <a:spcPts val="3920"/>
              </a:lnSpc>
              <a:buAutoNum type="arabicPeriod"/>
            </a:pPr>
            <a:r>
              <a:rPr lang="en-US" sz="2800">
                <a:solidFill>
                  <a:srgbClr val="000000"/>
                </a:solidFill>
                <a:latin typeface="Open Sans Bold"/>
              </a:rPr>
              <a:t>С.Я. Маршак</a:t>
            </a:r>
          </a:p>
          <a:p>
            <a:pPr marL="604532" lvl="1" indent="-302266" algn="just">
              <a:lnSpc>
                <a:spcPts val="3920"/>
              </a:lnSpc>
              <a:buAutoNum type="arabicPeriod"/>
            </a:pPr>
            <a:r>
              <a:rPr lang="en-US" sz="2800">
                <a:solidFill>
                  <a:srgbClr val="000000"/>
                </a:solidFill>
                <a:latin typeface="Open Sans Bold"/>
              </a:rPr>
              <a:t>С.В. Михалков</a:t>
            </a:r>
          </a:p>
          <a:p>
            <a:pPr marL="604532" lvl="1" indent="-302266" algn="just">
              <a:lnSpc>
                <a:spcPts val="3920"/>
              </a:lnSpc>
              <a:buAutoNum type="arabicPeriod"/>
            </a:pPr>
            <a:r>
              <a:rPr lang="en-US" sz="2800">
                <a:solidFill>
                  <a:srgbClr val="000000"/>
                </a:solidFill>
                <a:latin typeface="Open Sans Bold"/>
              </a:rPr>
              <a:t>А.Л. Барто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068627" y="7789345"/>
            <a:ext cx="2150745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FFFFFF"/>
                </a:solidFill>
                <a:latin typeface="Open Sans"/>
              </a:rPr>
              <a:t>А.Л. </a:t>
            </a:r>
            <a:r>
              <a:rPr lang="en-US" sz="3399" dirty="0" err="1">
                <a:solidFill>
                  <a:srgbClr val="FFFFFF"/>
                </a:solidFill>
                <a:latin typeface="Open Sans"/>
              </a:rPr>
              <a:t>Барто</a:t>
            </a:r>
            <a:endParaRPr lang="en-US" sz="3399" dirty="0">
              <a:solidFill>
                <a:srgbClr val="FFFFFF"/>
              </a:solidFill>
              <a:latin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61564" y="226745"/>
            <a:ext cx="14075094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>
                <a:solidFill>
                  <a:srgbClr val="FFFFFF"/>
                </a:solidFill>
                <a:latin typeface="Lato Bold"/>
              </a:rPr>
              <a:t>“Викторина”</a:t>
            </a:r>
          </a:p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latin typeface="Lato Bold"/>
              </a:rPr>
              <a:t>Выберите правильный ответ.</a:t>
            </a: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757462" y="2616652"/>
            <a:ext cx="16887972" cy="4618621"/>
            <a:chOff x="0" y="0"/>
            <a:chExt cx="4039430" cy="11047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39430" cy="1104727"/>
            </a:xfrm>
            <a:custGeom>
              <a:avLst/>
              <a:gdLst/>
              <a:ahLst/>
              <a:cxnLst/>
              <a:rect l="l" t="t" r="r" b="b"/>
              <a:pathLst>
                <a:path w="4039430" h="1104727">
                  <a:moveTo>
                    <a:pt x="3914970" y="1104727"/>
                  </a:moveTo>
                  <a:lnTo>
                    <a:pt x="124460" y="1104727"/>
                  </a:lnTo>
                  <a:cubicBezTo>
                    <a:pt x="55880" y="1104727"/>
                    <a:pt x="0" y="1048847"/>
                    <a:pt x="0" y="98026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980267"/>
                  </a:lnTo>
                  <a:cubicBezTo>
                    <a:pt x="4039430" y="1048847"/>
                    <a:pt x="3983550" y="1104727"/>
                    <a:pt x="3914970" y="1104727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66946" y="1438437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30"/>
                </a:lnTo>
                <a:lnTo>
                  <a:pt x="0" y="235643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694862" y="2982590"/>
            <a:ext cx="14707417" cy="2287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40"/>
              </a:lnSpc>
            </a:pPr>
            <a:r>
              <a:rPr lang="en-US" sz="4600">
                <a:solidFill>
                  <a:srgbClr val="000000"/>
                </a:solidFill>
                <a:latin typeface="Open Sans Bold"/>
              </a:rPr>
              <a:t>Какое стихотворение написал Е.А. Благинина?</a:t>
            </a:r>
          </a:p>
          <a:p>
            <a:pPr marL="604532" lvl="1" indent="-302266" algn="just">
              <a:lnSpc>
                <a:spcPts val="3920"/>
              </a:lnSpc>
              <a:buAutoNum type="arabicPeriod"/>
            </a:pPr>
            <a:r>
              <a:rPr lang="en-US" sz="2800">
                <a:solidFill>
                  <a:srgbClr val="000000"/>
                </a:solidFill>
                <a:latin typeface="Open Sans Bold"/>
              </a:rPr>
              <a:t>“Кукушка”</a:t>
            </a:r>
          </a:p>
          <a:p>
            <a:pPr marL="604532" lvl="1" indent="-302266" algn="just">
              <a:lnSpc>
                <a:spcPts val="3920"/>
              </a:lnSpc>
              <a:buAutoNum type="arabicPeriod"/>
            </a:pPr>
            <a:r>
              <a:rPr lang="en-US" sz="2800">
                <a:solidFill>
                  <a:srgbClr val="000000"/>
                </a:solidFill>
                <a:latin typeface="Open Sans Bold"/>
              </a:rPr>
              <a:t>“В театре”</a:t>
            </a:r>
          </a:p>
          <a:p>
            <a:pPr marL="604532" lvl="1" indent="-302266" algn="just">
              <a:lnSpc>
                <a:spcPts val="3920"/>
              </a:lnSpc>
              <a:buAutoNum type="arabicPeriod"/>
            </a:pPr>
            <a:r>
              <a:rPr lang="en-US" sz="2800">
                <a:solidFill>
                  <a:srgbClr val="000000"/>
                </a:solidFill>
                <a:latin typeface="Open Sans Bold"/>
              </a:rPr>
              <a:t>“Если”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106847" y="7789345"/>
            <a:ext cx="207430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FFFFFF"/>
                </a:solidFill>
                <a:latin typeface="Open Sans"/>
              </a:rPr>
              <a:t>“</a:t>
            </a:r>
            <a:r>
              <a:rPr lang="en-US" sz="3399" dirty="0" err="1">
                <a:solidFill>
                  <a:srgbClr val="FFFFFF"/>
                </a:solidFill>
                <a:latin typeface="Open Sans"/>
              </a:rPr>
              <a:t>Кукушка</a:t>
            </a:r>
            <a:r>
              <a:rPr lang="en-US" sz="3399" dirty="0">
                <a:solidFill>
                  <a:srgbClr val="FFFFFF"/>
                </a:solidFill>
                <a:latin typeface="Open Sans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18016" y="7755287"/>
            <a:ext cx="18649922" cy="2622891"/>
          </a:xfrm>
          <a:prstGeom prst="rect">
            <a:avLst/>
          </a:prstGeom>
          <a:solidFill>
            <a:srgbClr val="927AD4"/>
          </a:solidFill>
        </p:spPr>
      </p:sp>
      <p:sp>
        <p:nvSpPr>
          <p:cNvPr id="3" name="Freeform 3"/>
          <p:cNvSpPr/>
          <p:nvPr/>
        </p:nvSpPr>
        <p:spPr>
          <a:xfrm>
            <a:off x="154210" y="4358761"/>
            <a:ext cx="5038086" cy="4899539"/>
          </a:xfrm>
          <a:custGeom>
            <a:avLst/>
            <a:gdLst/>
            <a:ahLst/>
            <a:cxnLst/>
            <a:rect l="l" t="t" r="r" b="b"/>
            <a:pathLst>
              <a:path w="5038086" h="4899539">
                <a:moveTo>
                  <a:pt x="0" y="0"/>
                </a:moveTo>
                <a:lnTo>
                  <a:pt x="5038086" y="0"/>
                </a:lnTo>
                <a:lnTo>
                  <a:pt x="5038086" y="4899539"/>
                </a:lnTo>
                <a:lnTo>
                  <a:pt x="0" y="489953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147704" y="8138422"/>
            <a:ext cx="2385892" cy="2239757"/>
          </a:xfrm>
          <a:custGeom>
            <a:avLst/>
            <a:gdLst/>
            <a:ahLst/>
            <a:cxnLst/>
            <a:rect l="l" t="t" r="r" b="b"/>
            <a:pathLst>
              <a:path w="2385892" h="2239757">
                <a:moveTo>
                  <a:pt x="0" y="0"/>
                </a:moveTo>
                <a:lnTo>
                  <a:pt x="2385893" y="0"/>
                </a:lnTo>
                <a:lnTo>
                  <a:pt x="2385893" y="2239756"/>
                </a:lnTo>
                <a:lnTo>
                  <a:pt x="0" y="223975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985003" y="-226482"/>
            <a:ext cx="2548593" cy="2510365"/>
          </a:xfrm>
          <a:custGeom>
            <a:avLst/>
            <a:gdLst/>
            <a:ahLst/>
            <a:cxnLst/>
            <a:rect l="l" t="t" r="r" b="b"/>
            <a:pathLst>
              <a:path w="2548593" h="2510365">
                <a:moveTo>
                  <a:pt x="0" y="0"/>
                </a:moveTo>
                <a:lnTo>
                  <a:pt x="2548594" y="0"/>
                </a:lnTo>
                <a:lnTo>
                  <a:pt x="2548594" y="2510364"/>
                </a:lnTo>
                <a:lnTo>
                  <a:pt x="0" y="251036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aphicFrame>
        <p:nvGraphicFramePr>
          <p:cNvPr id="6" name="Table 6"/>
          <p:cNvGraphicFramePr>
            <a:graphicFrameLocks noGrp="1"/>
          </p:cNvGraphicFramePr>
          <p:nvPr/>
        </p:nvGraphicFramePr>
        <p:xfrm>
          <a:off x="5703733" y="277469"/>
          <a:ext cx="8668839" cy="8789263"/>
        </p:xfrm>
        <a:graphic>
          <a:graphicData uri="http://schemas.openxmlformats.org/drawingml/2006/table">
            <a:tbl>
              <a:tblPr/>
              <a:tblGrid>
                <a:gridCol w="2889613"/>
                <a:gridCol w="2889613"/>
                <a:gridCol w="2889613"/>
              </a:tblGrid>
              <a:tr h="3009707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 dirty="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7127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 dirty="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2429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reeform 7">
            <a:hlinkClick r:id="rId5" action="ppaction://hlinksldjump"/>
          </p:cNvPr>
          <p:cNvSpPr/>
          <p:nvPr/>
        </p:nvSpPr>
        <p:spPr>
          <a:xfrm>
            <a:off x="5822208" y="491763"/>
            <a:ext cx="2701252" cy="2521455"/>
          </a:xfrm>
          <a:custGeom>
            <a:avLst/>
            <a:gdLst/>
            <a:ahLst/>
            <a:cxnLst/>
            <a:rect l="l" t="t" r="r" b="b"/>
            <a:pathLst>
              <a:path w="2701252" h="2521455">
                <a:moveTo>
                  <a:pt x="0" y="0"/>
                </a:moveTo>
                <a:lnTo>
                  <a:pt x="2701252" y="0"/>
                </a:lnTo>
                <a:lnTo>
                  <a:pt x="2701252" y="2521456"/>
                </a:lnTo>
                <a:lnTo>
                  <a:pt x="0" y="252145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4473" r="-9984"/>
            </a:stretch>
          </a:blipFill>
        </p:spPr>
      </p:sp>
      <p:sp>
        <p:nvSpPr>
          <p:cNvPr id="8" name="Freeform 8">
            <a:hlinkClick r:id="rId7" action="ppaction://hlinksldjump"/>
          </p:cNvPr>
          <p:cNvSpPr/>
          <p:nvPr/>
        </p:nvSpPr>
        <p:spPr>
          <a:xfrm>
            <a:off x="8746427" y="384616"/>
            <a:ext cx="2583451" cy="2628602"/>
          </a:xfrm>
          <a:custGeom>
            <a:avLst/>
            <a:gdLst/>
            <a:ahLst/>
            <a:cxnLst/>
            <a:rect l="l" t="t" r="r" b="b"/>
            <a:pathLst>
              <a:path w="2583451" h="2628602">
                <a:moveTo>
                  <a:pt x="0" y="0"/>
                </a:moveTo>
                <a:lnTo>
                  <a:pt x="2583451" y="0"/>
                </a:lnTo>
                <a:lnTo>
                  <a:pt x="2583451" y="2628603"/>
                </a:lnTo>
                <a:lnTo>
                  <a:pt x="0" y="262860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28712" r="-34083"/>
            </a:stretch>
          </a:blipFill>
        </p:spPr>
      </p:sp>
      <p:sp>
        <p:nvSpPr>
          <p:cNvPr id="9" name="Freeform 9">
            <a:hlinkClick r:id="rId9" action="ppaction://hlinksldjump"/>
          </p:cNvPr>
          <p:cNvSpPr/>
          <p:nvPr/>
        </p:nvSpPr>
        <p:spPr>
          <a:xfrm>
            <a:off x="11567712" y="384616"/>
            <a:ext cx="2544322" cy="2760567"/>
          </a:xfrm>
          <a:custGeom>
            <a:avLst/>
            <a:gdLst/>
            <a:ahLst/>
            <a:cxnLst/>
            <a:rect l="l" t="t" r="r" b="b"/>
            <a:pathLst>
              <a:path w="2544322" h="2760567">
                <a:moveTo>
                  <a:pt x="0" y="0"/>
                </a:moveTo>
                <a:lnTo>
                  <a:pt x="2544322" y="0"/>
                </a:lnTo>
                <a:lnTo>
                  <a:pt x="2544322" y="2760567"/>
                </a:lnTo>
                <a:lnTo>
                  <a:pt x="0" y="276056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0" name="Freeform 10">
            <a:hlinkClick r:id="rId11" action="ppaction://hlinksldjump"/>
          </p:cNvPr>
          <p:cNvSpPr/>
          <p:nvPr/>
        </p:nvSpPr>
        <p:spPr>
          <a:xfrm>
            <a:off x="5834670" y="3427456"/>
            <a:ext cx="2676328" cy="2649742"/>
          </a:xfrm>
          <a:custGeom>
            <a:avLst/>
            <a:gdLst/>
            <a:ahLst/>
            <a:cxnLst/>
            <a:rect l="l" t="t" r="r" b="b"/>
            <a:pathLst>
              <a:path w="2676328" h="2649742">
                <a:moveTo>
                  <a:pt x="0" y="0"/>
                </a:moveTo>
                <a:lnTo>
                  <a:pt x="2676329" y="0"/>
                </a:lnTo>
                <a:lnTo>
                  <a:pt x="2676329" y="2649742"/>
                </a:lnTo>
                <a:lnTo>
                  <a:pt x="0" y="2649742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1" name="Freeform 11">
            <a:hlinkClick r:id="rId13" action="ppaction://hlinksldjump"/>
          </p:cNvPr>
          <p:cNvSpPr/>
          <p:nvPr/>
        </p:nvSpPr>
        <p:spPr>
          <a:xfrm>
            <a:off x="8903806" y="3437905"/>
            <a:ext cx="2426072" cy="2426072"/>
          </a:xfrm>
          <a:custGeom>
            <a:avLst/>
            <a:gdLst/>
            <a:ahLst/>
            <a:cxnLst/>
            <a:rect l="l" t="t" r="r" b="b"/>
            <a:pathLst>
              <a:path w="2426072" h="2426072">
                <a:moveTo>
                  <a:pt x="0" y="0"/>
                </a:moveTo>
                <a:lnTo>
                  <a:pt x="2426072" y="0"/>
                </a:lnTo>
                <a:lnTo>
                  <a:pt x="2426072" y="2426072"/>
                </a:lnTo>
                <a:lnTo>
                  <a:pt x="0" y="242607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12" name="Freeform 12">
            <a:hlinkClick r:id="rId15" action="ppaction://hlinksldjump"/>
          </p:cNvPr>
          <p:cNvSpPr/>
          <p:nvPr/>
        </p:nvSpPr>
        <p:spPr>
          <a:xfrm>
            <a:off x="11624862" y="3427456"/>
            <a:ext cx="2544322" cy="2489291"/>
          </a:xfrm>
          <a:custGeom>
            <a:avLst/>
            <a:gdLst/>
            <a:ahLst/>
            <a:cxnLst/>
            <a:rect l="l" t="t" r="r" b="b"/>
            <a:pathLst>
              <a:path w="2544322" h="2489291">
                <a:moveTo>
                  <a:pt x="0" y="0"/>
                </a:moveTo>
                <a:lnTo>
                  <a:pt x="2544322" y="0"/>
                </a:lnTo>
                <a:lnTo>
                  <a:pt x="2544322" y="2489290"/>
                </a:lnTo>
                <a:lnTo>
                  <a:pt x="0" y="248929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l="-19091" r="-11357"/>
            </a:stretch>
          </a:blipFill>
        </p:spPr>
      </p:sp>
      <p:sp>
        <p:nvSpPr>
          <p:cNvPr id="13" name="Freeform 13">
            <a:hlinkClick r:id="rId17" action="ppaction://hlinksldjump"/>
          </p:cNvPr>
          <p:cNvSpPr/>
          <p:nvPr/>
        </p:nvSpPr>
        <p:spPr>
          <a:xfrm>
            <a:off x="6009570" y="6437074"/>
            <a:ext cx="2326529" cy="2513044"/>
          </a:xfrm>
          <a:custGeom>
            <a:avLst/>
            <a:gdLst/>
            <a:ahLst/>
            <a:cxnLst/>
            <a:rect l="l" t="t" r="r" b="b"/>
            <a:pathLst>
              <a:path w="2326529" h="2513044">
                <a:moveTo>
                  <a:pt x="0" y="0"/>
                </a:moveTo>
                <a:lnTo>
                  <a:pt x="2326529" y="0"/>
                </a:lnTo>
                <a:lnTo>
                  <a:pt x="2326529" y="2513043"/>
                </a:lnTo>
                <a:lnTo>
                  <a:pt x="0" y="2513043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</p:sp>
      <p:sp>
        <p:nvSpPr>
          <p:cNvPr id="14" name="Freeform 14">
            <a:hlinkClick r:id="rId19" action="ppaction://hlinksldjump"/>
          </p:cNvPr>
          <p:cNvSpPr/>
          <p:nvPr/>
        </p:nvSpPr>
        <p:spPr>
          <a:xfrm>
            <a:off x="8746427" y="6504879"/>
            <a:ext cx="2483307" cy="2323369"/>
          </a:xfrm>
          <a:custGeom>
            <a:avLst/>
            <a:gdLst/>
            <a:ahLst/>
            <a:cxnLst/>
            <a:rect l="l" t="t" r="r" b="b"/>
            <a:pathLst>
              <a:path w="2483307" h="2323369">
                <a:moveTo>
                  <a:pt x="0" y="0"/>
                </a:moveTo>
                <a:lnTo>
                  <a:pt x="2483307" y="0"/>
                </a:lnTo>
                <a:lnTo>
                  <a:pt x="2483307" y="2323369"/>
                </a:lnTo>
                <a:lnTo>
                  <a:pt x="0" y="2323369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 l="-16766"/>
            </a:stretch>
          </a:blipFill>
        </p:spPr>
      </p:sp>
      <p:sp>
        <p:nvSpPr>
          <p:cNvPr id="15" name="Freeform 15">
            <a:hlinkClick r:id="rId21" action="ppaction://hlinksldjump"/>
          </p:cNvPr>
          <p:cNvSpPr/>
          <p:nvPr/>
        </p:nvSpPr>
        <p:spPr>
          <a:xfrm>
            <a:off x="11639309" y="6378557"/>
            <a:ext cx="2571560" cy="2571560"/>
          </a:xfrm>
          <a:custGeom>
            <a:avLst/>
            <a:gdLst/>
            <a:ahLst/>
            <a:cxnLst/>
            <a:rect l="l" t="t" r="r" b="b"/>
            <a:pathLst>
              <a:path w="2571560" h="2571560">
                <a:moveTo>
                  <a:pt x="0" y="0"/>
                </a:moveTo>
                <a:lnTo>
                  <a:pt x="2571560" y="0"/>
                </a:lnTo>
                <a:lnTo>
                  <a:pt x="2571560" y="2571560"/>
                </a:lnTo>
                <a:lnTo>
                  <a:pt x="0" y="2571560"/>
                </a:lnTo>
                <a:lnTo>
                  <a:pt x="0" y="0"/>
                </a:lnTo>
                <a:close/>
              </a:path>
            </a:pathLst>
          </a:custGeom>
          <a:blipFill>
            <a:blip r:embed="rId22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61564" y="226745"/>
            <a:ext cx="14075094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>
                <a:solidFill>
                  <a:srgbClr val="FFFFFF"/>
                </a:solidFill>
                <a:latin typeface="Lato Bold"/>
              </a:rPr>
              <a:t>“Викторина”</a:t>
            </a:r>
          </a:p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latin typeface="Lato Bold"/>
              </a:rPr>
              <a:t>Выберите правильный ответ.</a:t>
            </a: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757462" y="2616652"/>
            <a:ext cx="16887972" cy="4618621"/>
            <a:chOff x="0" y="0"/>
            <a:chExt cx="4039430" cy="11047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39430" cy="1104727"/>
            </a:xfrm>
            <a:custGeom>
              <a:avLst/>
              <a:gdLst/>
              <a:ahLst/>
              <a:cxnLst/>
              <a:rect l="l" t="t" r="r" b="b"/>
              <a:pathLst>
                <a:path w="4039430" h="1104727">
                  <a:moveTo>
                    <a:pt x="3914970" y="1104727"/>
                  </a:moveTo>
                  <a:lnTo>
                    <a:pt x="124460" y="1104727"/>
                  </a:lnTo>
                  <a:cubicBezTo>
                    <a:pt x="55880" y="1104727"/>
                    <a:pt x="0" y="1048847"/>
                    <a:pt x="0" y="98026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980267"/>
                  </a:lnTo>
                  <a:cubicBezTo>
                    <a:pt x="4039430" y="1048847"/>
                    <a:pt x="3983550" y="1104727"/>
                    <a:pt x="3914970" y="1104727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Freeform 9">
            <a:hlinkClick r:id="rId4" action="ppaction://hlinksldjump"/>
          </p:cNvPr>
          <p:cNvSpPr/>
          <p:nvPr/>
        </p:nvSpPr>
        <p:spPr>
          <a:xfrm>
            <a:off x="166946" y="1438437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30"/>
                </a:lnTo>
                <a:lnTo>
                  <a:pt x="0" y="23564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694862" y="2982590"/>
            <a:ext cx="14707417" cy="27825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40"/>
              </a:lnSpc>
            </a:pPr>
            <a:r>
              <a:rPr lang="en-US" sz="4600">
                <a:solidFill>
                  <a:srgbClr val="000000"/>
                </a:solidFill>
                <a:latin typeface="Open Sans Bold"/>
              </a:rPr>
              <a:t>Узнайте произведение по ключевым словам.</a:t>
            </a:r>
          </a:p>
          <a:p>
            <a:pPr algn="just">
              <a:lnSpc>
                <a:spcPts val="3920"/>
              </a:lnSpc>
            </a:pPr>
            <a:r>
              <a:rPr lang="en-US" sz="2800">
                <a:solidFill>
                  <a:srgbClr val="000000"/>
                </a:solidFill>
                <a:latin typeface="Open Sans Bold"/>
              </a:rPr>
              <a:t>Сад, дом, забыли, загляденье.</a:t>
            </a:r>
          </a:p>
          <a:p>
            <a:pPr marL="604532" lvl="1" indent="-302266" algn="just">
              <a:lnSpc>
                <a:spcPts val="3920"/>
              </a:lnSpc>
              <a:buAutoNum type="arabicPeriod"/>
            </a:pPr>
            <a:r>
              <a:rPr lang="en-US" sz="2800">
                <a:solidFill>
                  <a:srgbClr val="000000"/>
                </a:solidFill>
                <a:latin typeface="Open Sans Bold"/>
              </a:rPr>
              <a:t>“Гроза днем”</a:t>
            </a:r>
          </a:p>
          <a:p>
            <a:pPr marL="604532" lvl="1" indent="-302266" algn="just">
              <a:lnSpc>
                <a:spcPts val="3920"/>
              </a:lnSpc>
              <a:buAutoNum type="arabicPeriod"/>
            </a:pPr>
            <a:r>
              <a:rPr lang="en-US" sz="2800">
                <a:solidFill>
                  <a:srgbClr val="000000"/>
                </a:solidFill>
                <a:latin typeface="Open Sans Bold"/>
              </a:rPr>
              <a:t>“Котенок”</a:t>
            </a:r>
          </a:p>
          <a:p>
            <a:pPr marL="604532" lvl="1" indent="-302266" algn="just">
              <a:lnSpc>
                <a:spcPts val="3920"/>
              </a:lnSpc>
              <a:buAutoNum type="arabicPeriod"/>
            </a:pPr>
            <a:r>
              <a:rPr lang="en-US" sz="2800">
                <a:solidFill>
                  <a:srgbClr val="000000"/>
                </a:solidFill>
                <a:latin typeface="Open Sans Bold"/>
              </a:rPr>
              <a:t>“Если”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129230" y="7789345"/>
            <a:ext cx="202953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FFFFFF"/>
                </a:solidFill>
                <a:latin typeface="Open Sans"/>
              </a:rPr>
              <a:t>“</a:t>
            </a:r>
            <a:r>
              <a:rPr lang="en-US" sz="3399" dirty="0" err="1">
                <a:solidFill>
                  <a:srgbClr val="FFFFFF"/>
                </a:solidFill>
                <a:latin typeface="Open Sans"/>
              </a:rPr>
              <a:t>Котенок</a:t>
            </a:r>
            <a:r>
              <a:rPr lang="en-US" sz="3399" dirty="0">
                <a:solidFill>
                  <a:srgbClr val="FFFFFF"/>
                </a:solidFill>
                <a:latin typeface="Open Sans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61564" y="226745"/>
            <a:ext cx="14075094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>
                <a:solidFill>
                  <a:srgbClr val="FFFFFF"/>
                </a:solidFill>
                <a:latin typeface="Lato Bold"/>
              </a:rPr>
              <a:t>“Угадай-ка”</a:t>
            </a:r>
          </a:p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latin typeface="Lato Bold"/>
              </a:rPr>
              <a:t>О ком написаны строчки?</a:t>
            </a: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028700" y="2627799"/>
            <a:ext cx="16887972" cy="4618621"/>
            <a:chOff x="0" y="0"/>
            <a:chExt cx="4039430" cy="11047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39430" cy="1104727"/>
            </a:xfrm>
            <a:custGeom>
              <a:avLst/>
              <a:gdLst/>
              <a:ahLst/>
              <a:cxnLst/>
              <a:rect l="l" t="t" r="r" b="b"/>
              <a:pathLst>
                <a:path w="4039430" h="1104727">
                  <a:moveTo>
                    <a:pt x="3914970" y="1104727"/>
                  </a:moveTo>
                  <a:lnTo>
                    <a:pt x="124460" y="1104727"/>
                  </a:lnTo>
                  <a:cubicBezTo>
                    <a:pt x="55880" y="1104727"/>
                    <a:pt x="0" y="1048847"/>
                    <a:pt x="0" y="98026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980267"/>
                  </a:lnTo>
                  <a:cubicBezTo>
                    <a:pt x="4039430" y="1048847"/>
                    <a:pt x="3983550" y="1104727"/>
                    <a:pt x="3914970" y="1104727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22353" y="2217470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29"/>
                </a:lnTo>
                <a:lnTo>
                  <a:pt x="0" y="23564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4094976" y="2927345"/>
            <a:ext cx="10098048" cy="3207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40"/>
              </a:lnSpc>
            </a:pP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Кто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стучится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в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дверь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ко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мне</a:t>
            </a:r>
            <a:endParaRPr lang="en-US" sz="4000" dirty="0">
              <a:solidFill>
                <a:srgbClr val="000000"/>
              </a:solidFill>
              <a:latin typeface="Open Sans Bold"/>
            </a:endParaRPr>
          </a:p>
          <a:p>
            <a:pPr algn="just">
              <a:lnSpc>
                <a:spcPts val="6440"/>
              </a:lnSpc>
            </a:pPr>
            <a:r>
              <a:rPr lang="en-US" sz="4000" dirty="0">
                <a:solidFill>
                  <a:srgbClr val="000000"/>
                </a:solidFill>
                <a:latin typeface="Open Sans Bold"/>
              </a:rPr>
              <a:t>С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толстой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сумкой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на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ремне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,</a:t>
            </a:r>
          </a:p>
          <a:p>
            <a:pPr algn="just">
              <a:lnSpc>
                <a:spcPts val="6440"/>
              </a:lnSpc>
            </a:pPr>
            <a:r>
              <a:rPr lang="en-US" sz="4000" dirty="0">
                <a:solidFill>
                  <a:srgbClr val="000000"/>
                </a:solidFill>
                <a:latin typeface="Open Sans Bold"/>
              </a:rPr>
              <a:t>С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цифрой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“5”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на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медной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бляшке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,</a:t>
            </a:r>
          </a:p>
          <a:p>
            <a:pPr algn="just">
              <a:lnSpc>
                <a:spcPts val="6440"/>
              </a:lnSpc>
            </a:pPr>
            <a:r>
              <a:rPr lang="en-US" sz="4000" dirty="0">
                <a:solidFill>
                  <a:srgbClr val="000000"/>
                </a:solidFill>
                <a:latin typeface="Open Sans Bold"/>
              </a:rPr>
              <a:t>В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синей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форменной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Open Sans Bold"/>
              </a:rPr>
              <a:t>фуражке</a:t>
            </a:r>
            <a:r>
              <a:rPr lang="en-US" sz="4000" dirty="0">
                <a:solidFill>
                  <a:srgbClr val="000000"/>
                </a:solidFill>
                <a:latin typeface="Open Sans Bold"/>
              </a:rPr>
              <a:t>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606486" y="7789345"/>
            <a:ext cx="307502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FFFFFF"/>
                </a:solidFill>
                <a:latin typeface="Open Sans"/>
              </a:rPr>
              <a:t>О </a:t>
            </a:r>
            <a:r>
              <a:rPr lang="en-US" sz="3399" dirty="0" err="1">
                <a:solidFill>
                  <a:srgbClr val="FFFFFF"/>
                </a:solidFill>
                <a:latin typeface="Open Sans"/>
              </a:rPr>
              <a:t>почтальоне</a:t>
            </a:r>
            <a:r>
              <a:rPr lang="en-US" sz="3399" dirty="0">
                <a:solidFill>
                  <a:srgbClr val="FFFFFF"/>
                </a:solidFill>
                <a:latin typeface="Open San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61564" y="226745"/>
            <a:ext cx="14075094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>
                <a:solidFill>
                  <a:srgbClr val="FFFFFF"/>
                </a:solidFill>
                <a:latin typeface="Lato Bold"/>
              </a:rPr>
              <a:t>“Угадай-ка”</a:t>
            </a:r>
          </a:p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latin typeface="Lato Bold"/>
              </a:rPr>
              <a:t>О ком написаны строчки?</a:t>
            </a: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028700" y="2627799"/>
            <a:ext cx="16887972" cy="4618621"/>
            <a:chOff x="0" y="0"/>
            <a:chExt cx="4039430" cy="11047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39430" cy="1104727"/>
            </a:xfrm>
            <a:custGeom>
              <a:avLst/>
              <a:gdLst/>
              <a:ahLst/>
              <a:cxnLst/>
              <a:rect l="l" t="t" r="r" b="b"/>
              <a:pathLst>
                <a:path w="4039430" h="1104727">
                  <a:moveTo>
                    <a:pt x="3914970" y="1104727"/>
                  </a:moveTo>
                  <a:lnTo>
                    <a:pt x="124460" y="1104727"/>
                  </a:lnTo>
                  <a:cubicBezTo>
                    <a:pt x="55880" y="1104727"/>
                    <a:pt x="0" y="1048847"/>
                    <a:pt x="0" y="98026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980267"/>
                  </a:lnTo>
                  <a:cubicBezTo>
                    <a:pt x="4039430" y="1048847"/>
                    <a:pt x="3983550" y="1104727"/>
                    <a:pt x="3914970" y="1104727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22353" y="2217470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29"/>
                </a:lnTo>
                <a:lnTo>
                  <a:pt x="0" y="23564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5812764" y="2927345"/>
            <a:ext cx="7319843" cy="3207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40"/>
              </a:lnSpc>
            </a:pPr>
            <a:r>
              <a:rPr lang="en-US" sz="4600">
                <a:solidFill>
                  <a:srgbClr val="000000"/>
                </a:solidFill>
                <a:latin typeface="Open Sans Bold"/>
              </a:rPr>
              <a:t>Фея кружится на сцене-</a:t>
            </a:r>
          </a:p>
          <a:p>
            <a:pPr algn="just">
              <a:lnSpc>
                <a:spcPts val="6440"/>
              </a:lnSpc>
            </a:pPr>
            <a:r>
              <a:rPr lang="en-US" sz="4600">
                <a:solidFill>
                  <a:srgbClr val="000000"/>
                </a:solidFill>
                <a:latin typeface="Open Sans Bold"/>
              </a:rPr>
              <a:t>Я на сцену не гляжу.</a:t>
            </a:r>
          </a:p>
          <a:p>
            <a:pPr algn="just">
              <a:lnSpc>
                <a:spcPts val="6440"/>
              </a:lnSpc>
            </a:pPr>
            <a:r>
              <a:rPr lang="en-US" sz="4600">
                <a:solidFill>
                  <a:srgbClr val="000000"/>
                </a:solidFill>
                <a:latin typeface="Open Sans Bold"/>
              </a:rPr>
              <a:t>Обыскала все колени-</a:t>
            </a:r>
          </a:p>
          <a:p>
            <a:pPr algn="just">
              <a:lnSpc>
                <a:spcPts val="6440"/>
              </a:lnSpc>
            </a:pPr>
            <a:r>
              <a:rPr lang="en-US" sz="4600">
                <a:solidFill>
                  <a:srgbClr val="000000"/>
                </a:solidFill>
                <a:latin typeface="Open Sans Bold"/>
              </a:rPr>
              <a:t>Номерка не нахожу.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010400" y="7789345"/>
            <a:ext cx="3219986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FFFFFF"/>
                </a:solidFill>
                <a:latin typeface="Open Sans"/>
              </a:rPr>
              <a:t>О </a:t>
            </a:r>
            <a:r>
              <a:rPr lang="en-US" sz="3399" dirty="0" err="1">
                <a:solidFill>
                  <a:srgbClr val="FFFFFF"/>
                </a:solidFill>
                <a:latin typeface="Open Sans"/>
              </a:rPr>
              <a:t>девочке</a:t>
            </a:r>
            <a:endParaRPr lang="en-US" sz="3399" dirty="0">
              <a:solidFill>
                <a:srgbClr val="FFFFFF"/>
              </a:solidFill>
              <a:latin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61564" y="226745"/>
            <a:ext cx="14075094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>
                <a:solidFill>
                  <a:srgbClr val="FFFFFF"/>
                </a:solidFill>
                <a:latin typeface="Lato Bold"/>
              </a:rPr>
              <a:t>“Угадай-ка”</a:t>
            </a:r>
          </a:p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latin typeface="Lato Bold"/>
              </a:rPr>
              <a:t>О ком написаны строчки?</a:t>
            </a: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028700" y="2627799"/>
            <a:ext cx="16887972" cy="4618621"/>
            <a:chOff x="0" y="0"/>
            <a:chExt cx="4039430" cy="11047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39430" cy="1104727"/>
            </a:xfrm>
            <a:custGeom>
              <a:avLst/>
              <a:gdLst/>
              <a:ahLst/>
              <a:cxnLst/>
              <a:rect l="l" t="t" r="r" b="b"/>
              <a:pathLst>
                <a:path w="4039430" h="1104727">
                  <a:moveTo>
                    <a:pt x="3914970" y="1104727"/>
                  </a:moveTo>
                  <a:lnTo>
                    <a:pt x="124460" y="1104727"/>
                  </a:lnTo>
                  <a:cubicBezTo>
                    <a:pt x="55880" y="1104727"/>
                    <a:pt x="0" y="1048847"/>
                    <a:pt x="0" y="98026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980267"/>
                  </a:lnTo>
                  <a:cubicBezTo>
                    <a:pt x="4039430" y="1048847"/>
                    <a:pt x="3983550" y="1104727"/>
                    <a:pt x="3914970" y="1104727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9" name="Freeform 9">
            <a:hlinkClick r:id="rId5" action="ppaction://hlinksldjump"/>
          </p:cNvPr>
          <p:cNvSpPr/>
          <p:nvPr/>
        </p:nvSpPr>
        <p:spPr>
          <a:xfrm>
            <a:off x="722353" y="2217470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29"/>
                </a:lnTo>
                <a:lnTo>
                  <a:pt x="0" y="235642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4094976" y="2927345"/>
            <a:ext cx="6077188" cy="1588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40"/>
              </a:lnSpc>
            </a:pPr>
            <a:r>
              <a:rPr lang="en-US" sz="4400" dirty="0">
                <a:solidFill>
                  <a:srgbClr val="000000"/>
                </a:solidFill>
                <a:latin typeface="Open Sans Bold"/>
              </a:rPr>
              <a:t>Я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взяла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его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домой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,</a:t>
            </a:r>
          </a:p>
          <a:p>
            <a:pPr algn="just">
              <a:lnSpc>
                <a:spcPts val="6440"/>
              </a:lnSpc>
            </a:pP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Накормила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досыта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315200" y="7789345"/>
            <a:ext cx="2887325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FFFFFF"/>
                </a:solidFill>
                <a:latin typeface="Open Sans"/>
              </a:rPr>
              <a:t>О </a:t>
            </a:r>
            <a:r>
              <a:rPr lang="en-US" sz="3399" dirty="0" err="1">
                <a:solidFill>
                  <a:srgbClr val="FFFFFF"/>
                </a:solidFill>
                <a:latin typeface="Open Sans"/>
              </a:rPr>
              <a:t>котенке</a:t>
            </a:r>
            <a:endParaRPr lang="en-US" sz="3399" dirty="0">
              <a:solidFill>
                <a:srgbClr val="FFFFFF"/>
              </a:solidFill>
              <a:latin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106453" y="3307074"/>
            <a:ext cx="14075094" cy="2533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998"/>
              </a:lnSpc>
            </a:pPr>
            <a:r>
              <a:rPr lang="en-US" sz="12498">
                <a:solidFill>
                  <a:srgbClr val="FFFFFF"/>
                </a:solidFill>
                <a:latin typeface="Lato Bold"/>
              </a:rPr>
              <a:t>“Бросай-ка”</a:t>
            </a:r>
          </a:p>
          <a:p>
            <a:pPr algn="ctr">
              <a:lnSpc>
                <a:spcPts val="5040"/>
              </a:lnSpc>
            </a:pPr>
            <a:endParaRPr lang="en-US" sz="12498">
              <a:solidFill>
                <a:srgbClr val="FFFFFF"/>
              </a:solidFill>
              <a:latin typeface="Lato Bold"/>
            </a:endParaRP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>
            <a:hlinkClick r:id="rId4" action="ppaction://hlinksldjump"/>
          </p:cNvPr>
          <p:cNvSpPr/>
          <p:nvPr/>
        </p:nvSpPr>
        <p:spPr>
          <a:xfrm>
            <a:off x="722353" y="2217470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29"/>
                </a:lnTo>
                <a:lnTo>
                  <a:pt x="0" y="235642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61564" y="226745"/>
            <a:ext cx="14075094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>
                <a:solidFill>
                  <a:srgbClr val="FFFFFF"/>
                </a:solidFill>
                <a:latin typeface="Lato Bold"/>
              </a:rPr>
              <a:t>“Счастливый случай”</a:t>
            </a:r>
          </a:p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latin typeface="Lato Bold"/>
              </a:rPr>
              <a:t>Послушайте и найдите ошибку.</a:t>
            </a: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028700" y="2627799"/>
            <a:ext cx="16887972" cy="4618621"/>
            <a:chOff x="0" y="0"/>
            <a:chExt cx="4039430" cy="11047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39430" cy="1104727"/>
            </a:xfrm>
            <a:custGeom>
              <a:avLst/>
              <a:gdLst/>
              <a:ahLst/>
              <a:cxnLst/>
              <a:rect l="l" t="t" r="r" b="b"/>
              <a:pathLst>
                <a:path w="4039430" h="1104727">
                  <a:moveTo>
                    <a:pt x="3914970" y="1104727"/>
                  </a:moveTo>
                  <a:lnTo>
                    <a:pt x="124460" y="1104727"/>
                  </a:lnTo>
                  <a:cubicBezTo>
                    <a:pt x="55880" y="1104727"/>
                    <a:pt x="0" y="1048847"/>
                    <a:pt x="0" y="98026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980267"/>
                  </a:lnTo>
                  <a:cubicBezTo>
                    <a:pt x="4039430" y="1048847"/>
                    <a:pt x="3983550" y="1104727"/>
                    <a:pt x="3914970" y="1104727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22353" y="2217470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29"/>
                </a:lnTo>
                <a:lnTo>
                  <a:pt x="0" y="23564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4094976" y="2927345"/>
            <a:ext cx="7583686" cy="3207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40"/>
              </a:lnSpc>
            </a:pP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Уронили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зайку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на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пол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, </a:t>
            </a:r>
          </a:p>
          <a:p>
            <a:pPr algn="just">
              <a:lnSpc>
                <a:spcPts val="6440"/>
              </a:lnSpc>
            </a:pP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Оторвали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зайке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лапу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.</a:t>
            </a:r>
          </a:p>
          <a:p>
            <a:pPr algn="just">
              <a:lnSpc>
                <a:spcPts val="6440"/>
              </a:lnSpc>
            </a:pP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Все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равно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его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не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брошу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-</a:t>
            </a:r>
          </a:p>
          <a:p>
            <a:pPr algn="just">
              <a:lnSpc>
                <a:spcPts val="6440"/>
              </a:lnSpc>
            </a:pP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Потому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что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он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хороший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039207" y="7789345"/>
            <a:ext cx="6209586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 err="1">
                <a:solidFill>
                  <a:srgbClr val="FFFFFF"/>
                </a:solidFill>
                <a:latin typeface="Open Sans"/>
              </a:rPr>
              <a:t>Зайку</a:t>
            </a:r>
            <a:r>
              <a:rPr lang="en-US" sz="3399" dirty="0">
                <a:solidFill>
                  <a:srgbClr val="FFFFFF"/>
                </a:solidFill>
                <a:latin typeface="Open Sans"/>
              </a:rPr>
              <a:t> - </a:t>
            </a:r>
            <a:r>
              <a:rPr lang="en-US" sz="3399" dirty="0" err="1">
                <a:solidFill>
                  <a:srgbClr val="FFFFFF"/>
                </a:solidFill>
                <a:latin typeface="Open Sans"/>
              </a:rPr>
              <a:t>мишку</a:t>
            </a:r>
            <a:r>
              <a:rPr lang="en-US" sz="3399" dirty="0">
                <a:solidFill>
                  <a:srgbClr val="FFFFFF"/>
                </a:solidFill>
                <a:latin typeface="Open Sans"/>
              </a:rPr>
              <a:t>; </a:t>
            </a:r>
            <a:r>
              <a:rPr lang="en-US" sz="3399" dirty="0" err="1">
                <a:solidFill>
                  <a:srgbClr val="FFFFFF"/>
                </a:solidFill>
                <a:latin typeface="Open Sans"/>
              </a:rPr>
              <a:t>зайке</a:t>
            </a:r>
            <a:r>
              <a:rPr lang="en-US" sz="3399" dirty="0">
                <a:solidFill>
                  <a:srgbClr val="FFFFFF"/>
                </a:solidFill>
                <a:latin typeface="Open Sans"/>
              </a:rPr>
              <a:t>- </a:t>
            </a:r>
            <a:r>
              <a:rPr lang="en-US" sz="3399" dirty="0" err="1">
                <a:solidFill>
                  <a:srgbClr val="FFFFFF"/>
                </a:solidFill>
                <a:latin typeface="Open Sans"/>
              </a:rPr>
              <a:t>мишке</a:t>
            </a:r>
            <a:r>
              <a:rPr lang="en-US" sz="3399" dirty="0">
                <a:solidFill>
                  <a:srgbClr val="FFFFFF"/>
                </a:solidFill>
                <a:latin typeface="Open San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61564" y="226745"/>
            <a:ext cx="14075094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>
                <a:solidFill>
                  <a:srgbClr val="FFFFFF"/>
                </a:solidFill>
                <a:latin typeface="Lato Bold"/>
              </a:rPr>
              <a:t>“Счастливый случай”</a:t>
            </a:r>
          </a:p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latin typeface="Lato Bold"/>
              </a:rPr>
              <a:t>Послушайте и найдите ошибку.</a:t>
            </a: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028700" y="2627799"/>
            <a:ext cx="16887972" cy="4618621"/>
            <a:chOff x="0" y="0"/>
            <a:chExt cx="4039430" cy="11047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39430" cy="1104727"/>
            </a:xfrm>
            <a:custGeom>
              <a:avLst/>
              <a:gdLst/>
              <a:ahLst/>
              <a:cxnLst/>
              <a:rect l="l" t="t" r="r" b="b"/>
              <a:pathLst>
                <a:path w="4039430" h="1104727">
                  <a:moveTo>
                    <a:pt x="3914970" y="1104727"/>
                  </a:moveTo>
                  <a:lnTo>
                    <a:pt x="124460" y="1104727"/>
                  </a:lnTo>
                  <a:cubicBezTo>
                    <a:pt x="55880" y="1104727"/>
                    <a:pt x="0" y="1048847"/>
                    <a:pt x="0" y="98026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980267"/>
                  </a:lnTo>
                  <a:cubicBezTo>
                    <a:pt x="4039430" y="1048847"/>
                    <a:pt x="3983550" y="1104727"/>
                    <a:pt x="3914970" y="1104727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22353" y="2217470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29"/>
                </a:lnTo>
                <a:lnTo>
                  <a:pt x="0" y="23564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4094976" y="2927345"/>
            <a:ext cx="9667637" cy="1588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40"/>
              </a:lnSpc>
            </a:pP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Эй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,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не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стойте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слишком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близко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-</a:t>
            </a:r>
          </a:p>
          <a:p>
            <a:pPr algn="just">
              <a:lnSpc>
                <a:spcPts val="6440"/>
              </a:lnSpc>
            </a:pPr>
            <a:r>
              <a:rPr lang="en-US" sz="4400" dirty="0">
                <a:solidFill>
                  <a:srgbClr val="000000"/>
                </a:solidFill>
                <a:latin typeface="Open Sans Bold"/>
              </a:rPr>
              <a:t>Я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рысенок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, а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не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Open Sans Bold"/>
              </a:rPr>
              <a:t>киска</a:t>
            </a:r>
            <a:r>
              <a:rPr lang="en-US" sz="4400" dirty="0">
                <a:solidFill>
                  <a:srgbClr val="000000"/>
                </a:solidFill>
                <a:latin typeface="Open Sans Bold"/>
              </a:rPr>
              <a:t>.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098983" y="7789345"/>
            <a:ext cx="4090035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 err="1">
                <a:solidFill>
                  <a:srgbClr val="FFFFFF"/>
                </a:solidFill>
                <a:latin typeface="Open Sans"/>
              </a:rPr>
              <a:t>Рысенок</a:t>
            </a:r>
            <a:r>
              <a:rPr lang="en-US" sz="3399" dirty="0">
                <a:solidFill>
                  <a:srgbClr val="FFFFFF"/>
                </a:solidFill>
                <a:latin typeface="Open Sans"/>
              </a:rPr>
              <a:t>- </a:t>
            </a:r>
            <a:r>
              <a:rPr lang="en-US" sz="3399" dirty="0" err="1">
                <a:solidFill>
                  <a:srgbClr val="FFFFFF"/>
                </a:solidFill>
                <a:latin typeface="Open Sans"/>
              </a:rPr>
              <a:t>тигренок</a:t>
            </a:r>
            <a:r>
              <a:rPr lang="en-US" sz="3399" dirty="0">
                <a:solidFill>
                  <a:srgbClr val="FFFFFF"/>
                </a:solidFill>
                <a:latin typeface="Open San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7A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61564" y="226745"/>
            <a:ext cx="14075094" cy="179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7500">
                <a:solidFill>
                  <a:srgbClr val="FFFFFF"/>
                </a:solidFill>
                <a:latin typeface="Lato Bold"/>
              </a:rPr>
              <a:t>“Счастливый случай”</a:t>
            </a:r>
          </a:p>
          <a:p>
            <a:pPr algn="ctr">
              <a:lnSpc>
                <a:spcPts val="5040"/>
              </a:lnSpc>
            </a:pPr>
            <a:r>
              <a:rPr lang="en-US" sz="4200">
                <a:solidFill>
                  <a:srgbClr val="FFFFFF"/>
                </a:solidFill>
                <a:latin typeface="Lato Bold"/>
              </a:rPr>
              <a:t>Послушайте и найдите ошибку.</a:t>
            </a:r>
          </a:p>
        </p:txBody>
      </p:sp>
      <p:grpSp>
        <p:nvGrpSpPr>
          <p:cNvPr id="3" name="Group 3"/>
          <p:cNvGrpSpPr/>
          <p:nvPr/>
        </p:nvGrpSpPr>
        <p:grpSpPr>
          <a:xfrm rot="10732388">
            <a:off x="16891114" y="9663901"/>
            <a:ext cx="1022330" cy="338316"/>
            <a:chOff x="0" y="0"/>
            <a:chExt cx="1297145" cy="429260"/>
          </a:xfrm>
        </p:grpSpPr>
        <p:sp>
          <p:nvSpPr>
            <p:cNvPr id="4" name="Freeform 4"/>
            <p:cNvSpPr/>
            <p:nvPr/>
          </p:nvSpPr>
          <p:spPr>
            <a:xfrm>
              <a:off x="0" y="-5080"/>
              <a:ext cx="1297145" cy="434340"/>
            </a:xfrm>
            <a:custGeom>
              <a:avLst/>
              <a:gdLst/>
              <a:ahLst/>
              <a:cxnLst/>
              <a:rect l="l" t="t" r="r" b="b"/>
              <a:pathLst>
                <a:path w="1297145" h="434340">
                  <a:moveTo>
                    <a:pt x="1279365" y="187960"/>
                  </a:moveTo>
                  <a:lnTo>
                    <a:pt x="1017745" y="11430"/>
                  </a:lnTo>
                  <a:cubicBezTo>
                    <a:pt x="999965" y="0"/>
                    <a:pt x="977105" y="3810"/>
                    <a:pt x="964405" y="21590"/>
                  </a:cubicBezTo>
                  <a:cubicBezTo>
                    <a:pt x="952975" y="39370"/>
                    <a:pt x="956785" y="62230"/>
                    <a:pt x="974565" y="74930"/>
                  </a:cubicBezTo>
                  <a:lnTo>
                    <a:pt x="1133315" y="181610"/>
                  </a:lnTo>
                  <a:lnTo>
                    <a:pt x="0" y="181610"/>
                  </a:lnTo>
                  <a:lnTo>
                    <a:pt x="0" y="257810"/>
                  </a:lnTo>
                  <a:lnTo>
                    <a:pt x="1133315" y="257810"/>
                  </a:lnTo>
                  <a:lnTo>
                    <a:pt x="974565" y="364490"/>
                  </a:lnTo>
                  <a:cubicBezTo>
                    <a:pt x="956785" y="375920"/>
                    <a:pt x="952975" y="400050"/>
                    <a:pt x="964405" y="417830"/>
                  </a:cubicBezTo>
                  <a:cubicBezTo>
                    <a:pt x="972025" y="429260"/>
                    <a:pt x="983455" y="434340"/>
                    <a:pt x="996155" y="434340"/>
                  </a:cubicBezTo>
                  <a:cubicBezTo>
                    <a:pt x="1003775" y="434340"/>
                    <a:pt x="1011395" y="431800"/>
                    <a:pt x="1017745" y="427990"/>
                  </a:cubicBezTo>
                  <a:lnTo>
                    <a:pt x="1280635" y="251460"/>
                  </a:lnTo>
                  <a:cubicBezTo>
                    <a:pt x="1290795" y="243840"/>
                    <a:pt x="1297145" y="232410"/>
                    <a:pt x="1297145" y="219710"/>
                  </a:cubicBezTo>
                  <a:cubicBezTo>
                    <a:pt x="1297145" y="207010"/>
                    <a:pt x="1290795" y="195580"/>
                    <a:pt x="1279365" y="187960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028700" y="2627799"/>
            <a:ext cx="16887972" cy="4618621"/>
            <a:chOff x="0" y="0"/>
            <a:chExt cx="4039430" cy="110472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039430" cy="1104727"/>
            </a:xfrm>
            <a:custGeom>
              <a:avLst/>
              <a:gdLst/>
              <a:ahLst/>
              <a:cxnLst/>
              <a:rect l="l" t="t" r="r" b="b"/>
              <a:pathLst>
                <a:path w="4039430" h="1104727">
                  <a:moveTo>
                    <a:pt x="3914970" y="1104727"/>
                  </a:moveTo>
                  <a:lnTo>
                    <a:pt x="124460" y="1104727"/>
                  </a:lnTo>
                  <a:cubicBezTo>
                    <a:pt x="55880" y="1104727"/>
                    <a:pt x="0" y="1048847"/>
                    <a:pt x="0" y="980267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3914970" y="0"/>
                  </a:lnTo>
                  <a:cubicBezTo>
                    <a:pt x="3983550" y="0"/>
                    <a:pt x="4039430" y="55880"/>
                    <a:pt x="4039430" y="124460"/>
                  </a:cubicBezTo>
                  <a:lnTo>
                    <a:pt x="4039430" y="980267"/>
                  </a:lnTo>
                  <a:cubicBezTo>
                    <a:pt x="4039430" y="1048847"/>
                    <a:pt x="3983550" y="1104727"/>
                    <a:pt x="3914970" y="1104727"/>
                  </a:cubicBezTo>
                  <a:close/>
                </a:path>
              </a:pathLst>
            </a:custGeom>
            <a:solidFill>
              <a:srgbClr val="F4F4F4"/>
            </a:solidFill>
          </p:spPr>
        </p:sp>
      </p:grpSp>
      <p:sp>
        <p:nvSpPr>
          <p:cNvPr id="7" name="Freeform 7"/>
          <p:cNvSpPr/>
          <p:nvPr/>
        </p:nvSpPr>
        <p:spPr>
          <a:xfrm>
            <a:off x="15970768" y="-224298"/>
            <a:ext cx="2577063" cy="2441768"/>
          </a:xfrm>
          <a:custGeom>
            <a:avLst/>
            <a:gdLst/>
            <a:ahLst/>
            <a:cxnLst/>
            <a:rect l="l" t="t" r="r" b="b"/>
            <a:pathLst>
              <a:path w="2577063" h="2441768">
                <a:moveTo>
                  <a:pt x="0" y="0"/>
                </a:moveTo>
                <a:lnTo>
                  <a:pt x="2577064" y="0"/>
                </a:lnTo>
                <a:lnTo>
                  <a:pt x="2577064" y="2441768"/>
                </a:lnTo>
                <a:lnTo>
                  <a:pt x="0" y="24417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287114" y="7634455"/>
            <a:ext cx="3031854" cy="2846153"/>
          </a:xfrm>
          <a:custGeom>
            <a:avLst/>
            <a:gdLst/>
            <a:ahLst/>
            <a:cxnLst/>
            <a:rect l="l" t="t" r="r" b="b"/>
            <a:pathLst>
              <a:path w="3031854" h="2846153">
                <a:moveTo>
                  <a:pt x="0" y="0"/>
                </a:moveTo>
                <a:lnTo>
                  <a:pt x="3031854" y="0"/>
                </a:lnTo>
                <a:lnTo>
                  <a:pt x="3031854" y="2846152"/>
                </a:lnTo>
                <a:lnTo>
                  <a:pt x="0" y="2846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722353" y="2217470"/>
            <a:ext cx="2768199" cy="2356429"/>
          </a:xfrm>
          <a:custGeom>
            <a:avLst/>
            <a:gdLst/>
            <a:ahLst/>
            <a:cxnLst/>
            <a:rect l="l" t="t" r="r" b="b"/>
            <a:pathLst>
              <a:path w="2768199" h="2356429">
                <a:moveTo>
                  <a:pt x="0" y="0"/>
                </a:moveTo>
                <a:lnTo>
                  <a:pt x="2768199" y="0"/>
                </a:lnTo>
                <a:lnTo>
                  <a:pt x="2768199" y="2356429"/>
                </a:lnTo>
                <a:lnTo>
                  <a:pt x="0" y="23564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4094976" y="2927345"/>
            <a:ext cx="7787759" cy="3207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40"/>
              </a:lnSpc>
            </a:pPr>
            <a:r>
              <a:rPr lang="en-US" sz="4600">
                <a:solidFill>
                  <a:srgbClr val="000000"/>
                </a:solidFill>
                <a:latin typeface="Open Sans Bold"/>
              </a:rPr>
              <a:t>Идет медведь, качается, </a:t>
            </a:r>
          </a:p>
          <a:p>
            <a:pPr algn="just">
              <a:lnSpc>
                <a:spcPts val="6440"/>
              </a:lnSpc>
            </a:pPr>
            <a:r>
              <a:rPr lang="en-US" sz="4600">
                <a:solidFill>
                  <a:srgbClr val="000000"/>
                </a:solidFill>
                <a:latin typeface="Open Sans Bold"/>
              </a:rPr>
              <a:t>Вздыхает на ходу:</a:t>
            </a:r>
          </a:p>
          <a:p>
            <a:pPr algn="just">
              <a:lnSpc>
                <a:spcPts val="6440"/>
              </a:lnSpc>
            </a:pPr>
            <a:r>
              <a:rPr lang="en-US" sz="4600">
                <a:solidFill>
                  <a:srgbClr val="000000"/>
                </a:solidFill>
                <a:latin typeface="Open Sans Bold"/>
              </a:rPr>
              <a:t>-Ох, доска кончается.</a:t>
            </a:r>
          </a:p>
          <a:p>
            <a:pPr algn="just">
              <a:lnSpc>
                <a:spcPts val="6440"/>
              </a:lnSpc>
            </a:pPr>
            <a:r>
              <a:rPr lang="en-US" sz="4600">
                <a:solidFill>
                  <a:srgbClr val="000000"/>
                </a:solidFill>
                <a:latin typeface="Open Sans Bold"/>
              </a:rPr>
              <a:t>Сейчас я упаду!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357824" y="7789345"/>
            <a:ext cx="3572351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 err="1">
                <a:solidFill>
                  <a:srgbClr val="FFFFFF"/>
                </a:solidFill>
                <a:latin typeface="Open Sans"/>
              </a:rPr>
              <a:t>Медведь</a:t>
            </a:r>
            <a:r>
              <a:rPr lang="en-US" sz="3399" dirty="0">
                <a:solidFill>
                  <a:srgbClr val="FFFFFF"/>
                </a:solidFill>
                <a:latin typeface="Open Sans"/>
              </a:rPr>
              <a:t>- </a:t>
            </a:r>
            <a:r>
              <a:rPr lang="en-US" sz="3399" dirty="0" err="1">
                <a:solidFill>
                  <a:srgbClr val="FFFFFF"/>
                </a:solidFill>
                <a:latin typeface="Open Sans"/>
              </a:rPr>
              <a:t>бычок</a:t>
            </a:r>
            <a:r>
              <a:rPr lang="en-US" sz="3399" dirty="0">
                <a:solidFill>
                  <a:srgbClr val="FFFFFF"/>
                </a:solidFill>
                <a:latin typeface="Open San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431</Words>
  <Application>Microsoft Office PowerPoint</Application>
  <PresentationFormat>Произвольный</PresentationFormat>
  <Paragraphs>98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Lato Bold</vt:lpstr>
      <vt:lpstr>Calibri</vt:lpstr>
      <vt:lpstr>Open Sans</vt:lpstr>
      <vt:lpstr>Lato</vt:lpstr>
      <vt:lpstr>Open Sans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литературы</dc:title>
  <dc:creator>2022</dc:creator>
  <cp:lastModifiedBy>2022</cp:lastModifiedBy>
  <cp:revision>4</cp:revision>
  <dcterms:created xsi:type="dcterms:W3CDTF">2006-08-16T00:00:00Z</dcterms:created>
  <dcterms:modified xsi:type="dcterms:W3CDTF">2024-03-19T18:18:28Z</dcterms:modified>
  <dc:identifier>DAF_99uBJSw</dc:identifier>
</cp:coreProperties>
</file>