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0" r:id="rId2"/>
    <p:sldId id="285" r:id="rId3"/>
    <p:sldId id="268" r:id="rId4"/>
    <p:sldId id="262" r:id="rId5"/>
    <p:sldId id="261" r:id="rId6"/>
    <p:sldId id="257" r:id="rId7"/>
    <p:sldId id="264" r:id="rId8"/>
    <p:sldId id="280" r:id="rId9"/>
    <p:sldId id="278" r:id="rId10"/>
    <p:sldId id="286" r:id="rId11"/>
    <p:sldId id="272" r:id="rId12"/>
    <p:sldId id="270" r:id="rId13"/>
    <p:sldId id="281" r:id="rId14"/>
    <p:sldId id="269" r:id="rId15"/>
    <p:sldId id="276" r:id="rId16"/>
    <p:sldId id="277" r:id="rId17"/>
    <p:sldId id="271" r:id="rId18"/>
    <p:sldId id="267" r:id="rId19"/>
    <p:sldId id="263" r:id="rId20"/>
    <p:sldId id="279" r:id="rId21"/>
    <p:sldId id="275" r:id="rId22"/>
    <p:sldId id="265" r:id="rId23"/>
    <p:sldId id="284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3357D-B89D-4432-AC03-24FF48E2C19B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6960D-1B49-4E1B-97A1-B0237EFA5A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078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299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09A1F-927B-41FC-A5AB-E4FC975B85D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627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242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480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470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35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302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162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02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76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563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910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253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89AD6-F9E2-4160-A825-B75F12CBE96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4936A-7B3D-4BF4-8280-F59FB4470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832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econet.ru/uploads/pictures/111858/content_dver__econet_ru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669" r="246" b="927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95142" y="332656"/>
            <a:ext cx="6317756" cy="52322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ДОБРО ПОЖАЛОВАТЬ НА УРОК</a:t>
            </a:r>
            <a:endParaRPr lang="ru-RU" sz="28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32210" y="559055"/>
            <a:ext cx="1131400" cy="5772734"/>
          </a:xfrm>
          <a:prstGeom prst="rect">
            <a:avLst/>
          </a:prstGeom>
          <a:noFill/>
        </p:spPr>
        <p:txBody>
          <a:bodyPr vert="wordArtVert" wrap="none" rtlCol="0" anchor="ctr">
            <a:spAutoFit/>
          </a:bodyPr>
          <a:lstStyle/>
          <a:p>
            <a:r>
              <a:rPr lang="ru-RU" sz="5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ОДНКНР</a:t>
            </a:r>
            <a:endParaRPr lang="ru-RU" sz="54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6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3101" y="31886"/>
            <a:ext cx="79499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«Кисточка в Божьих руках»</a:t>
            </a:r>
            <a:endParaRPr lang="ru-RU" sz="48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playback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4034" y="987556"/>
            <a:ext cx="7416824" cy="5562618"/>
          </a:xfrm>
          <a:prstGeom prst="rect">
            <a:avLst/>
          </a:prstGeom>
        </p:spPr>
      </p:pic>
      <p:pic>
        <p:nvPicPr>
          <p:cNvPr id="1026" name="Picture 2" descr="https://img2.freepng.ru/20180418/kgw/kisspng-ink-brush-paper-painting-5ad6f6f1238cf2.95802943152403736114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4333" y1="83333" x2="74333" y2="83333"/>
                        <a14:foregroundMark x1="72111" y1="78889" x2="72111" y2="78889"/>
                        <a14:foregroundMark x1="81333" y1="85556" x2="81333" y2="85556"/>
                        <a14:foregroundMark x1="90556" y1="88704" x2="90556" y2="88704"/>
                        <a14:foregroundMark x1="96222" y1="88333" x2="96222" y2="88333"/>
                        <a14:foregroundMark x1="98222" y1="84259" x2="98222" y2="84259"/>
                        <a14:foregroundMark x1="95000" y1="84815" x2="95000" y2="84815"/>
                        <a14:foregroundMark x1="77222" y1="87593" x2="77222" y2="87593"/>
                        <a14:foregroundMark x1="80333" y1="92037" x2="80333" y2="92037"/>
                        <a14:foregroundMark x1="89444" y1="94815" x2="89444" y2="94815"/>
                        <a14:foregroundMark x1="94000" y1="92037" x2="94000" y2="92037"/>
                        <a14:foregroundMark x1="96000" y1="91296" x2="96000" y2="91296"/>
                        <a14:foregroundMark x1="93778" y1="88704" x2="93778" y2="88704"/>
                        <a14:foregroundMark x1="89556" y1="96481" x2="89333" y2="96481"/>
                        <a14:foregroundMark x1="81444" y1="95556" x2="81444" y2="95556"/>
                        <a14:foregroundMark x1="78444" y1="92037" x2="78444" y2="92037"/>
                        <a14:foregroundMark x1="66556" y1="65556" x2="66556" y2="65556"/>
                        <a14:foregroundMark x1="68889" y1="72778" x2="68889" y2="72778"/>
                        <a14:foregroundMark x1="68000" y1="71667" x2="68000" y2="71667"/>
                        <a14:foregroundMark x1="67333" y1="70926" x2="67333" y2="70926"/>
                        <a14:foregroundMark x1="80778" y1="80185" x2="80778" y2="801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8" y="483500"/>
            <a:ext cx="1680186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40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«Предположим, вы поете. Когда вы только начинали этим заниматься, то пели только первым голосом. Спустя некоторое время, вы узнаете, что можете петь и вторым. Эти способности всегда были заложены в вас, но вы открыли их благодаря тому, что вы трудились и развивали свой талант. Это же касается любого другого дела, к которому вас призвал Господь</a:t>
            </a:r>
            <a:r>
              <a:rPr lang="ru-RU" sz="23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.»</a:t>
            </a:r>
          </a:p>
          <a:p>
            <a:pPr algn="r"/>
            <a:r>
              <a:rPr lang="ru-RU" sz="23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(Из книги «Успех во всём»)</a:t>
            </a:r>
            <a:endParaRPr lang="ru-RU" sz="23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cp12.nevsepic.com.ua/5-4/1358322424-0937962-www.nevsepic.com.u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31" y="2702449"/>
            <a:ext cx="381642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svistanet.com/wp-content/uploads/2016/09/xudozhnik_Mariya_Pavlova_2_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svistanet.com/wp-content/uploads/2016/09/xudozhnik_Mariya_Pavlova_2_1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svistanet.com/wp-content/uploads/2016/09/xudozhnik_Mariya_Pavlova_2_12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svistanet.com/wp-content/uploads/2016/09/xudozhnik_Mariya_Pavlova_2_1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2"/>
          <a:stretch/>
        </p:blipFill>
        <p:spPr bwMode="auto">
          <a:xfrm>
            <a:off x="5220072" y="2702449"/>
            <a:ext cx="3126927" cy="382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51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не работаете, - значит, вы воруете у каждого понемногу. Не только у государства - вы воруете у меня, воруете у моих братьев и сестер, которые платят налоги и работают. Это истина. Получается, что вы живете за счет других людей, которые отдают свои способности, которые производят и высвобождают то, что им даровал 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Бог». </a:t>
            </a:r>
          </a:p>
          <a:p>
            <a:pPr algn="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(из книги «Успех во всём»)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://static.biblioclub.ru/art_portal/thumbnails/104/104675/dsc_6144_copy_catpa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957" y="2669495"/>
            <a:ext cx="5446442" cy="4030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19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20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Поэтому, во-первых, мы работаем для того, чтобы открыть в себе новые сокрытые в нас таланты, и, во-вторых, чтобы делать добро, кому-то служить. Работа должна быть, прежде всего, служением. Что это означает?</a:t>
            </a:r>
            <a:endParaRPr lang="ru-RU" sz="2400" dirty="0"/>
          </a:p>
        </p:txBody>
      </p:sp>
      <p:pic>
        <p:nvPicPr>
          <p:cNvPr id="4" name="Picture 2" descr="https://img4.goodfon.ru/original/1366x768/6/ec/nikolai-pimonenko-zhatva-na-ukraine-kholst-maslo-kartina-po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4" t="1871" r="8536" b="13821"/>
          <a:stretch/>
        </p:blipFill>
        <p:spPr bwMode="auto">
          <a:xfrm>
            <a:off x="521026" y="1772816"/>
            <a:ext cx="8101947" cy="4608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41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чём говорит буддизм</a:t>
            </a:r>
            <a:endParaRPr lang="ru-RU" sz="3600" b="1" dirty="0">
              <a:ln w="12700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445224"/>
            <a:ext cx="9135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Буддийский монах </a:t>
            </a:r>
            <a:r>
              <a:rPr lang="ru-RU" sz="2400" b="1" dirty="0" err="1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Шантидева</a:t>
            </a:r>
            <a:r>
              <a:rPr lang="ru-RU" sz="24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говорил:</a:t>
            </a:r>
          </a:p>
          <a:p>
            <a:pPr algn="ctr"/>
            <a:r>
              <a:rPr lang="ru-RU" sz="24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«Много вреда на свете от тех, кто не способен к усердию… Как нет движения без ветра, так нет мудрости без усердия».</a:t>
            </a:r>
            <a:endParaRPr lang="ru-RU" sz="2400" b="1" i="1" dirty="0">
              <a:solidFill>
                <a:srgbClr val="0D1A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ользователь\Desktop\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0" t="9135" r="73813" b="64093"/>
          <a:stretch/>
        </p:blipFill>
        <p:spPr bwMode="auto">
          <a:xfrm>
            <a:off x="683568" y="1988840"/>
            <a:ext cx="1910107" cy="211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ganga.ru/sites/default/files/styles/author_photo/public/shantideva.jpg?itok=VbgEPzYW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7"/>
          <a:stretch/>
        </p:blipFill>
        <p:spPr bwMode="auto">
          <a:xfrm>
            <a:off x="4067944" y="917206"/>
            <a:ext cx="3905250" cy="4405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40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32" y="44624"/>
            <a:ext cx="91463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чём говорит ислам</a:t>
            </a:r>
            <a:endParaRPr lang="ru-RU" sz="3200" b="1" dirty="0">
              <a:ln w="12700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5536" y="5301208"/>
            <a:ext cx="91358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Пророк Мухаммад говорил:</a:t>
            </a:r>
          </a:p>
          <a:p>
            <a:pPr algn="ctr"/>
            <a:r>
              <a:rPr lang="ru-RU" sz="2800" b="1" i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«Самая вкусная еда – та, которую человек добывает своим трудом».</a:t>
            </a:r>
            <a:endParaRPr lang="ru-RU" sz="2800" b="1" i="1" dirty="0">
              <a:solidFill>
                <a:srgbClr val="0D1A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ользователь\Desktop\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24" t="68595" r="73935" b="-3439"/>
          <a:stretch/>
        </p:blipFill>
        <p:spPr bwMode="auto">
          <a:xfrm>
            <a:off x="467544" y="1196752"/>
            <a:ext cx="194583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i.ytimg.com/vi/SZ8P7TCFC6s/maxresdefaul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90" t="3507" r="23909"/>
          <a:stretch/>
        </p:blipFill>
        <p:spPr bwMode="auto">
          <a:xfrm>
            <a:off x="3707904" y="831837"/>
            <a:ext cx="4176464" cy="4317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чём говорит православие</a:t>
            </a:r>
            <a:endParaRPr lang="ru-RU" sz="3200" b="1" dirty="0">
              <a:ln w="12700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805264"/>
            <a:ext cx="91358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Апостол Павел говорил:</a:t>
            </a:r>
          </a:p>
          <a:p>
            <a:pPr algn="ctr"/>
            <a:r>
              <a:rPr lang="ru-RU" sz="2800" b="1" i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«Если кто не хочет трудиться, тот и не ест…»</a:t>
            </a:r>
            <a:endParaRPr lang="ru-RU" sz="2800" b="1" i="1" dirty="0">
              <a:solidFill>
                <a:srgbClr val="0D1A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ользователь\Desktop\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64" t="33975" r="73545" b="29887"/>
          <a:stretch/>
        </p:blipFill>
        <p:spPr bwMode="auto">
          <a:xfrm>
            <a:off x="395536" y="998570"/>
            <a:ext cx="2243137" cy="319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lechaim.ru/wp-content/uploads/2016/12/lech297ima_Stranitsa_025_Izobrazhenie_0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962246"/>
            <a:ext cx="4176464" cy="4758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37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князь Древней Руси Владимир Всеволодович Мономах написал наставление детям, которое в истории известно как «Поучение детям» В. Мономаха.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805264"/>
            <a:ext cx="91358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умеете хорошо, то не забывайте, а чего не умеете, тому учитесь».</a:t>
            </a:r>
            <a:endParaRPr lang="ru-RU" sz="2800" b="1" i="1" dirty="0">
              <a:solidFill>
                <a:srgbClr val="0D1A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avatars.mds.yandex.net/get-pdb/1058492/39e14fc5-51c3-439f-b33d-0faaa585a23a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61" y="1412776"/>
            <a:ext cx="3215536" cy="418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pokrov.pro/wp-content/uploads/2016/04/%D0%94%D1%80%D0%B5%D0%B2%D0%BD%D0%B5%D1%80%D1%83%D1%81%D1%81%D0%BA%D0%B0%D1%8Fdrevnerusskaya-shkola-s-miniatyury-17v-900x6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2" r="12370"/>
          <a:stretch/>
        </p:blipFill>
        <p:spPr bwMode="auto">
          <a:xfrm>
            <a:off x="3923928" y="1412776"/>
            <a:ext cx="4708489" cy="418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041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труд может сделать человека счастливым, приводя его душу в ясность, гармонию и довольство самим собою. Труд облагораживает человека».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Виссарион Белинский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6309320"/>
            <a:ext cx="9135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эта картина отражает главную мысль Белинского?</a:t>
            </a:r>
            <a:endParaRPr lang="ru-RU" sz="2400" b="1" dirty="0">
              <a:solidFill>
                <a:srgbClr val="0D1A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ru.artsdot.com/ADC/Art.nsf/O/9GEKXJ/$File/FrederickMorgan-RingofRose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91" b="1788"/>
          <a:stretch/>
        </p:blipFill>
        <p:spPr bwMode="auto">
          <a:xfrm>
            <a:off x="763178" y="1380226"/>
            <a:ext cx="7620000" cy="48989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62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radost-brest.com/children/diafilm/59_Zolotoi_gvozd/medium/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" t="2206" b="17566"/>
          <a:stretch/>
        </p:blipFill>
        <p:spPr bwMode="auto">
          <a:xfrm>
            <a:off x="837733" y="1844824"/>
            <a:ext cx="7435570" cy="471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zombi-ferm.ucoz.net/infa/rower/s_axe_gol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0312" y="22052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thumbs.dreamstime.com/b/tan-mittens-cartoon-winter-can-be-used-as-flashcards-babies-toddlers-language-other-educational-387601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22" y="22052"/>
            <a:ext cx="1427788" cy="142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9034" y="2205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«Притча о топоре и рукавицах»</a:t>
            </a:r>
            <a:endParaRPr lang="ru-RU" sz="48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5122" y="2205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«Притча о топоре и рукавицах»</a:t>
            </a:r>
            <a:endParaRPr lang="ru-RU" sz="4800" b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71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441" y="90430"/>
            <a:ext cx="91305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учеба трудом? Какие качества должны быть у ученика, чтобы его труд был успешным?</a:t>
            </a:r>
          </a:p>
        </p:txBody>
      </p:sp>
      <p:pic>
        <p:nvPicPr>
          <p:cNvPr id="4100" name="Picture 4" descr="https://cs6.livemaster.ru/storage/2b/d9/5ed32b7d72667398ed497cb437v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5"/>
            <a:ext cx="4831022" cy="473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r.mtdata.ru/r480x-/u25/photo78DD/20974503829-0/origina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408" y="1412774"/>
            <a:ext cx="3617579" cy="473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08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art-eda.info/wp-content/uploads/2014/11/Susan-Brabeau-Vyipechka-pechenya-800-h-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704856" cy="5636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" y="606134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Пострадала бы нравственность общества, если бы люди не думали о результатах своего труда, а заботились только о своем благе?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2025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любую историческую эпоху, любой народ был богат людьми, славные трудовые подвиги которых вносили вклад в развитие страны, её культуры.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532" y="6165304"/>
            <a:ext cx="9135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</a:t>
            </a:r>
            <a:endParaRPr lang="ru-RU" sz="2800" b="1" dirty="0">
              <a:solidFill>
                <a:srgbClr val="0D1A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s56.radikal.ru/i154/1004/78/407d37ba82f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5"/>
          <a:stretch/>
        </p:blipFill>
        <p:spPr bwMode="auto">
          <a:xfrm>
            <a:off x="179512" y="1628800"/>
            <a:ext cx="3138561" cy="433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ovcom.ru/pics/auctions/25773_8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7"/>
          <a:stretch/>
        </p:blipFill>
        <p:spPr bwMode="auto">
          <a:xfrm>
            <a:off x="3403562" y="1603059"/>
            <a:ext cx="2838965" cy="433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hrmaximum.ru/data/news/img/1109_photo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5" r="10442"/>
          <a:stretch/>
        </p:blipFill>
        <p:spPr bwMode="auto">
          <a:xfrm>
            <a:off x="6348415" y="1603059"/>
            <a:ext cx="2665563" cy="433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43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пост? Обсудите в паре, можно ли  это слово сопоставить с военным термином, связанным с охраной какого-либо объекта? 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237312"/>
            <a:ext cx="9135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«объект» в этом случае охраняется? </a:t>
            </a:r>
          </a:p>
        </p:txBody>
      </p:sp>
      <p:pic>
        <p:nvPicPr>
          <p:cNvPr id="5122" name="Picture 2" descr="http://900igr.net/up/datai/154470/0029-053-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8"/>
          <a:stretch/>
        </p:blipFill>
        <p:spPr bwMode="auto">
          <a:xfrm>
            <a:off x="326868" y="1547760"/>
            <a:ext cx="8482085" cy="4689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05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6672"/>
            <a:ext cx="7155533" cy="769441"/>
          </a:xfrm>
          <a:prstGeom prst="rect">
            <a:avLst/>
          </a:prstGeom>
        </p:spPr>
        <p:txBody>
          <a:bodyPr wrap="square">
            <a:spAutoFit/>
            <a:scene3d>
              <a:camera prst="isometricOffAxis1Right"/>
              <a:lightRig rig="threePt" dir="t"/>
            </a:scene3d>
          </a:bodyPr>
          <a:lstStyle/>
          <a:p>
            <a:r>
              <a:rPr lang="ru-RU" sz="4400" b="1" i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anose="02050604050505020204" pitchFamily="18" charset="0"/>
              </a:rPr>
              <a:t>Домашнее задание</a:t>
            </a:r>
            <a:endParaRPr lang="ru-RU" sz="4400" b="1" i="1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1700808"/>
            <a:ext cx="6343951" cy="4832092"/>
          </a:xfrm>
          <a:prstGeom prst="rect">
            <a:avLst/>
          </a:prstGeom>
          <a:solidFill>
            <a:srgbClr val="DAE7F6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 </a:t>
            </a:r>
            <a:r>
              <a:rPr lang="ru-RU" sz="2400" b="1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Как бы ты поступил в этих ситуациях? Почему?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 Пети не получалась задача. Он отложил тетрадь в сторону и стал ждать прихода мамы.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Марина не стала учить историю, потому что её спрашивали на предыдущем уроке.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Олег считает, что отличником нужно быть потому, что за успехи в учёбе родители делают подарки.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Маша просит Игоря помочь ей разобраться с примером. Игорь отвечает: «В учёбе каждый за себя. Сама соображай».</a:t>
            </a:r>
            <a:endParaRPr lang="ru-RU" sz="2000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07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ages.fineartamerica.com/images/artworkimages/mediumlarge/1/red-door-georgia-pistoli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9"/>
          <a:stretch/>
        </p:blipFill>
        <p:spPr bwMode="auto">
          <a:xfrm>
            <a:off x="0" y="4765"/>
            <a:ext cx="9144000" cy="6853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5263" y="476672"/>
            <a:ext cx="6317756" cy="52322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rgbClr val="8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СПАСИБО ЗА УРОК!</a:t>
            </a:r>
            <a:endParaRPr lang="ru-RU" sz="4800" b="1" dirty="0">
              <a:ln w="12700">
                <a:solidFill>
                  <a:srgbClr val="8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3352" y="1036247"/>
            <a:ext cx="3808888" cy="3662541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ДО</a:t>
            </a:r>
            <a:r>
              <a:rPr lang="ru-RU" sz="4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</a:p>
          <a:p>
            <a:endParaRPr lang="ru-RU" sz="4800" b="1" dirty="0" smtClean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48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  </a:t>
            </a:r>
            <a:r>
              <a:rPr lang="ru-RU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НОВЫХ</a:t>
            </a:r>
          </a:p>
          <a:p>
            <a:endParaRPr lang="ru-RU" sz="4400" b="1" dirty="0" smtClean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r>
              <a:rPr lang="ru-RU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    ВСТРЕЧ!</a:t>
            </a:r>
            <a:endParaRPr lang="ru-RU" sz="4400" b="1" dirty="0">
              <a:ln w="12700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11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http://vneshkolnik.ru/media/6%20%D0%91%D0%B5%D0%B7%20%D1%82%D1%80%D1%83%D0%B4%D0%B0%20%D0%BD%D0%B5%20%D0%B2%D1%8B%D1%82%D0%B0%D1%89%D0%B8%D1%88%D1%8C%20%D1%80%D1%8B%D0%B1%D0%BA%D1%83%20%D0%B8%D0%B7%20%D0%BF%D1%80%D1%83%D0%B4%D0%B0%20Lebedeva_%20Anya_15%20let_Rossij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343"/>
          <a:stretch/>
        </p:blipFill>
        <p:spPr bwMode="auto">
          <a:xfrm>
            <a:off x="662250" y="1053724"/>
            <a:ext cx="7620000" cy="4976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8750"/>
            <a:ext cx="91463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ln w="127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основа жизни общества. В труде проявляются нравственные качества человека.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32" y="6165304"/>
            <a:ext cx="91358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нравственные качества формируются у трудящегося?</a:t>
            </a:r>
            <a:endParaRPr lang="ru-RU" sz="2400" b="1" dirty="0">
              <a:solidFill>
                <a:srgbClr val="0D1A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3573016"/>
            <a:ext cx="1240661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</a:t>
            </a:r>
            <a:endParaRPr lang="ru-RU" sz="3200" b="1" dirty="0">
              <a:ln w="9525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564904"/>
            <a:ext cx="3171061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ТРУДОЛЮБИЕ</a:t>
            </a:r>
            <a:endParaRPr lang="ru-RU" sz="3200" b="1" dirty="0">
              <a:ln w="9525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8228" y="4581128"/>
            <a:ext cx="3587392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АККУРАТНОСТЬ</a:t>
            </a:r>
            <a:endParaRPr lang="ru-RU" sz="3200" b="1" dirty="0">
              <a:ln w="9525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7471" y="3643286"/>
            <a:ext cx="2138149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УСЕРДИЕ</a:t>
            </a:r>
            <a:endParaRPr lang="ru-RU" sz="3200" b="1" dirty="0">
              <a:ln w="9525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5445224"/>
            <a:ext cx="6217536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ДИСЦИПЛИНИРОВАННОСТЬ</a:t>
            </a:r>
            <a:endParaRPr lang="ru-RU" sz="3200" b="1" dirty="0">
              <a:ln w="9525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35480" y="1628800"/>
            <a:ext cx="4522585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</a:t>
            </a:r>
            <a:endParaRPr lang="ru-RU" sz="3200" b="1" dirty="0">
              <a:ln w="9525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3639523"/>
            <a:ext cx="2488182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ТЕРПЕНИЕ</a:t>
            </a:r>
            <a:endParaRPr lang="ru-RU" sz="3200" b="1" dirty="0">
              <a:ln w="9525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422" y="4581127"/>
            <a:ext cx="3855351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ВЫНОСЛИВОСТЬ</a:t>
            </a:r>
            <a:endParaRPr lang="ru-RU" sz="3200" b="1" dirty="0">
              <a:ln w="9525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9226" y="2565939"/>
            <a:ext cx="4036490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n w="9525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ТРУДА</a:t>
            </a:r>
            <a:endParaRPr lang="ru-RU" sz="3200" b="1" dirty="0">
              <a:ln w="9525">
                <a:solidFill>
                  <a:srgbClr val="00206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 стрелкой 13"/>
          <p:cNvCxnSpPr>
            <a:stCxn id="4" idx="3"/>
            <a:endCxn id="7" idx="1"/>
          </p:cNvCxnSpPr>
          <p:nvPr/>
        </p:nvCxnSpPr>
        <p:spPr>
          <a:xfrm>
            <a:off x="5092581" y="3865404"/>
            <a:ext cx="1284890" cy="7027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4566064" y="3149679"/>
            <a:ext cx="1014048" cy="419573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1"/>
            <a:endCxn id="10" idx="3"/>
          </p:cNvCxnSpPr>
          <p:nvPr/>
        </p:nvCxnSpPr>
        <p:spPr>
          <a:xfrm flipH="1">
            <a:off x="2883718" y="3865404"/>
            <a:ext cx="968202" cy="6650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804118" y="4170202"/>
            <a:ext cx="775994" cy="41092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390647" y="4154027"/>
            <a:ext cx="182531" cy="1219189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9" idx="2"/>
          </p:cNvCxnSpPr>
          <p:nvPr/>
        </p:nvCxnSpPr>
        <p:spPr>
          <a:xfrm flipV="1">
            <a:off x="4178067" y="2213575"/>
            <a:ext cx="18706" cy="135132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 flipV="1">
            <a:off x="2843808" y="3150714"/>
            <a:ext cx="1078137" cy="428283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3131840" y="4170202"/>
            <a:ext cx="893827" cy="41092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828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понимаете выражение « Душа обязана трудиться»? О каком труде идет речь?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4907" y="972857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позволяй душе лениться!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в ступе воду не толочь,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Душа обязана трудиться</a:t>
            </a:r>
          </a:p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день и ночь, и день и ночь!</a:t>
            </a:r>
          </a:p>
        </p:txBody>
      </p:sp>
      <p:pic>
        <p:nvPicPr>
          <p:cNvPr id="1028" name="Picture 4" descr="https://ph0.qna.center/storage/photos/marfa/15193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4" t="-369" r="7883" b="12246"/>
          <a:stretch/>
        </p:blipFill>
        <p:spPr bwMode="auto">
          <a:xfrm>
            <a:off x="30869" y="2780928"/>
            <a:ext cx="4478375" cy="3875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ribalych.ru/wp-content/uploads/2017/11/socrealizm_01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1" t="17463" b="5731"/>
          <a:stretch/>
        </p:blipFill>
        <p:spPr bwMode="auto">
          <a:xfrm>
            <a:off x="4517645" y="2780928"/>
            <a:ext cx="4619910" cy="3875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8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inallos.com/uploads/posts/2014-12/1418937129_trikolor-rossiya-flag-russi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48" y="260648"/>
            <a:ext cx="4107593" cy="2310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620688"/>
            <a:ext cx="3490058" cy="1323439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О Д Н К Н Р</a:t>
            </a:r>
          </a:p>
          <a:p>
            <a:pPr algn="ctr"/>
            <a:r>
              <a:rPr lang="ru-RU" sz="4000" b="1" dirty="0" smtClean="0">
                <a:ln w="1905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ookman Old Style" panose="02050604050505020204" pitchFamily="18" charset="0"/>
              </a:rPr>
              <a:t>5 класс</a:t>
            </a:r>
            <a:endParaRPr lang="ru-RU" sz="4000" b="1" dirty="0">
              <a:ln w="1905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549676"/>
            <a:ext cx="91381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2428BA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Плод добрых трудов славен</a:t>
            </a:r>
            <a:endParaRPr lang="ru-RU" sz="7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  <a:miter lim="800000"/>
              </a:ln>
              <a:solidFill>
                <a:srgbClr val="2428BA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td1.mycdn.me/image?id=839449993805&amp;t=20&amp;plc=WEB&amp;tkn=*zXFe1GJw7z3LQJKSspOb6kzWKT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241" y="620688"/>
            <a:ext cx="4833115" cy="3605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88640"/>
            <a:ext cx="53285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слов разнообразных,</a:t>
            </a: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блестят, горят и жгут, —Золотых, стальных, алмазных, —      Нет священней слова: «труд»</a:t>
            </a:r>
          </a:p>
          <a:p>
            <a:pPr>
              <a:lnSpc>
                <a:spcPct val="150000"/>
              </a:lnSpc>
            </a:pP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Валерий Брюсов                                                                             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a.d-cd.net/e66e996s-96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1" b="8642"/>
          <a:stretch/>
        </p:blipFill>
        <p:spPr bwMode="auto">
          <a:xfrm>
            <a:off x="755576" y="2244322"/>
            <a:ext cx="7632848" cy="4359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45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357" y="18750"/>
            <a:ext cx="9146357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должен трудиться, работать в поте лица, кто бы он ни был, и в этом одном заключается смысл и цель его жизни, его счастье, его восторги». </a:t>
            </a:r>
            <a:endParaRPr lang="ru-RU" sz="2600" b="1" i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Антон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Павлович Чехов </a:t>
            </a:r>
          </a:p>
        </p:txBody>
      </p:sp>
      <p:pic>
        <p:nvPicPr>
          <p:cNvPr id="4" name="Picture 4" descr="http://4.bp.blogspot.com/-4F9lnJwy4sU/UhMlg9DwtEI/AAAAAAAA7N8/yUpHYruvk8o/s1600/Morgan_Weistling_0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6" b="7211"/>
          <a:stretch/>
        </p:blipFill>
        <p:spPr bwMode="auto">
          <a:xfrm>
            <a:off x="762020" y="1916832"/>
            <a:ext cx="7632848" cy="4556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89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5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– это Божий дар, это единственный способ раскрыть способности человека, обнаружить его потенциал, его таланты, знания. Если Вы не будете работать, то </a:t>
            </a:r>
            <a:r>
              <a:rPr lang="ru-RU" sz="2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</a:t>
            </a:r>
            <a:r>
              <a:rPr lang="ru-RU" sz="25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узнаете, насколько Вы талантливы. </a:t>
            </a:r>
            <a:endParaRPr lang="ru-RU" sz="2500" b="1" i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5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ключ к познанию </a:t>
            </a:r>
            <a:r>
              <a:rPr lang="ru-RU" sz="2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себя».</a:t>
            </a:r>
          </a:p>
          <a:p>
            <a:pPr algn="r"/>
            <a:r>
              <a:rPr lang="ru-RU" sz="25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(Из книги «Успех во всём»)</a:t>
            </a:r>
            <a:endParaRPr lang="ru-RU" sz="25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32" y="6165304"/>
            <a:ext cx="9135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D1A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понимаете эти строки?</a:t>
            </a:r>
            <a:endParaRPr lang="ru-RU" sz="2800" b="1" dirty="0">
              <a:solidFill>
                <a:srgbClr val="0D1A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journal.reincarnationics.com/wp-content/uploads/2016/09/11-prichin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04" y="2420888"/>
            <a:ext cx="7446279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1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750"/>
            <a:ext cx="91463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«То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сделал за семь дней, это еще не все. Он просто сотворил небо и землю за семь дней. А теперь Создатель творит через нас, раскрывая наши таланты и способности.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Человеку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работать, чтобы реализовать те способности и дары, которые Творец сокрыл в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нас». </a:t>
            </a:r>
          </a:p>
          <a:p>
            <a:pPr algn="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(из книги «Успех во всём»)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www.eorok.ru/images/%D0%A1%D0%BE%D1%82%D0%B2%D0%BE%D1%80%D0%B5%D0%BD%D0%B8%D0%B5_%D0%BC%D0%B8%D1%80%D0%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75550"/>
            <a:ext cx="5396197" cy="4465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6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972</TotalTime>
  <Words>851</Words>
  <Application>Microsoft Office PowerPoint</Application>
  <PresentationFormat>Экран (4:3)</PresentationFormat>
  <Paragraphs>88</Paragraphs>
  <Slides>24</Slides>
  <Notes>17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Windows User</cp:lastModifiedBy>
  <cp:revision>58</cp:revision>
  <dcterms:created xsi:type="dcterms:W3CDTF">2018-07-10T08:23:42Z</dcterms:created>
  <dcterms:modified xsi:type="dcterms:W3CDTF">2024-03-24T15:17:53Z</dcterms:modified>
</cp:coreProperties>
</file>