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3" r:id="rId1"/>
  </p:sldMasterIdLst>
  <p:notesMasterIdLst>
    <p:notesMasterId r:id="rId78"/>
  </p:notesMasterIdLst>
  <p:sldIdLst>
    <p:sldId id="256" r:id="rId2"/>
    <p:sldId id="258" r:id="rId3"/>
    <p:sldId id="262" r:id="rId4"/>
    <p:sldId id="257" r:id="rId5"/>
    <p:sldId id="259" r:id="rId6"/>
    <p:sldId id="261" r:id="rId7"/>
    <p:sldId id="265" r:id="rId8"/>
    <p:sldId id="266" r:id="rId9"/>
    <p:sldId id="267" r:id="rId10"/>
    <p:sldId id="270" r:id="rId11"/>
    <p:sldId id="304" r:id="rId12"/>
    <p:sldId id="305" r:id="rId13"/>
    <p:sldId id="306" r:id="rId14"/>
    <p:sldId id="307" r:id="rId15"/>
    <p:sldId id="268" r:id="rId16"/>
    <p:sldId id="274" r:id="rId17"/>
    <p:sldId id="269" r:id="rId18"/>
    <p:sldId id="260" r:id="rId19"/>
    <p:sldId id="276" r:id="rId20"/>
    <p:sldId id="271" r:id="rId21"/>
    <p:sldId id="272" r:id="rId22"/>
    <p:sldId id="273" r:id="rId23"/>
    <p:sldId id="295" r:id="rId24"/>
    <p:sldId id="281" r:id="rId25"/>
    <p:sldId id="282" r:id="rId26"/>
    <p:sldId id="294" r:id="rId27"/>
    <p:sldId id="289" r:id="rId28"/>
    <p:sldId id="292" r:id="rId29"/>
    <p:sldId id="264" r:id="rId30"/>
    <p:sldId id="303" r:id="rId31"/>
    <p:sldId id="296" r:id="rId32"/>
    <p:sldId id="298" r:id="rId33"/>
    <p:sldId id="299" r:id="rId34"/>
    <p:sldId id="302" r:id="rId35"/>
    <p:sldId id="300" r:id="rId36"/>
    <p:sldId id="301" r:id="rId37"/>
    <p:sldId id="311" r:id="rId38"/>
    <p:sldId id="308" r:id="rId39"/>
    <p:sldId id="312" r:id="rId40"/>
    <p:sldId id="314" r:id="rId41"/>
    <p:sldId id="315" r:id="rId42"/>
    <p:sldId id="316" r:id="rId43"/>
    <p:sldId id="317" r:id="rId44"/>
    <p:sldId id="318" r:id="rId45"/>
    <p:sldId id="319" r:id="rId46"/>
    <p:sldId id="320" r:id="rId47"/>
    <p:sldId id="321" r:id="rId48"/>
    <p:sldId id="322" r:id="rId49"/>
    <p:sldId id="323" r:id="rId50"/>
    <p:sldId id="324" r:id="rId51"/>
    <p:sldId id="313" r:id="rId52"/>
    <p:sldId id="325" r:id="rId53"/>
    <p:sldId id="326" r:id="rId54"/>
    <p:sldId id="327"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1" r:id="rId68"/>
    <p:sldId id="340" r:id="rId69"/>
    <p:sldId id="342" r:id="rId70"/>
    <p:sldId id="343" r:id="rId71"/>
    <p:sldId id="344" r:id="rId72"/>
    <p:sldId id="345" r:id="rId73"/>
    <p:sldId id="346" r:id="rId74"/>
    <p:sldId id="347" r:id="rId75"/>
    <p:sldId id="309" r:id="rId76"/>
    <p:sldId id="310" r:id="rId7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B3B6567C-583A-448B-8185-00DDB28DF4C4}">
          <p14:sldIdLst>
            <p14:sldId id="256"/>
            <p14:sldId id="258"/>
            <p14:sldId id="262"/>
            <p14:sldId id="257"/>
            <p14:sldId id="259"/>
            <p14:sldId id="261"/>
            <p14:sldId id="265"/>
            <p14:sldId id="266"/>
            <p14:sldId id="267"/>
            <p14:sldId id="270"/>
            <p14:sldId id="304"/>
          </p14:sldIdLst>
        </p14:section>
        <p14:section name="Раздел без заголовка" id="{476791D6-3D9A-4992-BE08-4E16760671B1}">
          <p14:sldIdLst>
            <p14:sldId id="305"/>
          </p14:sldIdLst>
        </p14:section>
        <p14:section name="Раздел без заголовка" id="{F606057B-2FF9-4275-9AAA-342CF3B51E9A}">
          <p14:sldIdLst>
            <p14:sldId id="306"/>
            <p14:sldId id="307"/>
            <p14:sldId id="268"/>
            <p14:sldId id="274"/>
            <p14:sldId id="269"/>
            <p14:sldId id="260"/>
            <p14:sldId id="276"/>
            <p14:sldId id="271"/>
            <p14:sldId id="272"/>
            <p14:sldId id="273"/>
            <p14:sldId id="295"/>
            <p14:sldId id="281"/>
            <p14:sldId id="282"/>
            <p14:sldId id="294"/>
            <p14:sldId id="289"/>
            <p14:sldId id="292"/>
            <p14:sldId id="264"/>
            <p14:sldId id="303"/>
            <p14:sldId id="296"/>
            <p14:sldId id="298"/>
            <p14:sldId id="299"/>
            <p14:sldId id="302"/>
            <p14:sldId id="300"/>
            <p14:sldId id="301"/>
            <p14:sldId id="311"/>
            <p14:sldId id="308"/>
            <p14:sldId id="312"/>
            <p14:sldId id="314"/>
            <p14:sldId id="315"/>
            <p14:sldId id="316"/>
            <p14:sldId id="317"/>
            <p14:sldId id="318"/>
            <p14:sldId id="319"/>
            <p14:sldId id="320"/>
            <p14:sldId id="321"/>
            <p14:sldId id="322"/>
            <p14:sldId id="323"/>
            <p14:sldId id="324"/>
            <p14:sldId id="313"/>
            <p14:sldId id="325"/>
            <p14:sldId id="326"/>
            <p14:sldId id="327"/>
            <p14:sldId id="328"/>
            <p14:sldId id="329"/>
            <p14:sldId id="330"/>
            <p14:sldId id="331"/>
            <p14:sldId id="332"/>
            <p14:sldId id="333"/>
            <p14:sldId id="334"/>
            <p14:sldId id="335"/>
            <p14:sldId id="336"/>
            <p14:sldId id="337"/>
            <p14:sldId id="338"/>
            <p14:sldId id="339"/>
            <p14:sldId id="341"/>
            <p14:sldId id="340"/>
            <p14:sldId id="342"/>
            <p14:sldId id="343"/>
            <p14:sldId id="344"/>
            <p14:sldId id="345"/>
            <p14:sldId id="346"/>
            <p14:sldId id="347"/>
            <p14:sldId id="309"/>
            <p14:sldId id="3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5" d="100"/>
          <a:sy n="75" d="100"/>
        </p:scale>
        <p:origin x="974" y="278"/>
      </p:cViewPr>
      <p:guideLst/>
    </p:cSldViewPr>
  </p:slideViewPr>
  <p:notesTextViewPr>
    <p:cViewPr>
      <p:scale>
        <a:sx n="1" d="1"/>
        <a:sy n="1" d="1"/>
      </p:scale>
      <p:origin x="0" y="0"/>
    </p:cViewPr>
  </p:notesTextViewPr>
  <p:notesViewPr>
    <p:cSldViewPr snapToGrid="0">
      <p:cViewPr varScale="1">
        <p:scale>
          <a:sx n="65" d="100"/>
          <a:sy n="65" d="100"/>
        </p:scale>
        <p:origin x="3154"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B55D35-D55A-4B5D-9368-477C420810D6}" type="datetimeFigureOut">
              <a:rPr lang="ru-RU" smtClean="0"/>
              <a:t>23.03.2024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78E725-78EF-459C-8374-64CD7784C7AA}" type="slidenum">
              <a:rPr lang="ru-RU" smtClean="0"/>
              <a:t>‹#›</a:t>
            </a:fld>
            <a:endParaRPr lang="ru-RU"/>
          </a:p>
        </p:txBody>
      </p:sp>
    </p:spTree>
    <p:extLst>
      <p:ext uri="{BB962C8B-B14F-4D97-AF65-F5344CB8AC3E}">
        <p14:creationId xmlns:p14="http://schemas.microsoft.com/office/powerpoint/2010/main" val="4047703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5"/>
          </p:nvPr>
        </p:nvSpPr>
        <p:spPr/>
        <p:txBody>
          <a:bodyPr/>
          <a:lstStyle/>
          <a:p>
            <a:fld id="{5B78E725-78EF-459C-8374-64CD7784C7AA}" type="slidenum">
              <a:rPr lang="ru-RU" smtClean="0"/>
              <a:t>2</a:t>
            </a:fld>
            <a:endParaRPr lang="ru-RU"/>
          </a:p>
        </p:txBody>
      </p:sp>
    </p:spTree>
    <p:extLst>
      <p:ext uri="{BB962C8B-B14F-4D97-AF65-F5344CB8AC3E}">
        <p14:creationId xmlns:p14="http://schemas.microsoft.com/office/powerpoint/2010/main" val="249682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32B8105-B948-4F40-B2ED-AF5A88DCBDE2}" type="slidenum">
              <a:rPr lang="ru-RU" smtClean="0"/>
              <a:t>25</a:t>
            </a:fld>
            <a:endParaRPr lang="ru-RU"/>
          </a:p>
        </p:txBody>
      </p:sp>
    </p:spTree>
    <p:extLst>
      <p:ext uri="{BB962C8B-B14F-4D97-AF65-F5344CB8AC3E}">
        <p14:creationId xmlns:p14="http://schemas.microsoft.com/office/powerpoint/2010/main" val="158109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200" dirty="0"/>
          </a:p>
        </p:txBody>
      </p:sp>
      <p:sp>
        <p:nvSpPr>
          <p:cNvPr id="4" name="Номер слайда 3"/>
          <p:cNvSpPr>
            <a:spLocks noGrp="1"/>
          </p:cNvSpPr>
          <p:nvPr>
            <p:ph type="sldNum" sz="quarter" idx="10"/>
          </p:nvPr>
        </p:nvSpPr>
        <p:spPr/>
        <p:txBody>
          <a:bodyPr/>
          <a:lstStyle/>
          <a:p>
            <a:fld id="{032B8105-B948-4F40-B2ED-AF5A88DCBDE2}" type="slidenum">
              <a:rPr lang="ru-RU" smtClean="0"/>
              <a:t>26</a:t>
            </a:fld>
            <a:endParaRPr lang="ru-RU"/>
          </a:p>
        </p:txBody>
      </p:sp>
    </p:spTree>
    <p:extLst>
      <p:ext uri="{BB962C8B-B14F-4D97-AF65-F5344CB8AC3E}">
        <p14:creationId xmlns:p14="http://schemas.microsoft.com/office/powerpoint/2010/main" val="38010510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defTabSz="914256">
              <a:defRPr/>
            </a:pPr>
            <a:endParaRPr lang="ru-RU" dirty="0"/>
          </a:p>
        </p:txBody>
      </p:sp>
      <p:sp>
        <p:nvSpPr>
          <p:cNvPr id="4" name="Номер слайда 3"/>
          <p:cNvSpPr>
            <a:spLocks noGrp="1"/>
          </p:cNvSpPr>
          <p:nvPr>
            <p:ph type="sldNum" sz="quarter" idx="10"/>
          </p:nvPr>
        </p:nvSpPr>
        <p:spPr/>
        <p:txBody>
          <a:bodyPr/>
          <a:lstStyle/>
          <a:p>
            <a:fld id="{032B8105-B948-4F40-B2ED-AF5A88DCBDE2}" type="slidenum">
              <a:rPr lang="ru-RU" smtClean="0"/>
              <a:t>27</a:t>
            </a:fld>
            <a:endParaRPr lang="ru-RU"/>
          </a:p>
        </p:txBody>
      </p:sp>
    </p:spTree>
    <p:extLst>
      <p:ext uri="{BB962C8B-B14F-4D97-AF65-F5344CB8AC3E}">
        <p14:creationId xmlns:p14="http://schemas.microsoft.com/office/powerpoint/2010/main" val="3801051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2" name="Google Shape;122;p4: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87" name="Google Shape;87;p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6" name="Google Shape;106;p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4" name="Google Shape;134;p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4" name="Google Shape;144;p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3" name="Google Shape;153;p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32B8105-B948-4F40-B2ED-AF5A88DCBDE2}" type="slidenum">
              <a:rPr lang="ru-RU" smtClean="0"/>
              <a:t>23</a:t>
            </a:fld>
            <a:endParaRPr lang="ru-RU"/>
          </a:p>
        </p:txBody>
      </p:sp>
    </p:spTree>
    <p:extLst>
      <p:ext uri="{BB962C8B-B14F-4D97-AF65-F5344CB8AC3E}">
        <p14:creationId xmlns:p14="http://schemas.microsoft.com/office/powerpoint/2010/main" val="886135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32B8105-B948-4F40-B2ED-AF5A88DCBDE2}" type="slidenum">
              <a:rPr lang="ru-RU" smtClean="0"/>
              <a:t>24</a:t>
            </a:fld>
            <a:endParaRPr lang="ru-RU"/>
          </a:p>
        </p:txBody>
      </p:sp>
    </p:spTree>
    <p:extLst>
      <p:ext uri="{BB962C8B-B14F-4D97-AF65-F5344CB8AC3E}">
        <p14:creationId xmlns:p14="http://schemas.microsoft.com/office/powerpoint/2010/main" val="3225768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00101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2786526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02111984F565}" type="slidenum">
              <a:rPr lang="en-US" smtClean="0"/>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5943429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37010131"/>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02111984F565}" type="slidenum">
              <a:rPr lang="en-US" smtClean="0"/>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1550496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4AAD347D-5ACD-4C99-B74B-A9C85AD731AF}"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2222575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609547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412736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rgbClr val="000000"/>
                </a:solidFill>
              </a:defRPr>
            </a:lvl1pPr>
          </a:lstStyle>
          <a:p>
            <a:r>
              <a:rPr lang="ru-RU" dirty="0"/>
              <a:t>Образец заголовка</a:t>
            </a:r>
          </a:p>
        </p:txBody>
      </p:sp>
      <p:sp>
        <p:nvSpPr>
          <p:cNvPr id="3" name="Объект 2"/>
          <p:cNvSpPr>
            <a:spLocks noGrp="1"/>
          </p:cNvSpPr>
          <p:nvPr>
            <p:ph sz="half" idx="1"/>
          </p:nvPr>
        </p:nvSpPr>
        <p:spPr>
          <a:xfrm>
            <a:off x="838201" y="1825625"/>
            <a:ext cx="5181600" cy="435133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532395" cy="4351339"/>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Номер слайда 6"/>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a:p>
        </p:txBody>
      </p:sp>
      <p:sp>
        <p:nvSpPr>
          <p:cNvPr id="8"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236911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rgbClr val="000000"/>
                </a:solidFill>
              </a:defRPr>
            </a:lvl1pPr>
          </a:lstStyle>
          <a:p>
            <a:r>
              <a:rPr lang="ru-RU" dirty="0"/>
              <a:t>Образец заголовка</a:t>
            </a:r>
          </a:p>
        </p:txBody>
      </p:sp>
      <p:sp>
        <p:nvSpPr>
          <p:cNvPr id="5" name="Номер слайда 4"/>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a:p>
        </p:txBody>
      </p:sp>
      <p:sp>
        <p:nvSpPr>
          <p:cNvPr id="6"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2530882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solidFill>
              </a:defRPr>
            </a:lvl1pPr>
          </a:lstStyle>
          <a:p>
            <a:r>
              <a:rPr lang="ru-RU" dirty="0"/>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омер слайда 5"/>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dirty="0"/>
          </a:p>
        </p:txBody>
      </p:sp>
      <p:sp>
        <p:nvSpPr>
          <p:cNvPr id="10"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1583871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4633607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solidFill>
              </a:defRPr>
            </a:lvl1pPr>
          </a:lstStyle>
          <a:p>
            <a:r>
              <a:rPr lang="ru-RU" dirty="0"/>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омер слайда 5"/>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dirty="0"/>
          </a:p>
        </p:txBody>
      </p:sp>
      <p:sp>
        <p:nvSpPr>
          <p:cNvPr id="10"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2752742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solidFill>
              </a:defRPr>
            </a:lvl1pPr>
          </a:lstStyle>
          <a:p>
            <a:r>
              <a:rPr lang="ru-RU" dirty="0"/>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омер слайда 5"/>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dirty="0"/>
          </a:p>
        </p:txBody>
      </p:sp>
      <p:sp>
        <p:nvSpPr>
          <p:cNvPr id="10"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36065566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tx1"/>
                </a:solidFill>
              </a:defRPr>
            </a:lvl1pPr>
          </a:lstStyle>
          <a:p>
            <a:r>
              <a:rPr lang="ru-RU" dirty="0"/>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омер слайда 5"/>
          <p:cNvSpPr>
            <a:spLocks noGrp="1"/>
          </p:cNvSpPr>
          <p:nvPr>
            <p:ph type="sldNum" sz="quarter" idx="12"/>
          </p:nvPr>
        </p:nvSpPr>
        <p:spPr/>
        <p:txBody>
          <a:bodyPr/>
          <a:lstStyle>
            <a:lvl1pPr>
              <a:defRPr>
                <a:solidFill>
                  <a:srgbClr val="000000"/>
                </a:solidFill>
              </a:defRPr>
            </a:lvl1pPr>
          </a:lstStyle>
          <a:p>
            <a:fld id="{2EC4EB27-9ADE-42C2-9A98-47F5822B2EE7}" type="slidenum">
              <a:rPr lang="ru-RU" smtClean="0"/>
              <a:pPr/>
              <a:t>‹#›</a:t>
            </a:fld>
            <a:endParaRPr lang="ru-RU" dirty="0"/>
          </a:p>
        </p:txBody>
      </p:sp>
      <p:sp>
        <p:nvSpPr>
          <p:cNvPr id="10" name="Text Placeholder 8"/>
          <p:cNvSpPr>
            <a:spLocks noGrp="1"/>
          </p:cNvSpPr>
          <p:nvPr>
            <p:ph type="body" sz="quarter" idx="13" hasCustomPrompt="1"/>
          </p:nvPr>
        </p:nvSpPr>
        <p:spPr>
          <a:xfrm>
            <a:off x="3371250" y="336378"/>
            <a:ext cx="3568700" cy="521731"/>
          </a:xfrm>
        </p:spPr>
        <p:txBody>
          <a:bodyPr anchor="ctr">
            <a:normAutofit/>
          </a:bodyPr>
          <a:lstStyle>
            <a:lvl1pPr marL="0" indent="0">
              <a:buNone/>
              <a:defRPr sz="700" cap="all" baseline="0"/>
            </a:lvl1pPr>
          </a:lstStyle>
          <a:p>
            <a:pPr lvl="0"/>
            <a:r>
              <a:rPr lang="ru-RU" dirty="0"/>
              <a:t>Название раздела</a:t>
            </a:r>
            <a:endParaRPr lang="en-US" dirty="0"/>
          </a:p>
        </p:txBody>
      </p:sp>
    </p:spTree>
    <p:extLst>
      <p:ext uri="{BB962C8B-B14F-4D97-AF65-F5344CB8AC3E}">
        <p14:creationId xmlns:p14="http://schemas.microsoft.com/office/powerpoint/2010/main" val="2022266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9796027F-7875-4030-9381-8BD8C4F21935}" type="datetimeFigureOut">
              <a:rPr lang="en-US" smtClean="0"/>
              <a:t>3/23/2024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897478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28209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smtClean="0"/>
              <a:t>3/23/2024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648164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246131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682046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718061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smtClean="0"/>
              <a:t>3/23/2024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11825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4AAD347D-5ACD-4C99-B74B-A9C85AD731AF}" type="datetimeFigureOut">
              <a:rPr lang="en-US" smtClean="0"/>
              <a:t>3/23/2024</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3173765732"/>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Lst>
  <p:hf sldNum="0" hdr="0" ftr="0" dt="0"/>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hyperlink" Target="http://images.myshared.ru/" TargetMode="External"/><Relationship Id="rId3" Type="http://schemas.openxmlformats.org/officeDocument/2006/relationships/hyperlink" Target="http://www.pytyahlib.ru/wp-content/uploads/2023/10/Individualnye-investicionnye-scheta.pdf" TargetMode="External"/><Relationship Id="rId7" Type="http://schemas.openxmlformats.org/officeDocument/2006/relationships/hyperlink" Target="https://thepresentation.ru/finansy/fondovyy-rynok-struktura-i-instrumenty" TargetMode="External"/><Relationship Id="rId2" Type="http://schemas.openxmlformats.org/officeDocument/2006/relationships/hyperlink" Target="https://events.prosv.ru/uploads/2022/05/additions/yIPCHLdJfzTJgQEPzhbUBWxIBJVVwk2roue56khZ.pdf" TargetMode="External"/><Relationship Id="rId1" Type="http://schemas.openxmlformats.org/officeDocument/2006/relationships/slideLayout" Target="../slideLayouts/slideLayout2.xml"/><Relationship Id="rId6" Type="http://schemas.openxmlformats.org/officeDocument/2006/relationships/hyperlink" Target="https://infourok.ru/" TargetMode="External"/><Relationship Id="rId5" Type="http://schemas.openxmlformats.org/officeDocument/2006/relationships/hyperlink" Target="file:///C:\Downloads\2d53645f79d49a5a5344ff4a3bd833ca.pdf" TargetMode="External"/><Relationship Id="rId4" Type="http://schemas.openxmlformats.org/officeDocument/2006/relationships/hyperlink" Target="https://multiurok.ru/" TargetMode="External"/><Relationship Id="rId9" Type="http://schemas.openxmlformats.org/officeDocument/2006/relationships/hyperlink" Target="https://soc-ege.sdamgia.ru/" TargetMode="External"/></Relationships>
</file>

<file path=ppt/slides/_rels/slide7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75CEAC-FE0F-4D34-BF9E-BFFA2DAEB4A8}"/>
              </a:ext>
            </a:extLst>
          </p:cNvPr>
          <p:cNvSpPr>
            <a:spLocks noGrp="1"/>
          </p:cNvSpPr>
          <p:nvPr>
            <p:ph type="ctrTitle"/>
          </p:nvPr>
        </p:nvSpPr>
        <p:spPr>
          <a:xfrm>
            <a:off x="-5401382" y="1210101"/>
            <a:ext cx="16438427" cy="4715754"/>
          </a:xfrm>
        </p:spPr>
        <p:txBody>
          <a:bodyPr/>
          <a:lstStyle/>
          <a:p>
            <a:endParaRPr lang="ru-RU" dirty="0"/>
          </a:p>
        </p:txBody>
      </p:sp>
      <p:sp>
        <p:nvSpPr>
          <p:cNvPr id="3" name="Подзаголовок 2">
            <a:extLst>
              <a:ext uri="{FF2B5EF4-FFF2-40B4-BE49-F238E27FC236}">
                <a16:creationId xmlns:a16="http://schemas.microsoft.com/office/drawing/2014/main" id="{C645F67F-3730-4699-8314-988B03A64E18}"/>
              </a:ext>
            </a:extLst>
          </p:cNvPr>
          <p:cNvSpPr>
            <a:spLocks noGrp="1"/>
          </p:cNvSpPr>
          <p:nvPr>
            <p:ph type="subTitle" idx="1"/>
          </p:nvPr>
        </p:nvSpPr>
        <p:spPr/>
        <p:txBody>
          <a:bodyPr/>
          <a:lstStyle/>
          <a:p>
            <a:endParaRPr lang="ru-RU"/>
          </a:p>
        </p:txBody>
      </p:sp>
      <p:pic>
        <p:nvPicPr>
          <p:cNvPr id="1026" name="Picture 2">
            <a:extLst>
              <a:ext uri="{FF2B5EF4-FFF2-40B4-BE49-F238E27FC236}">
                <a16:creationId xmlns:a16="http://schemas.microsoft.com/office/drawing/2014/main" id="{571D2BD0-908B-4772-A327-F82D0FCBB2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007273" cy="6945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6622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6"/>
          <p:cNvSpPr txBox="1"/>
          <p:nvPr/>
        </p:nvSpPr>
        <p:spPr>
          <a:xfrm>
            <a:off x="591671" y="14288"/>
            <a:ext cx="11600329" cy="885825"/>
          </a:xfrm>
          <a:prstGeom prst="rect">
            <a:avLst/>
          </a:prstGeom>
          <a:noFill/>
          <a:ln>
            <a:noFill/>
          </a:ln>
        </p:spPr>
        <p:txBody>
          <a:bodyPr spcFirstLastPara="1" wrap="square" lIns="91425" tIns="45700" rIns="91425" bIns="45700" anchor="ctr" anchorCtr="1">
            <a:noAutofit/>
          </a:bodyPr>
          <a:lstStyle/>
          <a:p>
            <a:pPr>
              <a:buClr>
                <a:schemeClr val="lt1"/>
              </a:buClr>
              <a:buSzPts val="2600"/>
            </a:pPr>
            <a:r>
              <a:rPr lang="en-US" sz="2600" b="1" dirty="0">
                <a:latin typeface="Arial"/>
                <a:ea typeface="Arial"/>
                <a:cs typeface="Arial"/>
                <a:sym typeface="Arial"/>
              </a:rPr>
              <a:t>КАК РЕГУЛИРУЕТСЯ ФОНДОВЫЙ РЫНОК</a:t>
            </a:r>
            <a:endParaRPr dirty="0"/>
          </a:p>
        </p:txBody>
      </p:sp>
      <p:pic>
        <p:nvPicPr>
          <p:cNvPr id="125" name="Google Shape;125;p16" descr="C:\Documents and Settings\konovkova\Рабочий стол\header_flag.jpg"/>
          <p:cNvPicPr preferRelativeResize="0"/>
          <p:nvPr/>
        </p:nvPicPr>
        <p:blipFill rotWithShape="1">
          <a:blip r:embed="rId3">
            <a:alphaModFix/>
          </a:blip>
          <a:srcRect/>
          <a:stretch/>
        </p:blipFill>
        <p:spPr>
          <a:xfrm>
            <a:off x="1524000" y="1066801"/>
            <a:ext cx="4114800" cy="1144587"/>
          </a:xfrm>
          <a:prstGeom prst="rect">
            <a:avLst/>
          </a:prstGeom>
          <a:noFill/>
          <a:ln>
            <a:noFill/>
          </a:ln>
        </p:spPr>
      </p:pic>
      <p:pic>
        <p:nvPicPr>
          <p:cNvPr id="126" name="Google Shape;126;p16" descr="C:\Documents and Settings\konovkova\Рабочий стол\headline.gif"/>
          <p:cNvPicPr preferRelativeResize="0"/>
          <p:nvPr/>
        </p:nvPicPr>
        <p:blipFill rotWithShape="1">
          <a:blip r:embed="rId4">
            <a:alphaModFix/>
          </a:blip>
          <a:srcRect/>
          <a:stretch/>
        </p:blipFill>
        <p:spPr>
          <a:xfrm>
            <a:off x="1524000" y="3276601"/>
            <a:ext cx="4114800" cy="688975"/>
          </a:xfrm>
          <a:prstGeom prst="rect">
            <a:avLst/>
          </a:prstGeom>
          <a:noFill/>
          <a:ln>
            <a:noFill/>
          </a:ln>
        </p:spPr>
      </p:pic>
      <p:sp>
        <p:nvSpPr>
          <p:cNvPr id="127" name="Google Shape;127;p16"/>
          <p:cNvSpPr txBox="1"/>
          <p:nvPr/>
        </p:nvSpPr>
        <p:spPr>
          <a:xfrm>
            <a:off x="5562600" y="990601"/>
            <a:ext cx="4953000" cy="1614487"/>
          </a:xfrm>
          <a:prstGeom prst="rect">
            <a:avLst/>
          </a:prstGeom>
          <a:noFill/>
          <a:ln>
            <a:noFill/>
          </a:ln>
        </p:spPr>
        <p:txBody>
          <a:bodyPr spcFirstLastPara="1" wrap="square" lIns="91425" tIns="45700" rIns="91425" bIns="45700" anchor="t" anchorCtr="0">
            <a:noAutofit/>
          </a:bodyPr>
          <a:lstStyle/>
          <a:p>
            <a:pPr>
              <a:buClr>
                <a:schemeClr val="dk1"/>
              </a:buClr>
              <a:buSzPts val="2400"/>
            </a:pPr>
            <a:r>
              <a:rPr lang="en-US" sz="2400" b="1">
                <a:solidFill>
                  <a:schemeClr val="dk1"/>
                </a:solidFill>
                <a:latin typeface="Arial"/>
                <a:ea typeface="Arial"/>
                <a:cs typeface="Arial"/>
                <a:sym typeface="Arial"/>
              </a:rPr>
              <a:t>Функции – </a:t>
            </a:r>
            <a:r>
              <a:rPr lang="en-US" sz="2400" b="1">
                <a:solidFill>
                  <a:schemeClr val="accent2"/>
                </a:solidFill>
                <a:latin typeface="Arial"/>
                <a:ea typeface="Arial"/>
                <a:cs typeface="Arial"/>
                <a:sym typeface="Arial"/>
              </a:rPr>
              <a:t>принятие нормативных правовых актов, контроль и надзор в сфере финансовых рынков.</a:t>
            </a:r>
            <a:r>
              <a:rPr lang="en-US" sz="2800" b="1">
                <a:solidFill>
                  <a:schemeClr val="accent2"/>
                </a:solidFill>
                <a:latin typeface="Arial"/>
                <a:ea typeface="Arial"/>
                <a:cs typeface="Arial"/>
                <a:sym typeface="Arial"/>
              </a:rPr>
              <a:t> </a:t>
            </a:r>
            <a:endParaRPr/>
          </a:p>
        </p:txBody>
      </p:sp>
      <p:sp>
        <p:nvSpPr>
          <p:cNvPr id="128" name="Google Shape;128;p16"/>
          <p:cNvSpPr txBox="1"/>
          <p:nvPr/>
        </p:nvSpPr>
        <p:spPr>
          <a:xfrm>
            <a:off x="2209800" y="2209801"/>
            <a:ext cx="3060700" cy="915987"/>
          </a:xfrm>
          <a:prstGeom prst="rect">
            <a:avLst/>
          </a:prstGeom>
          <a:noFill/>
          <a:ln>
            <a:noFill/>
          </a:ln>
        </p:spPr>
        <p:txBody>
          <a:bodyPr spcFirstLastPara="1" wrap="square" lIns="91425" tIns="45700" rIns="91425" bIns="45700" anchor="t" anchorCtr="0">
            <a:noAutofit/>
          </a:bodyPr>
          <a:lstStyle/>
          <a:p>
            <a:pPr algn="ctr">
              <a:buClr>
                <a:schemeClr val="dk1"/>
              </a:buClr>
              <a:buSzPts val="1800"/>
            </a:pPr>
            <a:r>
              <a:rPr lang="en-US" b="1">
                <a:solidFill>
                  <a:schemeClr val="dk1"/>
                </a:solidFill>
                <a:latin typeface="Arial"/>
                <a:ea typeface="Arial"/>
                <a:cs typeface="Arial"/>
                <a:sym typeface="Arial"/>
              </a:rPr>
              <a:t>Федеральная служба по </a:t>
            </a:r>
            <a:endParaRPr b="1">
              <a:solidFill>
                <a:schemeClr val="dk1"/>
              </a:solidFill>
              <a:latin typeface="Arial"/>
              <a:ea typeface="Arial"/>
              <a:cs typeface="Arial"/>
              <a:sym typeface="Arial"/>
            </a:endParaRPr>
          </a:p>
          <a:p>
            <a:pPr algn="ctr">
              <a:buClr>
                <a:schemeClr val="dk1"/>
              </a:buClr>
              <a:buSzPts val="1800"/>
            </a:pPr>
            <a:r>
              <a:rPr lang="en-US" b="1">
                <a:solidFill>
                  <a:schemeClr val="dk1"/>
                </a:solidFill>
                <a:latin typeface="Arial"/>
                <a:ea typeface="Arial"/>
                <a:cs typeface="Arial"/>
                <a:sym typeface="Arial"/>
              </a:rPr>
              <a:t>финансовым рынкам РФ</a:t>
            </a:r>
            <a:endParaRPr b="1">
              <a:solidFill>
                <a:schemeClr val="dk1"/>
              </a:solidFill>
              <a:latin typeface="Arial"/>
              <a:ea typeface="Arial"/>
              <a:cs typeface="Arial"/>
              <a:sym typeface="Arial"/>
            </a:endParaRPr>
          </a:p>
          <a:p>
            <a:pPr algn="ctr">
              <a:buClr>
                <a:schemeClr val="dk2"/>
              </a:buClr>
              <a:buSzPts val="1800"/>
            </a:pPr>
            <a:r>
              <a:rPr lang="en-US" b="1">
                <a:solidFill>
                  <a:schemeClr val="dk2"/>
                </a:solidFill>
                <a:latin typeface="Arial"/>
                <a:ea typeface="Arial"/>
                <a:cs typeface="Arial"/>
                <a:sym typeface="Arial"/>
              </a:rPr>
              <a:t>www.fcsm.ru</a:t>
            </a:r>
            <a:endParaRPr/>
          </a:p>
        </p:txBody>
      </p:sp>
      <p:sp>
        <p:nvSpPr>
          <p:cNvPr id="129" name="Google Shape;129;p16"/>
          <p:cNvSpPr txBox="1"/>
          <p:nvPr/>
        </p:nvSpPr>
        <p:spPr>
          <a:xfrm>
            <a:off x="1905001" y="3962401"/>
            <a:ext cx="3621087" cy="915987"/>
          </a:xfrm>
          <a:prstGeom prst="rect">
            <a:avLst/>
          </a:prstGeom>
          <a:noFill/>
          <a:ln>
            <a:noFill/>
          </a:ln>
        </p:spPr>
        <p:txBody>
          <a:bodyPr spcFirstLastPara="1" wrap="square" lIns="91425" tIns="45700" rIns="91425" bIns="45700" anchor="t" anchorCtr="0">
            <a:noAutofit/>
          </a:bodyPr>
          <a:lstStyle/>
          <a:p>
            <a:pPr algn="ctr">
              <a:buClr>
                <a:schemeClr val="dk1"/>
              </a:buClr>
              <a:buSzPts val="1800"/>
            </a:pPr>
            <a:r>
              <a:rPr lang="en-US" b="1" dirty="0" err="1">
                <a:solidFill>
                  <a:schemeClr val="dk1"/>
                </a:solidFill>
                <a:latin typeface="Arial"/>
                <a:ea typeface="Arial"/>
                <a:cs typeface="Arial"/>
                <a:sym typeface="Arial"/>
              </a:rPr>
              <a:t>Национальная</a:t>
            </a:r>
            <a:r>
              <a:rPr lang="en-US" b="1" dirty="0">
                <a:solidFill>
                  <a:schemeClr val="dk1"/>
                </a:solidFill>
                <a:latin typeface="Arial"/>
                <a:ea typeface="Arial"/>
                <a:cs typeface="Arial"/>
                <a:sym typeface="Arial"/>
              </a:rPr>
              <a:t> </a:t>
            </a:r>
            <a:r>
              <a:rPr lang="en-US" b="1" dirty="0" err="1">
                <a:solidFill>
                  <a:schemeClr val="dk1"/>
                </a:solidFill>
                <a:latin typeface="Arial"/>
                <a:ea typeface="Arial"/>
                <a:cs typeface="Arial"/>
                <a:sym typeface="Arial"/>
              </a:rPr>
              <a:t>ассоциация</a:t>
            </a:r>
            <a:r>
              <a:rPr lang="en-US" b="1" dirty="0">
                <a:solidFill>
                  <a:schemeClr val="dk1"/>
                </a:solidFill>
                <a:latin typeface="Arial"/>
                <a:ea typeface="Arial"/>
                <a:cs typeface="Arial"/>
                <a:sym typeface="Arial"/>
              </a:rPr>
              <a:t> </a:t>
            </a:r>
            <a:endParaRPr dirty="0"/>
          </a:p>
          <a:p>
            <a:pPr algn="ctr">
              <a:buClr>
                <a:schemeClr val="dk1"/>
              </a:buClr>
              <a:buSzPts val="1800"/>
            </a:pPr>
            <a:r>
              <a:rPr lang="en-US" b="1" dirty="0" err="1">
                <a:solidFill>
                  <a:schemeClr val="dk1"/>
                </a:solidFill>
                <a:latin typeface="Arial"/>
                <a:ea typeface="Arial"/>
                <a:cs typeface="Arial"/>
                <a:sym typeface="Arial"/>
              </a:rPr>
              <a:t>Участников</a:t>
            </a:r>
            <a:r>
              <a:rPr lang="en-US" b="1" dirty="0">
                <a:solidFill>
                  <a:schemeClr val="dk1"/>
                </a:solidFill>
                <a:latin typeface="Arial"/>
                <a:ea typeface="Arial"/>
                <a:cs typeface="Arial"/>
                <a:sym typeface="Arial"/>
              </a:rPr>
              <a:t> </a:t>
            </a:r>
            <a:r>
              <a:rPr lang="en-US" b="1" dirty="0" err="1">
                <a:solidFill>
                  <a:schemeClr val="dk1"/>
                </a:solidFill>
                <a:latin typeface="Arial"/>
                <a:ea typeface="Arial"/>
                <a:cs typeface="Arial"/>
                <a:sym typeface="Arial"/>
              </a:rPr>
              <a:t>фондового</a:t>
            </a:r>
            <a:r>
              <a:rPr lang="en-US" b="1" dirty="0">
                <a:solidFill>
                  <a:schemeClr val="dk1"/>
                </a:solidFill>
                <a:latin typeface="Arial"/>
                <a:ea typeface="Arial"/>
                <a:cs typeface="Arial"/>
                <a:sym typeface="Arial"/>
              </a:rPr>
              <a:t> </a:t>
            </a:r>
            <a:r>
              <a:rPr lang="en-US" b="1" dirty="0" err="1">
                <a:solidFill>
                  <a:schemeClr val="dk1"/>
                </a:solidFill>
                <a:latin typeface="Arial"/>
                <a:ea typeface="Arial"/>
                <a:cs typeface="Arial"/>
                <a:sym typeface="Arial"/>
              </a:rPr>
              <a:t>рынка</a:t>
            </a:r>
            <a:endParaRPr dirty="0"/>
          </a:p>
          <a:p>
            <a:pPr algn="ctr">
              <a:buClr>
                <a:schemeClr val="dk1"/>
              </a:buClr>
              <a:buSzPts val="1800"/>
            </a:pPr>
            <a:r>
              <a:rPr lang="en-US" b="1" dirty="0">
                <a:solidFill>
                  <a:schemeClr val="dk1"/>
                </a:solidFill>
                <a:latin typeface="Arial"/>
                <a:ea typeface="Arial"/>
                <a:cs typeface="Arial"/>
                <a:sym typeface="Arial"/>
              </a:rPr>
              <a:t>www.naufor.ru</a:t>
            </a:r>
            <a:endParaRPr dirty="0"/>
          </a:p>
        </p:txBody>
      </p:sp>
      <p:sp>
        <p:nvSpPr>
          <p:cNvPr id="130" name="Google Shape;130;p16"/>
          <p:cNvSpPr txBox="1"/>
          <p:nvPr/>
        </p:nvSpPr>
        <p:spPr>
          <a:xfrm>
            <a:off x="5638800" y="3048000"/>
            <a:ext cx="5029200" cy="1917700"/>
          </a:xfrm>
          <a:prstGeom prst="rect">
            <a:avLst/>
          </a:prstGeom>
          <a:noFill/>
          <a:ln>
            <a:noFill/>
          </a:ln>
        </p:spPr>
        <p:txBody>
          <a:bodyPr spcFirstLastPara="1" wrap="square" lIns="91425" tIns="45700" rIns="91425" bIns="45700" anchor="t" anchorCtr="0">
            <a:noAutofit/>
          </a:bodyPr>
          <a:lstStyle/>
          <a:p>
            <a:pPr>
              <a:buClr>
                <a:schemeClr val="dk1"/>
              </a:buClr>
              <a:buSzPts val="2400"/>
            </a:pPr>
            <a:r>
              <a:rPr lang="en-US" sz="2400" b="1">
                <a:solidFill>
                  <a:schemeClr val="dk1"/>
                </a:solidFill>
                <a:latin typeface="Arial"/>
                <a:ea typeface="Arial"/>
                <a:cs typeface="Arial"/>
                <a:sym typeface="Arial"/>
              </a:rPr>
              <a:t>Функции - </a:t>
            </a:r>
            <a:r>
              <a:rPr lang="en-US" sz="2400" b="1">
                <a:solidFill>
                  <a:schemeClr val="accent2"/>
                </a:solidFill>
                <a:latin typeface="Arial"/>
                <a:ea typeface="Arial"/>
                <a:cs typeface="Arial"/>
                <a:sym typeface="Arial"/>
              </a:rPr>
              <a:t>выработка и контроль за соблюдением стандартов профессиональной этики, защита интересов инвесторов.</a:t>
            </a:r>
            <a:endParaRPr/>
          </a:p>
        </p:txBody>
      </p:sp>
      <p:sp>
        <p:nvSpPr>
          <p:cNvPr id="131" name="Google Shape;131;p16"/>
          <p:cNvSpPr txBox="1"/>
          <p:nvPr/>
        </p:nvSpPr>
        <p:spPr>
          <a:xfrm>
            <a:off x="1524000" y="4876801"/>
            <a:ext cx="9144000" cy="1614487"/>
          </a:xfrm>
          <a:prstGeom prst="rect">
            <a:avLst/>
          </a:prstGeom>
          <a:noFill/>
          <a:ln>
            <a:noFill/>
          </a:ln>
        </p:spPr>
        <p:txBody>
          <a:bodyPr spcFirstLastPara="1" wrap="square" lIns="91425" tIns="45700" rIns="91425" bIns="45700" anchor="t" anchorCtr="0">
            <a:noAutofit/>
          </a:bodyPr>
          <a:lstStyle/>
          <a:p>
            <a:pPr algn="ctr">
              <a:buClr>
                <a:srgbClr val="FF3300"/>
              </a:buClr>
              <a:buSzPts val="2800"/>
            </a:pPr>
            <a:r>
              <a:rPr lang="en-US" sz="2800" b="1" dirty="0" err="1">
                <a:solidFill>
                  <a:srgbClr val="FF3300"/>
                </a:solidFill>
                <a:latin typeface="Arial"/>
                <a:ea typeface="Arial"/>
                <a:cs typeface="Arial"/>
                <a:sym typeface="Arial"/>
              </a:rPr>
              <a:t>Основные</a:t>
            </a:r>
            <a:r>
              <a:rPr lang="en-US" sz="2800" b="1" dirty="0">
                <a:solidFill>
                  <a:srgbClr val="FF3300"/>
                </a:solidFill>
                <a:latin typeface="Arial"/>
                <a:ea typeface="Arial"/>
                <a:cs typeface="Arial"/>
                <a:sym typeface="Arial"/>
              </a:rPr>
              <a:t> </a:t>
            </a:r>
            <a:r>
              <a:rPr lang="en-US" sz="2800" b="1" dirty="0" err="1">
                <a:solidFill>
                  <a:srgbClr val="FF3300"/>
                </a:solidFill>
                <a:latin typeface="Arial"/>
                <a:ea typeface="Arial"/>
                <a:cs typeface="Arial"/>
                <a:sym typeface="Arial"/>
              </a:rPr>
              <a:t>федеральные</a:t>
            </a:r>
            <a:r>
              <a:rPr lang="en-US" sz="2800" b="1" dirty="0">
                <a:solidFill>
                  <a:srgbClr val="FF3300"/>
                </a:solidFill>
                <a:latin typeface="Arial"/>
                <a:ea typeface="Arial"/>
                <a:cs typeface="Arial"/>
                <a:sym typeface="Arial"/>
              </a:rPr>
              <a:t> </a:t>
            </a:r>
            <a:r>
              <a:rPr lang="en-US" sz="2800" b="1" dirty="0" err="1">
                <a:solidFill>
                  <a:srgbClr val="FF3300"/>
                </a:solidFill>
                <a:latin typeface="Arial"/>
                <a:ea typeface="Arial"/>
                <a:cs typeface="Arial"/>
                <a:sym typeface="Arial"/>
              </a:rPr>
              <a:t>законы</a:t>
            </a:r>
            <a:r>
              <a:rPr lang="en-US" sz="2800" b="1" dirty="0">
                <a:solidFill>
                  <a:srgbClr val="FF3300"/>
                </a:solidFill>
                <a:latin typeface="Arial"/>
                <a:ea typeface="Arial"/>
                <a:cs typeface="Arial"/>
                <a:sym typeface="Arial"/>
              </a:rPr>
              <a:t>:</a:t>
            </a:r>
            <a:endParaRPr dirty="0"/>
          </a:p>
          <a:p>
            <a:pPr indent="-152400">
              <a:buClr>
                <a:schemeClr val="accent2"/>
              </a:buClr>
              <a:buSzPts val="2400"/>
              <a:buFont typeface="Arial"/>
              <a:buChar char="•"/>
            </a:pPr>
            <a:r>
              <a:rPr lang="en-US" sz="2400" b="1" dirty="0">
                <a:solidFill>
                  <a:schemeClr val="accent2"/>
                </a:solidFill>
                <a:latin typeface="Arial"/>
                <a:ea typeface="Arial"/>
                <a:cs typeface="Arial"/>
                <a:sym typeface="Arial"/>
              </a:rPr>
              <a:t> О </a:t>
            </a:r>
            <a:r>
              <a:rPr lang="en-US" sz="2400" b="1" dirty="0" err="1">
                <a:solidFill>
                  <a:schemeClr val="accent2"/>
                </a:solidFill>
                <a:latin typeface="Arial"/>
                <a:ea typeface="Arial"/>
                <a:cs typeface="Arial"/>
                <a:sym typeface="Arial"/>
              </a:rPr>
              <a:t>рынке</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ценных</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бумаг</a:t>
            </a:r>
            <a:endParaRPr sz="2400" b="1" dirty="0">
              <a:solidFill>
                <a:schemeClr val="accent2"/>
              </a:solidFill>
              <a:latin typeface="Arial"/>
              <a:ea typeface="Arial"/>
              <a:cs typeface="Arial"/>
              <a:sym typeface="Arial"/>
            </a:endParaRPr>
          </a:p>
          <a:p>
            <a:pPr indent="-152400">
              <a:buClr>
                <a:schemeClr val="accent2"/>
              </a:buClr>
              <a:buSzPts val="2400"/>
              <a:buFont typeface="Arial"/>
              <a:buChar char="•"/>
            </a:pPr>
            <a:r>
              <a:rPr lang="en-US" sz="2400" b="1" dirty="0">
                <a:solidFill>
                  <a:schemeClr val="accent2"/>
                </a:solidFill>
                <a:latin typeface="Arial"/>
                <a:ea typeface="Arial"/>
                <a:cs typeface="Arial"/>
                <a:sym typeface="Arial"/>
              </a:rPr>
              <a:t> О </a:t>
            </a:r>
            <a:r>
              <a:rPr lang="en-US" sz="2400" b="1" dirty="0" err="1">
                <a:solidFill>
                  <a:schemeClr val="accent2"/>
                </a:solidFill>
                <a:latin typeface="Arial"/>
                <a:ea typeface="Arial"/>
                <a:cs typeface="Arial"/>
                <a:sym typeface="Arial"/>
              </a:rPr>
              <a:t>защите</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прав</a:t>
            </a:r>
            <a:r>
              <a:rPr lang="en-US" sz="2400" b="1" dirty="0">
                <a:solidFill>
                  <a:schemeClr val="accent2"/>
                </a:solidFill>
                <a:latin typeface="Arial"/>
                <a:ea typeface="Arial"/>
                <a:cs typeface="Arial"/>
                <a:sym typeface="Arial"/>
              </a:rPr>
              <a:t> и </a:t>
            </a:r>
            <a:r>
              <a:rPr lang="en-US" sz="2400" b="1" dirty="0" err="1">
                <a:solidFill>
                  <a:schemeClr val="accent2"/>
                </a:solidFill>
                <a:latin typeface="Arial"/>
                <a:ea typeface="Arial"/>
                <a:cs typeface="Arial"/>
                <a:sym typeface="Arial"/>
              </a:rPr>
              <a:t>законных</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интересах</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инвесторов</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на</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рынке</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ценных</a:t>
            </a:r>
            <a:r>
              <a:rPr lang="en-US" sz="2400" b="1" dirty="0">
                <a:solidFill>
                  <a:schemeClr val="accent2"/>
                </a:solidFill>
                <a:latin typeface="Arial"/>
                <a:ea typeface="Arial"/>
                <a:cs typeface="Arial"/>
                <a:sym typeface="Arial"/>
              </a:rPr>
              <a:t> </a:t>
            </a:r>
            <a:r>
              <a:rPr lang="en-US" sz="2400" b="1" dirty="0" err="1">
                <a:solidFill>
                  <a:schemeClr val="accent2"/>
                </a:solidFill>
                <a:latin typeface="Arial"/>
                <a:ea typeface="Arial"/>
                <a:cs typeface="Arial"/>
                <a:sym typeface="Arial"/>
              </a:rPr>
              <a:t>бумаг</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47953C-EDEC-43AB-AFDB-738270F0CCE1}"/>
              </a:ext>
            </a:extLst>
          </p:cNvPr>
          <p:cNvSpPr>
            <a:spLocks noGrp="1"/>
          </p:cNvSpPr>
          <p:nvPr>
            <p:ph type="title"/>
          </p:nvPr>
        </p:nvSpPr>
        <p:spPr>
          <a:xfrm>
            <a:off x="2440525" y="86227"/>
            <a:ext cx="8911687" cy="1280890"/>
          </a:xfrm>
        </p:spPr>
        <p:txBody>
          <a:bodyPr/>
          <a:lstStyle/>
          <a:p>
            <a:r>
              <a:rPr lang="ru-RU" b="1" dirty="0">
                <a:latin typeface="Times New Roman" panose="02020603050405020304" pitchFamily="18" charset="0"/>
                <a:cs typeface="Times New Roman" panose="02020603050405020304" pitchFamily="18" charset="0"/>
              </a:rPr>
              <a:t>Этапы развития  фондового рынка</a:t>
            </a:r>
          </a:p>
        </p:txBody>
      </p:sp>
      <p:sp>
        <p:nvSpPr>
          <p:cNvPr id="3" name="Объект 2">
            <a:extLst>
              <a:ext uri="{FF2B5EF4-FFF2-40B4-BE49-F238E27FC236}">
                <a16:creationId xmlns:a16="http://schemas.microsoft.com/office/drawing/2014/main" id="{96DE4DCE-2835-4C96-9B9E-183E22E49584}"/>
              </a:ext>
            </a:extLst>
          </p:cNvPr>
          <p:cNvSpPr>
            <a:spLocks noGrp="1"/>
          </p:cNvSpPr>
          <p:nvPr>
            <p:ph idx="1"/>
          </p:nvPr>
        </p:nvSpPr>
        <p:spPr>
          <a:xfrm>
            <a:off x="1228165" y="1084729"/>
            <a:ext cx="10276447" cy="4826493"/>
          </a:xfrm>
        </p:spPr>
        <p:txBody>
          <a:bodyPr/>
          <a:lstStyle/>
          <a:p>
            <a:pPr marL="0" marR="0" lvl="0" indent="0" algn="l" defTabSz="914400" rtl="0" eaLnBrk="1" fontAlgn="base" latinLnBrk="0" hangingPunct="1">
              <a:lnSpc>
                <a:spcPct val="100000"/>
              </a:lnSpc>
              <a:spcBef>
                <a:spcPct val="20000"/>
              </a:spcBef>
              <a:spcAft>
                <a:spcPct val="0"/>
              </a:spcAft>
              <a:buClr>
                <a:srgbClr val="006666"/>
              </a:buClr>
              <a:buSzPct val="70000"/>
              <a:buNone/>
              <a:tabLst/>
              <a:defRPr/>
            </a:pPr>
            <a:r>
              <a:rPr kumimoji="0" lang="ru-RU" altLang="ru-RU" sz="29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 этап:</a:t>
            </a:r>
            <a:r>
              <a:rPr kumimoji="0" lang="ru-RU" altLang="ru-RU" sz="29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29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1990 – 1992 годы:</a:t>
            </a:r>
            <a:r>
              <a:rPr kumimoji="0" lang="ru-RU" altLang="ru-RU" sz="29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появление фондового рынка после принятия </a:t>
            </a:r>
            <a:r>
              <a:rPr kumimoji="0" lang="ru-RU" altLang="ru-RU" sz="29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25 декабря 1990 г.</a:t>
            </a:r>
            <a:r>
              <a:rPr kumimoji="0" lang="ru-RU" altLang="ru-RU" sz="29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«Об утверждении Положения акционерных обществ».</a:t>
            </a:r>
            <a:r>
              <a:rPr kumimoji="0" lang="ru-RU" altLang="ru-RU" sz="29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Закон создавал предпосылки создания фондовых бирж и рынка акций коммерческих банков, формируется законодательная база. </a:t>
            </a:r>
          </a:p>
          <a:p>
            <a:pPr marL="342900" marR="0" lvl="0" indent="-342900" algn="l" defTabSz="914400" rtl="0" eaLnBrk="1" fontAlgn="base" latinLnBrk="0" hangingPunct="1">
              <a:lnSpc>
                <a:spcPct val="100000"/>
              </a:lnSpc>
              <a:spcBef>
                <a:spcPct val="20000"/>
              </a:spcBef>
              <a:spcAft>
                <a:spcPct val="0"/>
              </a:spcAft>
              <a:buClr>
                <a:srgbClr val="006666"/>
              </a:buClr>
              <a:buSzPct val="70000"/>
              <a:buFont typeface="Wingdings" panose="05000000000000000000" pitchFamily="2" charset="2"/>
              <a:buChar char="¡"/>
              <a:tabLst/>
              <a:defRPr/>
            </a:pPr>
            <a:endParaRPr kumimoji="0" lang="ru-RU" altLang="ru-RU" sz="29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ct val="20000"/>
              </a:spcBef>
              <a:spcAft>
                <a:spcPct val="0"/>
              </a:spcAft>
              <a:buClr>
                <a:srgbClr val="006666"/>
              </a:buClr>
              <a:buSzPct val="70000"/>
              <a:buNone/>
              <a:tabLst/>
              <a:defRPr/>
            </a:pPr>
            <a:r>
              <a:rPr kumimoji="0" lang="ru-RU" altLang="ru-RU" sz="29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Март 1992 год – создание «Московской межбанковской биржи» (ММВБ).</a:t>
            </a:r>
          </a:p>
          <a:p>
            <a:pPr marL="0" indent="0">
              <a:buNone/>
            </a:pPr>
            <a:endParaRPr lang="ru-RU" dirty="0"/>
          </a:p>
        </p:txBody>
      </p:sp>
    </p:spTree>
    <p:extLst>
      <p:ext uri="{BB962C8B-B14F-4D97-AF65-F5344CB8AC3E}">
        <p14:creationId xmlns:p14="http://schemas.microsoft.com/office/powerpoint/2010/main" val="2640778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47953C-EDEC-43AB-AFDB-738270F0CCE1}"/>
              </a:ext>
            </a:extLst>
          </p:cNvPr>
          <p:cNvSpPr>
            <a:spLocks noGrp="1"/>
          </p:cNvSpPr>
          <p:nvPr>
            <p:ph type="title"/>
          </p:nvPr>
        </p:nvSpPr>
        <p:spPr>
          <a:xfrm>
            <a:off x="2440525" y="86227"/>
            <a:ext cx="8911687" cy="1280890"/>
          </a:xfrm>
        </p:spPr>
        <p:txBody>
          <a:bodyPr/>
          <a:lstStyle/>
          <a:p>
            <a:r>
              <a:rPr lang="ru-RU" b="1" dirty="0">
                <a:latin typeface="Times New Roman" panose="02020603050405020304" pitchFamily="18" charset="0"/>
                <a:cs typeface="Times New Roman" panose="02020603050405020304" pitchFamily="18" charset="0"/>
              </a:rPr>
              <a:t>Этапы развития  фондового рынка</a:t>
            </a:r>
          </a:p>
        </p:txBody>
      </p:sp>
      <p:sp>
        <p:nvSpPr>
          <p:cNvPr id="3" name="Объект 2">
            <a:extLst>
              <a:ext uri="{FF2B5EF4-FFF2-40B4-BE49-F238E27FC236}">
                <a16:creationId xmlns:a16="http://schemas.microsoft.com/office/drawing/2014/main" id="{96DE4DCE-2835-4C96-9B9E-183E22E49584}"/>
              </a:ext>
            </a:extLst>
          </p:cNvPr>
          <p:cNvSpPr>
            <a:spLocks noGrp="1"/>
          </p:cNvSpPr>
          <p:nvPr>
            <p:ph idx="1"/>
          </p:nvPr>
        </p:nvSpPr>
        <p:spPr>
          <a:xfrm>
            <a:off x="1228165" y="1084729"/>
            <a:ext cx="10276447" cy="4826493"/>
          </a:xfrm>
        </p:spPr>
        <p: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altLang="ru-RU" sz="32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2 этап:</a:t>
            </a:r>
            <a:r>
              <a:rPr kumimoji="0" lang="ru-RU" altLang="ru-RU" sz="32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32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1993 – 1994 годы:</a:t>
            </a:r>
            <a:r>
              <a:rPr kumimoji="0" lang="ru-RU" altLang="ru-RU" sz="32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эпоха приватизации.</a:t>
            </a: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Фондовый рынок существовал в форме приватизационных чеков. Это было начало, расцвет и закрытие этого рынка.  </a:t>
            </a:r>
          </a:p>
          <a:p>
            <a:pPr marL="0" indent="0">
              <a:buNone/>
            </a:pPr>
            <a:endParaRPr lang="ru-RU" dirty="0"/>
          </a:p>
        </p:txBody>
      </p:sp>
    </p:spTree>
    <p:extLst>
      <p:ext uri="{BB962C8B-B14F-4D97-AF65-F5344CB8AC3E}">
        <p14:creationId xmlns:p14="http://schemas.microsoft.com/office/powerpoint/2010/main" val="543233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47953C-EDEC-43AB-AFDB-738270F0CCE1}"/>
              </a:ext>
            </a:extLst>
          </p:cNvPr>
          <p:cNvSpPr>
            <a:spLocks noGrp="1"/>
          </p:cNvSpPr>
          <p:nvPr>
            <p:ph type="title"/>
          </p:nvPr>
        </p:nvSpPr>
        <p:spPr>
          <a:xfrm>
            <a:off x="2440525" y="86227"/>
            <a:ext cx="8911687" cy="1280890"/>
          </a:xfrm>
        </p:spPr>
        <p:txBody>
          <a:bodyPr/>
          <a:lstStyle/>
          <a:p>
            <a:r>
              <a:rPr lang="ru-RU" b="1" dirty="0">
                <a:latin typeface="Times New Roman" panose="02020603050405020304" pitchFamily="18" charset="0"/>
                <a:cs typeface="Times New Roman" panose="02020603050405020304" pitchFamily="18" charset="0"/>
              </a:rPr>
              <a:t>Этапы развития  фондового рынка</a:t>
            </a:r>
          </a:p>
        </p:txBody>
      </p:sp>
      <p:sp>
        <p:nvSpPr>
          <p:cNvPr id="3" name="Объект 2">
            <a:extLst>
              <a:ext uri="{FF2B5EF4-FFF2-40B4-BE49-F238E27FC236}">
                <a16:creationId xmlns:a16="http://schemas.microsoft.com/office/drawing/2014/main" id="{96DE4DCE-2835-4C96-9B9E-183E22E49584}"/>
              </a:ext>
            </a:extLst>
          </p:cNvPr>
          <p:cNvSpPr>
            <a:spLocks noGrp="1"/>
          </p:cNvSpPr>
          <p:nvPr>
            <p:ph idx="1"/>
          </p:nvPr>
        </p:nvSpPr>
        <p:spPr>
          <a:xfrm>
            <a:off x="1228165" y="1084729"/>
            <a:ext cx="10276447" cy="4826493"/>
          </a:xfrm>
        </p:spPr>
        <p:txBody>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altLang="ru-RU" sz="32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3 этап:</a:t>
            </a: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32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1995 – 1998 годы:</a:t>
            </a:r>
            <a:r>
              <a:rPr kumimoji="0" lang="ru-RU" altLang="ru-RU" sz="32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эпоха акций и облигаций.</a:t>
            </a: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28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Особенность:</a:t>
            </a:r>
            <a:r>
              <a:rPr kumimoji="0" lang="ru-RU" altLang="ru-RU" sz="28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А) складывается новый фондовый рынок, на котором торговля ведется уже акциями существующих АО РФ.   </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Б) формирование нормативной базы, создаются органы по регулированию рынка ценных бумаг – </a:t>
            </a:r>
            <a:r>
              <a:rPr kumimoji="0" lang="ru-RU" altLang="ru-RU" sz="28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ФКЦБ.</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принимаются законы </a:t>
            </a:r>
            <a:r>
              <a:rPr kumimoji="0" lang="ru-RU" altLang="ru-RU" sz="28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 рынке ценных бумаг», «Об акционерных обществах».</a:t>
            </a:r>
          </a:p>
          <a:p>
            <a:pPr marL="0" indent="0">
              <a:buNone/>
            </a:pPr>
            <a:endParaRPr lang="ru-RU" dirty="0"/>
          </a:p>
        </p:txBody>
      </p:sp>
    </p:spTree>
    <p:extLst>
      <p:ext uri="{BB962C8B-B14F-4D97-AF65-F5344CB8AC3E}">
        <p14:creationId xmlns:p14="http://schemas.microsoft.com/office/powerpoint/2010/main" val="1531532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E47953C-EDEC-43AB-AFDB-738270F0CCE1}"/>
              </a:ext>
            </a:extLst>
          </p:cNvPr>
          <p:cNvSpPr>
            <a:spLocks noGrp="1"/>
          </p:cNvSpPr>
          <p:nvPr>
            <p:ph type="title"/>
          </p:nvPr>
        </p:nvSpPr>
        <p:spPr>
          <a:xfrm>
            <a:off x="2440525" y="86227"/>
            <a:ext cx="8911687" cy="1280890"/>
          </a:xfrm>
        </p:spPr>
        <p:txBody>
          <a:bodyPr/>
          <a:lstStyle/>
          <a:p>
            <a:r>
              <a:rPr lang="ru-RU" b="1" dirty="0">
                <a:latin typeface="Times New Roman" panose="02020603050405020304" pitchFamily="18" charset="0"/>
                <a:cs typeface="Times New Roman" panose="02020603050405020304" pitchFamily="18" charset="0"/>
              </a:rPr>
              <a:t>Этапы развития  фондового рынка</a:t>
            </a:r>
          </a:p>
        </p:txBody>
      </p:sp>
      <p:sp>
        <p:nvSpPr>
          <p:cNvPr id="3" name="Объект 2">
            <a:extLst>
              <a:ext uri="{FF2B5EF4-FFF2-40B4-BE49-F238E27FC236}">
                <a16:creationId xmlns:a16="http://schemas.microsoft.com/office/drawing/2014/main" id="{96DE4DCE-2835-4C96-9B9E-183E22E49584}"/>
              </a:ext>
            </a:extLst>
          </p:cNvPr>
          <p:cNvSpPr>
            <a:spLocks noGrp="1"/>
          </p:cNvSpPr>
          <p:nvPr>
            <p:ph idx="1"/>
          </p:nvPr>
        </p:nvSpPr>
        <p:spPr>
          <a:xfrm>
            <a:off x="1228165" y="1084729"/>
            <a:ext cx="10276447" cy="4826493"/>
          </a:xfrm>
        </p:spPr>
        <p:txBody>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28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4 </a:t>
            </a:r>
            <a:r>
              <a:rPr kumimoji="0" lang="ru-RU" altLang="ru-RU" sz="3200" b="1"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этап:</a:t>
            </a: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ru-RU" altLang="ru-RU" sz="32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2000 – 2007 годы:</a:t>
            </a:r>
            <a:r>
              <a:rPr kumimoji="0" lang="ru-RU" altLang="ru-RU" sz="32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период бурного развития.</a:t>
            </a:r>
          </a:p>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ru-RU" altLang="ru-RU" sz="32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Особенность</a:t>
            </a:r>
            <a:r>
              <a:rPr kumimoji="0" lang="ru-RU" altLang="ru-RU" sz="3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многие российские компании реального сектора экономики начали рассматривать фондовый рынок как эффективный механизм привлечений капитала.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ru-RU" altLang="ru-RU" sz="3200" b="1" i="0"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Образование Российской Торговой Системы (РТС)</a:t>
            </a:r>
          </a:p>
          <a:p>
            <a:pPr marL="0" indent="0">
              <a:buNone/>
            </a:pPr>
            <a:endParaRPr lang="ru-RU" dirty="0"/>
          </a:p>
        </p:txBody>
      </p:sp>
    </p:spTree>
    <p:extLst>
      <p:ext uri="{BB962C8B-B14F-4D97-AF65-F5344CB8AC3E}">
        <p14:creationId xmlns:p14="http://schemas.microsoft.com/office/powerpoint/2010/main" val="1512186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4" descr="C:\Program Files\Common Files\Microsoft Shared\Clipart\cagcat50\BL00381_.wmf"/>
          <p:cNvPicPr preferRelativeResize="0"/>
          <p:nvPr/>
        </p:nvPicPr>
        <p:blipFill rotWithShape="1">
          <a:blip r:embed="rId3">
            <a:alphaModFix/>
          </a:blip>
          <a:srcRect/>
          <a:stretch/>
        </p:blipFill>
        <p:spPr>
          <a:xfrm>
            <a:off x="2057400" y="3581401"/>
            <a:ext cx="2209800" cy="1673225"/>
          </a:xfrm>
          <a:prstGeom prst="rect">
            <a:avLst/>
          </a:prstGeom>
          <a:noFill/>
          <a:ln>
            <a:noFill/>
          </a:ln>
        </p:spPr>
      </p:pic>
      <p:sp>
        <p:nvSpPr>
          <p:cNvPr id="90" name="Google Shape;90;p14"/>
          <p:cNvSpPr txBox="1"/>
          <p:nvPr/>
        </p:nvSpPr>
        <p:spPr>
          <a:xfrm>
            <a:off x="959223" y="-15875"/>
            <a:ext cx="10936941" cy="946150"/>
          </a:xfrm>
          <a:prstGeom prst="rect">
            <a:avLst/>
          </a:prstGeom>
          <a:noFill/>
          <a:ln>
            <a:noFill/>
          </a:ln>
        </p:spPr>
        <p:txBody>
          <a:bodyPr spcFirstLastPara="1" wrap="square" lIns="91425" tIns="45700" rIns="91425" bIns="45700" anchor="ctr" anchorCtr="1">
            <a:noAutofit/>
          </a:bodyPr>
          <a:lstStyle/>
          <a:p>
            <a:pPr>
              <a:buClr>
                <a:schemeClr val="lt1"/>
              </a:buClr>
              <a:buSzPts val="2800"/>
            </a:pPr>
            <a:r>
              <a:rPr lang="en-US" sz="2800" b="1" dirty="0">
                <a:latin typeface="Arial"/>
                <a:ea typeface="Arial"/>
                <a:cs typeface="Arial"/>
                <a:sym typeface="Arial"/>
              </a:rPr>
              <a:t>МЕСТО ФОНДОВОГО РЫНКА В ЭКОНОМИКЕ</a:t>
            </a:r>
            <a:endParaRPr dirty="0"/>
          </a:p>
        </p:txBody>
      </p:sp>
      <p:cxnSp>
        <p:nvCxnSpPr>
          <p:cNvPr id="91" name="Google Shape;91;p14"/>
          <p:cNvCxnSpPr/>
          <p:nvPr/>
        </p:nvCxnSpPr>
        <p:spPr>
          <a:xfrm rot="10800000" flipH="1">
            <a:off x="3048000" y="2286000"/>
            <a:ext cx="1600200" cy="1295400"/>
          </a:xfrm>
          <a:prstGeom prst="straightConnector1">
            <a:avLst/>
          </a:prstGeom>
          <a:noFill/>
          <a:ln w="28575" cap="flat" cmpd="sng">
            <a:solidFill>
              <a:srgbClr val="33CC33"/>
            </a:solidFill>
            <a:prstDash val="solid"/>
            <a:miter lim="800000"/>
            <a:headEnd type="none" w="med" len="med"/>
            <a:tailEnd type="stealth" w="lg" len="lg"/>
          </a:ln>
        </p:spPr>
      </p:cxnSp>
      <p:cxnSp>
        <p:nvCxnSpPr>
          <p:cNvPr id="92" name="Google Shape;92;p14"/>
          <p:cNvCxnSpPr/>
          <p:nvPr/>
        </p:nvCxnSpPr>
        <p:spPr>
          <a:xfrm>
            <a:off x="6781800" y="2133600"/>
            <a:ext cx="1295400" cy="1371600"/>
          </a:xfrm>
          <a:prstGeom prst="straightConnector1">
            <a:avLst/>
          </a:prstGeom>
          <a:noFill/>
          <a:ln w="28575" cap="flat" cmpd="sng">
            <a:solidFill>
              <a:srgbClr val="009900"/>
            </a:solidFill>
            <a:prstDash val="solid"/>
            <a:miter lim="800000"/>
            <a:headEnd type="none" w="med" len="med"/>
            <a:tailEnd type="stealth" w="lg" len="lg"/>
          </a:ln>
        </p:spPr>
      </p:cxnSp>
      <p:pic>
        <p:nvPicPr>
          <p:cNvPr id="93" name="Google Shape;93;p14" descr="logo_rts1"/>
          <p:cNvPicPr preferRelativeResize="0"/>
          <p:nvPr/>
        </p:nvPicPr>
        <p:blipFill rotWithShape="1">
          <a:blip r:embed="rId4">
            <a:alphaModFix/>
          </a:blip>
          <a:srcRect/>
          <a:stretch/>
        </p:blipFill>
        <p:spPr>
          <a:xfrm>
            <a:off x="4191000" y="1066801"/>
            <a:ext cx="4094162" cy="1209675"/>
          </a:xfrm>
          <a:prstGeom prst="rect">
            <a:avLst/>
          </a:prstGeom>
          <a:noFill/>
          <a:ln w="9525" cap="flat" cmpd="sng">
            <a:solidFill>
              <a:srgbClr val="3366FF"/>
            </a:solidFill>
            <a:prstDash val="solid"/>
            <a:miter lim="800000"/>
            <a:headEnd type="none" w="sm" len="sm"/>
            <a:tailEnd type="none" w="sm" len="sm"/>
          </a:ln>
        </p:spPr>
      </p:pic>
      <p:pic>
        <p:nvPicPr>
          <p:cNvPr id="94" name="Google Shape;94;p14" descr="C:\Program Files\Common Files\Microsoft Shared\Clipart\cagcat50\PE02097_.wmf"/>
          <p:cNvPicPr preferRelativeResize="0"/>
          <p:nvPr/>
        </p:nvPicPr>
        <p:blipFill rotWithShape="1">
          <a:blip r:embed="rId5">
            <a:alphaModFix/>
          </a:blip>
          <a:srcRect/>
          <a:stretch/>
        </p:blipFill>
        <p:spPr>
          <a:xfrm>
            <a:off x="7467601" y="3429001"/>
            <a:ext cx="2700337" cy="2009775"/>
          </a:xfrm>
          <a:prstGeom prst="rect">
            <a:avLst/>
          </a:prstGeom>
          <a:noFill/>
          <a:ln>
            <a:noFill/>
          </a:ln>
        </p:spPr>
      </p:pic>
      <p:sp>
        <p:nvSpPr>
          <p:cNvPr id="95" name="Google Shape;95;p14"/>
          <p:cNvSpPr txBox="1"/>
          <p:nvPr/>
        </p:nvSpPr>
        <p:spPr>
          <a:xfrm>
            <a:off x="7696200" y="5334000"/>
            <a:ext cx="2182812" cy="519112"/>
          </a:xfrm>
          <a:prstGeom prst="rect">
            <a:avLst/>
          </a:prstGeom>
          <a:noFill/>
          <a:ln>
            <a:noFill/>
          </a:ln>
        </p:spPr>
        <p:txBody>
          <a:bodyPr spcFirstLastPara="1" wrap="square" lIns="91425" tIns="45700" rIns="91425" bIns="45700" anchor="t" anchorCtr="0">
            <a:noAutofit/>
          </a:bodyPr>
          <a:lstStyle/>
          <a:p>
            <a:pPr>
              <a:buClr>
                <a:schemeClr val="dk1"/>
              </a:buClr>
              <a:buSzPts val="2800"/>
            </a:pPr>
            <a:r>
              <a:rPr lang="en-US" sz="2800" b="1" u="sng">
                <a:solidFill>
                  <a:schemeClr val="dk1"/>
                </a:solidFill>
                <a:latin typeface="Arial"/>
                <a:ea typeface="Arial"/>
                <a:cs typeface="Arial"/>
                <a:sym typeface="Arial"/>
              </a:rPr>
              <a:t>Инвесторы</a:t>
            </a:r>
            <a:endParaRPr/>
          </a:p>
        </p:txBody>
      </p:sp>
      <p:sp>
        <p:nvSpPr>
          <p:cNvPr id="96" name="Google Shape;96;p14"/>
          <p:cNvSpPr txBox="1"/>
          <p:nvPr/>
        </p:nvSpPr>
        <p:spPr>
          <a:xfrm>
            <a:off x="1905001" y="5334000"/>
            <a:ext cx="2541587" cy="519112"/>
          </a:xfrm>
          <a:prstGeom prst="rect">
            <a:avLst/>
          </a:prstGeom>
          <a:noFill/>
          <a:ln>
            <a:noFill/>
          </a:ln>
        </p:spPr>
        <p:txBody>
          <a:bodyPr spcFirstLastPara="1" wrap="square" lIns="91425" tIns="45700" rIns="91425" bIns="45700" anchor="t" anchorCtr="0">
            <a:noAutofit/>
          </a:bodyPr>
          <a:lstStyle/>
          <a:p>
            <a:pPr>
              <a:buClr>
                <a:schemeClr val="dk1"/>
              </a:buClr>
              <a:buSzPts val="2800"/>
            </a:pPr>
            <a:r>
              <a:rPr lang="en-US" sz="2800" b="1" u="sng">
                <a:solidFill>
                  <a:schemeClr val="dk1"/>
                </a:solidFill>
                <a:latin typeface="Arial"/>
                <a:ea typeface="Arial"/>
                <a:cs typeface="Arial"/>
                <a:sym typeface="Arial"/>
              </a:rPr>
              <a:t>Предприятия</a:t>
            </a:r>
            <a:endParaRPr/>
          </a:p>
        </p:txBody>
      </p:sp>
      <p:sp>
        <p:nvSpPr>
          <p:cNvPr id="97" name="Google Shape;97;p14"/>
          <p:cNvSpPr txBox="1"/>
          <p:nvPr/>
        </p:nvSpPr>
        <p:spPr>
          <a:xfrm>
            <a:off x="2590800" y="2590800"/>
            <a:ext cx="1530350" cy="304800"/>
          </a:xfrm>
          <a:prstGeom prst="rect">
            <a:avLst/>
          </a:prstGeom>
          <a:noFill/>
          <a:ln>
            <a:noFill/>
          </a:ln>
        </p:spPr>
        <p:txBody>
          <a:bodyPr spcFirstLastPara="1" wrap="square" lIns="91425" tIns="45700" rIns="91425" bIns="45700" anchor="t" anchorCtr="0">
            <a:noAutofit/>
          </a:bodyPr>
          <a:lstStyle/>
          <a:p>
            <a:pPr>
              <a:buClr>
                <a:srgbClr val="33CC33"/>
              </a:buClr>
              <a:buSzPts val="1400"/>
            </a:pPr>
            <a:r>
              <a:rPr lang="en-US" sz="1400" b="1">
                <a:solidFill>
                  <a:srgbClr val="33CC33"/>
                </a:solidFill>
                <a:latin typeface="Arial"/>
                <a:ea typeface="Arial"/>
                <a:cs typeface="Arial"/>
                <a:sym typeface="Arial"/>
              </a:rPr>
              <a:t>ценные бумаги</a:t>
            </a:r>
            <a:endParaRPr/>
          </a:p>
        </p:txBody>
      </p:sp>
      <p:cxnSp>
        <p:nvCxnSpPr>
          <p:cNvPr id="98" name="Google Shape;98;p14"/>
          <p:cNvCxnSpPr/>
          <p:nvPr/>
        </p:nvCxnSpPr>
        <p:spPr>
          <a:xfrm flipH="1">
            <a:off x="3581400" y="2286000"/>
            <a:ext cx="1600200" cy="1371600"/>
          </a:xfrm>
          <a:prstGeom prst="straightConnector1">
            <a:avLst/>
          </a:prstGeom>
          <a:noFill/>
          <a:ln w="9525" cap="flat" cmpd="sng">
            <a:solidFill>
              <a:schemeClr val="dk1"/>
            </a:solidFill>
            <a:prstDash val="solid"/>
            <a:miter lim="800000"/>
            <a:headEnd type="none" w="med" len="med"/>
            <a:tailEnd type="triangle" w="med" len="med"/>
          </a:ln>
        </p:spPr>
      </p:cxnSp>
      <p:cxnSp>
        <p:nvCxnSpPr>
          <p:cNvPr id="99" name="Google Shape;99;p14"/>
          <p:cNvCxnSpPr/>
          <p:nvPr/>
        </p:nvCxnSpPr>
        <p:spPr>
          <a:xfrm flipH="1">
            <a:off x="3657600" y="2286000"/>
            <a:ext cx="1524000" cy="1295400"/>
          </a:xfrm>
          <a:prstGeom prst="straightConnector1">
            <a:avLst/>
          </a:prstGeom>
          <a:noFill/>
          <a:ln w="22225" cap="flat" cmpd="sng">
            <a:solidFill>
              <a:schemeClr val="accent2"/>
            </a:solidFill>
            <a:prstDash val="solid"/>
            <a:miter lim="800000"/>
            <a:headEnd type="none" w="med" len="med"/>
            <a:tailEnd type="triangle" w="med" len="med"/>
          </a:ln>
        </p:spPr>
      </p:cxnSp>
      <p:sp>
        <p:nvSpPr>
          <p:cNvPr id="100" name="Google Shape;100;p14"/>
          <p:cNvSpPr txBox="1"/>
          <p:nvPr/>
        </p:nvSpPr>
        <p:spPr>
          <a:xfrm>
            <a:off x="4191001" y="2971800"/>
            <a:ext cx="1233487" cy="304800"/>
          </a:xfrm>
          <a:prstGeom prst="rect">
            <a:avLst/>
          </a:prstGeom>
          <a:noFill/>
          <a:ln>
            <a:noFill/>
          </a:ln>
        </p:spPr>
        <p:txBody>
          <a:bodyPr spcFirstLastPara="1" wrap="square" lIns="91425" tIns="45700" rIns="91425" bIns="45700" anchor="t" anchorCtr="0">
            <a:noAutofit/>
          </a:bodyPr>
          <a:lstStyle/>
          <a:p>
            <a:pPr>
              <a:buClr>
                <a:schemeClr val="accent2"/>
              </a:buClr>
              <a:buSzPts val="1400"/>
            </a:pPr>
            <a:r>
              <a:rPr lang="en-US" sz="1400" b="1">
                <a:solidFill>
                  <a:schemeClr val="accent2"/>
                </a:solidFill>
                <a:latin typeface="Arial"/>
                <a:ea typeface="Arial"/>
                <a:cs typeface="Arial"/>
                <a:sym typeface="Arial"/>
              </a:rPr>
              <a:t>инвестиции</a:t>
            </a:r>
            <a:endParaRPr/>
          </a:p>
        </p:txBody>
      </p:sp>
      <p:cxnSp>
        <p:nvCxnSpPr>
          <p:cNvPr id="101" name="Google Shape;101;p14"/>
          <p:cNvCxnSpPr/>
          <p:nvPr/>
        </p:nvCxnSpPr>
        <p:spPr>
          <a:xfrm rot="10800000">
            <a:off x="7696200" y="2286000"/>
            <a:ext cx="990600" cy="1143000"/>
          </a:xfrm>
          <a:prstGeom prst="straightConnector1">
            <a:avLst/>
          </a:prstGeom>
          <a:noFill/>
          <a:ln w="22225" cap="flat" cmpd="sng">
            <a:solidFill>
              <a:schemeClr val="accent2"/>
            </a:solidFill>
            <a:prstDash val="solid"/>
            <a:miter lim="800000"/>
            <a:headEnd type="none" w="med" len="med"/>
            <a:tailEnd type="triangle" w="med" len="med"/>
          </a:ln>
        </p:spPr>
      </p:cxnSp>
      <p:sp>
        <p:nvSpPr>
          <p:cNvPr id="102" name="Google Shape;102;p14"/>
          <p:cNvSpPr txBox="1"/>
          <p:nvPr/>
        </p:nvSpPr>
        <p:spPr>
          <a:xfrm>
            <a:off x="5715000" y="2743201"/>
            <a:ext cx="2286000" cy="517525"/>
          </a:xfrm>
          <a:prstGeom prst="rect">
            <a:avLst/>
          </a:prstGeom>
          <a:noFill/>
          <a:ln>
            <a:noFill/>
          </a:ln>
        </p:spPr>
        <p:txBody>
          <a:bodyPr spcFirstLastPara="1" wrap="square" lIns="91425" tIns="45700" rIns="91425" bIns="45700" anchor="t" anchorCtr="0">
            <a:noAutofit/>
          </a:bodyPr>
          <a:lstStyle/>
          <a:p>
            <a:pPr>
              <a:buClr>
                <a:srgbClr val="33CC33"/>
              </a:buClr>
              <a:buSzPts val="1400"/>
            </a:pPr>
            <a:r>
              <a:rPr lang="en-US" sz="1400" b="1">
                <a:solidFill>
                  <a:srgbClr val="33CC33"/>
                </a:solidFill>
                <a:latin typeface="Arial"/>
                <a:ea typeface="Arial"/>
                <a:cs typeface="Arial"/>
                <a:sym typeface="Arial"/>
              </a:rPr>
              <a:t>дивиденды, проценты, </a:t>
            </a:r>
            <a:endParaRPr/>
          </a:p>
          <a:p>
            <a:pPr>
              <a:buClr>
                <a:srgbClr val="33CC33"/>
              </a:buClr>
              <a:buSzPts val="1400"/>
            </a:pPr>
            <a:r>
              <a:rPr lang="en-US" sz="1400" b="1">
                <a:solidFill>
                  <a:srgbClr val="33CC33"/>
                </a:solidFill>
                <a:latin typeface="Arial"/>
                <a:ea typeface="Arial"/>
                <a:cs typeface="Arial"/>
                <a:sym typeface="Arial"/>
              </a:rPr>
              <a:t>изменение курса акции</a:t>
            </a:r>
            <a:endParaRPr/>
          </a:p>
        </p:txBody>
      </p:sp>
      <p:sp>
        <p:nvSpPr>
          <p:cNvPr id="103" name="Google Shape;103;p14"/>
          <p:cNvSpPr txBox="1"/>
          <p:nvPr/>
        </p:nvSpPr>
        <p:spPr>
          <a:xfrm>
            <a:off x="8366126" y="2830512"/>
            <a:ext cx="1227137" cy="304800"/>
          </a:xfrm>
          <a:prstGeom prst="rect">
            <a:avLst/>
          </a:prstGeom>
          <a:noFill/>
          <a:ln>
            <a:noFill/>
          </a:ln>
        </p:spPr>
        <p:txBody>
          <a:bodyPr spcFirstLastPara="1" wrap="square" lIns="91425" tIns="45700" rIns="91425" bIns="45700" anchor="t" anchorCtr="0">
            <a:noAutofit/>
          </a:bodyPr>
          <a:lstStyle/>
          <a:p>
            <a:pPr>
              <a:buClr>
                <a:schemeClr val="accent2"/>
              </a:buClr>
              <a:buSzPts val="1400"/>
            </a:pPr>
            <a:r>
              <a:rPr lang="en-US" sz="1400" b="1">
                <a:solidFill>
                  <a:schemeClr val="accent2"/>
                </a:solidFill>
                <a:latin typeface="Arial"/>
                <a:ea typeface="Arial"/>
                <a:cs typeface="Arial"/>
                <a:sym typeface="Arial"/>
              </a:rPr>
              <a:t>накопления</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236A7331-106B-424F-BF83-7E42E2793DC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986117" y="403413"/>
            <a:ext cx="10551459" cy="6248400"/>
          </a:xfrm>
          <a:prstGeom prst="rect">
            <a:avLst/>
          </a:prstGeom>
          <a:noFill/>
          <a:ln>
            <a:noFill/>
          </a:ln>
        </p:spPr>
      </p:pic>
    </p:spTree>
    <p:extLst>
      <p:ext uri="{BB962C8B-B14F-4D97-AF65-F5344CB8AC3E}">
        <p14:creationId xmlns:p14="http://schemas.microsoft.com/office/powerpoint/2010/main" val="257903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5"/>
          <p:cNvSpPr txBox="1"/>
          <p:nvPr/>
        </p:nvSpPr>
        <p:spPr>
          <a:xfrm>
            <a:off x="1129553" y="333375"/>
            <a:ext cx="9879106" cy="488950"/>
          </a:xfrm>
          <a:prstGeom prst="rect">
            <a:avLst/>
          </a:prstGeom>
          <a:noFill/>
          <a:ln>
            <a:noFill/>
          </a:ln>
        </p:spPr>
        <p:txBody>
          <a:bodyPr spcFirstLastPara="1" wrap="square" lIns="91425" tIns="45700" rIns="91425" bIns="45700" anchor="ctr" anchorCtr="1">
            <a:noAutofit/>
          </a:bodyPr>
          <a:lstStyle/>
          <a:p>
            <a:pPr>
              <a:buClr>
                <a:schemeClr val="lt1"/>
              </a:buClr>
              <a:buSzPts val="2600"/>
            </a:pPr>
            <a:r>
              <a:rPr lang="en-US" sz="3600" b="1" dirty="0">
                <a:latin typeface="Times New Roman" panose="02020603050405020304" pitchFamily="18" charset="0"/>
                <a:ea typeface="Arial"/>
                <a:cs typeface="Times New Roman" panose="02020603050405020304" pitchFamily="18" charset="0"/>
                <a:sym typeface="Arial"/>
              </a:rPr>
              <a:t>КАК РАБОТАЕТ ФОНДОВЫЙ РЫНОК</a:t>
            </a:r>
            <a:endParaRPr sz="3600" dirty="0">
              <a:latin typeface="Times New Roman" panose="02020603050405020304" pitchFamily="18" charset="0"/>
              <a:cs typeface="Times New Roman" panose="02020603050405020304" pitchFamily="18" charset="0"/>
            </a:endParaRPr>
          </a:p>
        </p:txBody>
      </p:sp>
      <p:sp>
        <p:nvSpPr>
          <p:cNvPr id="109" name="Google Shape;109;p15"/>
          <p:cNvSpPr txBox="1"/>
          <p:nvPr/>
        </p:nvSpPr>
        <p:spPr>
          <a:xfrm>
            <a:off x="2057400" y="5029200"/>
            <a:ext cx="8534400" cy="1187450"/>
          </a:xfrm>
          <a:prstGeom prst="rect">
            <a:avLst/>
          </a:prstGeom>
          <a:noFill/>
          <a:ln>
            <a:noFill/>
          </a:ln>
        </p:spPr>
        <p:txBody>
          <a:bodyPr spcFirstLastPara="1" wrap="square" lIns="91425" tIns="45700" rIns="91425" bIns="45700" anchor="t" anchorCtr="0">
            <a:noAutofit/>
          </a:bodyPr>
          <a:lstStyle/>
          <a:p>
            <a:pPr algn="ctr">
              <a:buClr>
                <a:schemeClr val="accent2"/>
              </a:buClr>
              <a:buSzPts val="2400"/>
            </a:pPr>
            <a:r>
              <a:rPr lang="en-US" sz="2400" b="1" dirty="0" err="1">
                <a:latin typeface="Arial"/>
                <a:ea typeface="Arial"/>
                <a:cs typeface="Arial"/>
                <a:sym typeface="Arial"/>
              </a:rPr>
              <a:t>Инвесторы</a:t>
            </a:r>
            <a:r>
              <a:rPr lang="en-US" sz="2400" b="1" dirty="0">
                <a:latin typeface="Arial"/>
                <a:ea typeface="Arial"/>
                <a:cs typeface="Arial"/>
                <a:sym typeface="Arial"/>
              </a:rPr>
              <a:t> </a:t>
            </a:r>
            <a:r>
              <a:rPr lang="en-US" sz="2400" b="1" dirty="0" err="1">
                <a:latin typeface="Arial"/>
                <a:ea typeface="Arial"/>
                <a:cs typeface="Arial"/>
                <a:sym typeface="Arial"/>
              </a:rPr>
              <a:t>получают</a:t>
            </a:r>
            <a:r>
              <a:rPr lang="en-US" sz="2400" b="1" dirty="0">
                <a:latin typeface="Arial"/>
                <a:ea typeface="Arial"/>
                <a:cs typeface="Arial"/>
                <a:sym typeface="Arial"/>
              </a:rPr>
              <a:t> </a:t>
            </a:r>
            <a:r>
              <a:rPr lang="en-US" sz="2400" b="1" dirty="0" err="1">
                <a:latin typeface="Arial"/>
                <a:ea typeface="Arial"/>
                <a:cs typeface="Arial"/>
                <a:sym typeface="Arial"/>
              </a:rPr>
              <a:t>прибыль</a:t>
            </a:r>
            <a:r>
              <a:rPr lang="en-US" sz="2400" b="1" dirty="0">
                <a:latin typeface="Arial"/>
                <a:ea typeface="Arial"/>
                <a:cs typeface="Arial"/>
                <a:sym typeface="Arial"/>
              </a:rPr>
              <a:t> </a:t>
            </a:r>
            <a:endParaRPr dirty="0"/>
          </a:p>
          <a:p>
            <a:pPr algn="ctr">
              <a:buClr>
                <a:schemeClr val="accent2"/>
              </a:buClr>
              <a:buSzPts val="2400"/>
            </a:pPr>
            <a:r>
              <a:rPr lang="en-US" sz="2400" b="1" dirty="0">
                <a:latin typeface="Arial"/>
                <a:ea typeface="Arial"/>
                <a:cs typeface="Arial"/>
                <a:sym typeface="Arial"/>
              </a:rPr>
              <a:t>(</a:t>
            </a:r>
            <a:r>
              <a:rPr lang="en-US" sz="2400" b="1" dirty="0" err="1">
                <a:latin typeface="Arial"/>
                <a:ea typeface="Arial"/>
                <a:cs typeface="Arial"/>
                <a:sym typeface="Arial"/>
              </a:rPr>
              <a:t>дивиденды</a:t>
            </a:r>
            <a:r>
              <a:rPr lang="en-US" sz="2400" b="1" dirty="0">
                <a:latin typeface="Arial"/>
                <a:ea typeface="Arial"/>
                <a:cs typeface="Arial"/>
                <a:sym typeface="Arial"/>
              </a:rPr>
              <a:t>, </a:t>
            </a:r>
            <a:r>
              <a:rPr lang="en-US" sz="2400" b="1" dirty="0" err="1">
                <a:latin typeface="Arial"/>
                <a:ea typeface="Arial"/>
                <a:cs typeface="Arial"/>
                <a:sym typeface="Arial"/>
              </a:rPr>
              <a:t>проценты</a:t>
            </a:r>
            <a:r>
              <a:rPr lang="en-US" sz="2400" b="1" dirty="0">
                <a:latin typeface="Arial"/>
                <a:ea typeface="Arial"/>
                <a:cs typeface="Arial"/>
                <a:sym typeface="Arial"/>
              </a:rPr>
              <a:t>, </a:t>
            </a:r>
            <a:endParaRPr dirty="0"/>
          </a:p>
          <a:p>
            <a:pPr algn="ctr">
              <a:buClr>
                <a:schemeClr val="accent2"/>
              </a:buClr>
              <a:buSzPts val="2400"/>
            </a:pPr>
            <a:r>
              <a:rPr lang="en-US" sz="2400" b="1" dirty="0" err="1">
                <a:latin typeface="Arial"/>
                <a:ea typeface="Arial"/>
                <a:cs typeface="Arial"/>
                <a:sym typeface="Arial"/>
              </a:rPr>
              <a:t>прирост</a:t>
            </a:r>
            <a:r>
              <a:rPr lang="en-US" sz="2400" b="1" dirty="0">
                <a:latin typeface="Arial"/>
                <a:ea typeface="Arial"/>
                <a:cs typeface="Arial"/>
                <a:sym typeface="Arial"/>
              </a:rPr>
              <a:t> </a:t>
            </a:r>
            <a:r>
              <a:rPr lang="en-US" sz="2400" b="1" dirty="0" err="1">
                <a:latin typeface="Arial"/>
                <a:ea typeface="Arial"/>
                <a:cs typeface="Arial"/>
                <a:sym typeface="Arial"/>
              </a:rPr>
              <a:t>курсовой</a:t>
            </a:r>
            <a:r>
              <a:rPr lang="en-US" sz="2400" b="1" dirty="0">
                <a:latin typeface="Arial"/>
                <a:ea typeface="Arial"/>
                <a:cs typeface="Arial"/>
                <a:sym typeface="Arial"/>
              </a:rPr>
              <a:t> </a:t>
            </a:r>
            <a:r>
              <a:rPr lang="en-US" sz="2400" b="1" dirty="0" err="1">
                <a:latin typeface="Arial"/>
                <a:ea typeface="Arial"/>
                <a:cs typeface="Arial"/>
                <a:sym typeface="Arial"/>
              </a:rPr>
              <a:t>стоимости</a:t>
            </a:r>
            <a:r>
              <a:rPr lang="en-US" sz="2400" b="1" dirty="0">
                <a:latin typeface="Arial"/>
                <a:ea typeface="Arial"/>
                <a:cs typeface="Arial"/>
                <a:sym typeface="Arial"/>
              </a:rPr>
              <a:t>)</a:t>
            </a:r>
            <a:endParaRPr dirty="0"/>
          </a:p>
        </p:txBody>
      </p:sp>
      <p:sp>
        <p:nvSpPr>
          <p:cNvPr id="110" name="Google Shape;110;p15"/>
          <p:cNvSpPr txBox="1"/>
          <p:nvPr/>
        </p:nvSpPr>
        <p:spPr>
          <a:xfrm>
            <a:off x="2286000" y="1295400"/>
            <a:ext cx="7904162" cy="457200"/>
          </a:xfrm>
          <a:prstGeom prst="rect">
            <a:avLst/>
          </a:prstGeom>
          <a:noFill/>
          <a:ln>
            <a:noFill/>
          </a:ln>
        </p:spPr>
        <p:txBody>
          <a:bodyPr spcFirstLastPara="1" wrap="square" lIns="91425" tIns="45700" rIns="91425" bIns="45700" anchor="t" anchorCtr="0">
            <a:noAutofit/>
          </a:bodyPr>
          <a:lstStyle/>
          <a:p>
            <a:pPr>
              <a:buClr>
                <a:schemeClr val="accent2"/>
              </a:buClr>
              <a:buSzPts val="2400"/>
            </a:pPr>
            <a:r>
              <a:rPr lang="en-US" sz="2400" b="1" dirty="0" err="1">
                <a:latin typeface="Arial"/>
                <a:ea typeface="Arial"/>
                <a:cs typeface="Arial"/>
                <a:sym typeface="Arial"/>
              </a:rPr>
              <a:t>Инвесторы</a:t>
            </a:r>
            <a:r>
              <a:rPr lang="en-US" sz="2400" b="1" dirty="0">
                <a:latin typeface="Arial"/>
                <a:ea typeface="Arial"/>
                <a:cs typeface="Arial"/>
                <a:sym typeface="Arial"/>
              </a:rPr>
              <a:t> </a:t>
            </a:r>
            <a:r>
              <a:rPr lang="en-US" sz="2400" b="1" dirty="0" err="1">
                <a:latin typeface="Arial"/>
                <a:ea typeface="Arial"/>
                <a:cs typeface="Arial"/>
                <a:sym typeface="Arial"/>
              </a:rPr>
              <a:t>покупают</a:t>
            </a:r>
            <a:r>
              <a:rPr lang="en-US" sz="2400" b="1" dirty="0">
                <a:latin typeface="Arial"/>
                <a:ea typeface="Arial"/>
                <a:cs typeface="Arial"/>
                <a:sym typeface="Arial"/>
              </a:rPr>
              <a:t> </a:t>
            </a:r>
            <a:r>
              <a:rPr lang="en-US" sz="2400" b="1" dirty="0" err="1">
                <a:latin typeface="Arial"/>
                <a:ea typeface="Arial"/>
                <a:cs typeface="Arial"/>
                <a:sym typeface="Arial"/>
              </a:rPr>
              <a:t>ценные</a:t>
            </a:r>
            <a:r>
              <a:rPr lang="en-US" sz="2400" b="1" dirty="0">
                <a:latin typeface="Arial"/>
                <a:ea typeface="Arial"/>
                <a:cs typeface="Arial"/>
                <a:sym typeface="Arial"/>
              </a:rPr>
              <a:t> </a:t>
            </a:r>
            <a:r>
              <a:rPr lang="en-US" sz="2400" b="1" dirty="0" err="1">
                <a:latin typeface="Arial"/>
                <a:ea typeface="Arial"/>
                <a:cs typeface="Arial"/>
                <a:sym typeface="Arial"/>
              </a:rPr>
              <a:t>бумаги</a:t>
            </a:r>
            <a:r>
              <a:rPr lang="en-US" sz="2400" b="1" dirty="0">
                <a:latin typeface="Arial"/>
                <a:ea typeface="Arial"/>
                <a:cs typeface="Arial"/>
                <a:sym typeface="Arial"/>
              </a:rPr>
              <a:t> </a:t>
            </a:r>
            <a:r>
              <a:rPr lang="en-US" sz="2400" b="1" dirty="0" err="1">
                <a:latin typeface="Arial"/>
                <a:ea typeface="Arial"/>
                <a:cs typeface="Arial"/>
                <a:sym typeface="Arial"/>
              </a:rPr>
              <a:t>предприятий</a:t>
            </a:r>
            <a:endParaRPr dirty="0"/>
          </a:p>
        </p:txBody>
      </p:sp>
      <p:sp>
        <p:nvSpPr>
          <p:cNvPr id="111" name="Google Shape;111;p15"/>
          <p:cNvSpPr txBox="1"/>
          <p:nvPr/>
        </p:nvSpPr>
        <p:spPr>
          <a:xfrm>
            <a:off x="3200401" y="2286000"/>
            <a:ext cx="6224587" cy="457200"/>
          </a:xfrm>
          <a:prstGeom prst="rect">
            <a:avLst/>
          </a:prstGeom>
          <a:noFill/>
          <a:ln>
            <a:noFill/>
          </a:ln>
        </p:spPr>
        <p:txBody>
          <a:bodyPr spcFirstLastPara="1" wrap="square" lIns="91425" tIns="45700" rIns="91425" bIns="45700" anchor="t" anchorCtr="0">
            <a:noAutofit/>
          </a:bodyPr>
          <a:lstStyle/>
          <a:p>
            <a:pPr>
              <a:buClr>
                <a:schemeClr val="accent2"/>
              </a:buClr>
              <a:buSzPts val="2400"/>
            </a:pPr>
            <a:r>
              <a:rPr lang="en-US" sz="2400" b="1" dirty="0" err="1">
                <a:latin typeface="Arial"/>
                <a:ea typeface="Arial"/>
                <a:cs typeface="Arial"/>
                <a:sym typeface="Arial"/>
              </a:rPr>
              <a:t>Инвестиции</a:t>
            </a:r>
            <a:r>
              <a:rPr lang="en-US" sz="2400" b="1" dirty="0">
                <a:latin typeface="Arial"/>
                <a:ea typeface="Arial"/>
                <a:cs typeface="Arial"/>
                <a:sym typeface="Arial"/>
              </a:rPr>
              <a:t> </a:t>
            </a:r>
            <a:r>
              <a:rPr lang="en-US" sz="2400" b="1" dirty="0" err="1">
                <a:latin typeface="Arial"/>
                <a:ea typeface="Arial"/>
                <a:cs typeface="Arial"/>
                <a:sym typeface="Arial"/>
              </a:rPr>
              <a:t>поступают</a:t>
            </a:r>
            <a:r>
              <a:rPr lang="en-US" sz="2400" b="1" dirty="0">
                <a:latin typeface="Arial"/>
                <a:ea typeface="Arial"/>
                <a:cs typeface="Arial"/>
                <a:sym typeface="Arial"/>
              </a:rPr>
              <a:t> </a:t>
            </a:r>
            <a:r>
              <a:rPr lang="en-US" sz="2400" b="1" dirty="0" err="1">
                <a:latin typeface="Arial"/>
                <a:ea typeface="Arial"/>
                <a:cs typeface="Arial"/>
                <a:sym typeface="Arial"/>
              </a:rPr>
              <a:t>на</a:t>
            </a:r>
            <a:r>
              <a:rPr lang="en-US" sz="2400" b="1" dirty="0">
                <a:latin typeface="Arial"/>
                <a:ea typeface="Arial"/>
                <a:cs typeface="Arial"/>
                <a:sym typeface="Arial"/>
              </a:rPr>
              <a:t> </a:t>
            </a:r>
            <a:r>
              <a:rPr lang="en-US" sz="2400" b="1" dirty="0" err="1">
                <a:latin typeface="Arial"/>
                <a:ea typeface="Arial"/>
                <a:cs typeface="Arial"/>
                <a:sym typeface="Arial"/>
              </a:rPr>
              <a:t>предприятия</a:t>
            </a:r>
            <a:endParaRPr dirty="0"/>
          </a:p>
        </p:txBody>
      </p:sp>
      <p:sp>
        <p:nvSpPr>
          <p:cNvPr id="112" name="Google Shape;112;p15"/>
          <p:cNvSpPr txBox="1"/>
          <p:nvPr/>
        </p:nvSpPr>
        <p:spPr>
          <a:xfrm>
            <a:off x="3962401" y="3200400"/>
            <a:ext cx="4281487" cy="457200"/>
          </a:xfrm>
          <a:prstGeom prst="rect">
            <a:avLst/>
          </a:prstGeom>
          <a:noFill/>
          <a:ln>
            <a:noFill/>
          </a:ln>
        </p:spPr>
        <p:txBody>
          <a:bodyPr spcFirstLastPara="1" wrap="square" lIns="91425" tIns="45700" rIns="91425" bIns="45700" anchor="t" anchorCtr="0">
            <a:noAutofit/>
          </a:bodyPr>
          <a:lstStyle/>
          <a:p>
            <a:pPr>
              <a:buClr>
                <a:schemeClr val="accent2"/>
              </a:buClr>
              <a:buSzPts val="2400"/>
            </a:pPr>
            <a:r>
              <a:rPr lang="en-US" sz="2400" b="1" dirty="0" err="1">
                <a:latin typeface="Arial"/>
                <a:ea typeface="Arial"/>
                <a:cs typeface="Arial"/>
                <a:sym typeface="Arial"/>
              </a:rPr>
              <a:t>Предприятия</a:t>
            </a:r>
            <a:r>
              <a:rPr lang="en-US" sz="2400" b="1" dirty="0">
                <a:latin typeface="Arial"/>
                <a:ea typeface="Arial"/>
                <a:cs typeface="Arial"/>
                <a:sym typeface="Arial"/>
              </a:rPr>
              <a:t> </a:t>
            </a:r>
            <a:r>
              <a:rPr lang="en-US" sz="2400" b="1" dirty="0" err="1">
                <a:latin typeface="Arial"/>
                <a:ea typeface="Arial"/>
                <a:cs typeface="Arial"/>
                <a:sym typeface="Arial"/>
              </a:rPr>
              <a:t>развиваются</a:t>
            </a:r>
            <a:endParaRPr dirty="0"/>
          </a:p>
        </p:txBody>
      </p:sp>
      <p:sp>
        <p:nvSpPr>
          <p:cNvPr id="113" name="Google Shape;113;p15"/>
          <p:cNvSpPr txBox="1"/>
          <p:nvPr/>
        </p:nvSpPr>
        <p:spPr>
          <a:xfrm>
            <a:off x="3505201" y="4114800"/>
            <a:ext cx="5127625" cy="457200"/>
          </a:xfrm>
          <a:prstGeom prst="rect">
            <a:avLst/>
          </a:prstGeom>
          <a:noFill/>
          <a:ln>
            <a:noFill/>
          </a:ln>
        </p:spPr>
        <p:txBody>
          <a:bodyPr spcFirstLastPara="1" wrap="square" lIns="91425" tIns="45700" rIns="91425" bIns="45700" anchor="t" anchorCtr="0">
            <a:noAutofit/>
          </a:bodyPr>
          <a:lstStyle/>
          <a:p>
            <a:pPr>
              <a:buClr>
                <a:schemeClr val="accent2"/>
              </a:buClr>
              <a:buSzPts val="2400"/>
            </a:pPr>
            <a:r>
              <a:rPr lang="en-US" sz="2400" b="1" dirty="0" err="1">
                <a:latin typeface="Arial"/>
                <a:ea typeface="Arial"/>
                <a:cs typeface="Arial"/>
                <a:sym typeface="Arial"/>
              </a:rPr>
              <a:t>Стоимость</a:t>
            </a:r>
            <a:r>
              <a:rPr lang="en-US" sz="2400" b="1" dirty="0">
                <a:latin typeface="Arial"/>
                <a:ea typeface="Arial"/>
                <a:cs typeface="Arial"/>
                <a:sym typeface="Arial"/>
              </a:rPr>
              <a:t> </a:t>
            </a:r>
            <a:r>
              <a:rPr lang="en-US" sz="2400" b="1" dirty="0" err="1">
                <a:latin typeface="Arial"/>
                <a:ea typeface="Arial"/>
                <a:cs typeface="Arial"/>
                <a:sym typeface="Arial"/>
              </a:rPr>
              <a:t>ценных</a:t>
            </a:r>
            <a:r>
              <a:rPr lang="en-US" sz="2400" b="1" dirty="0">
                <a:latin typeface="Arial"/>
                <a:ea typeface="Arial"/>
                <a:cs typeface="Arial"/>
                <a:sym typeface="Arial"/>
              </a:rPr>
              <a:t> </a:t>
            </a:r>
            <a:r>
              <a:rPr lang="en-US" sz="2400" b="1" dirty="0" err="1">
                <a:latin typeface="Arial"/>
                <a:ea typeface="Arial"/>
                <a:cs typeface="Arial"/>
                <a:sym typeface="Arial"/>
              </a:rPr>
              <a:t>бумаг</a:t>
            </a:r>
            <a:r>
              <a:rPr lang="en-US" sz="2400" b="1" dirty="0">
                <a:latin typeface="Arial"/>
                <a:ea typeface="Arial"/>
                <a:cs typeface="Arial"/>
                <a:sym typeface="Arial"/>
              </a:rPr>
              <a:t> </a:t>
            </a:r>
            <a:r>
              <a:rPr lang="en-US" sz="2400" b="1" dirty="0" err="1">
                <a:latin typeface="Arial"/>
                <a:ea typeface="Arial"/>
                <a:cs typeface="Arial"/>
                <a:sym typeface="Arial"/>
              </a:rPr>
              <a:t>растет</a:t>
            </a:r>
            <a:endParaRPr dirty="0"/>
          </a:p>
        </p:txBody>
      </p:sp>
      <p:sp>
        <p:nvSpPr>
          <p:cNvPr id="114" name="Google Shape;114;p15"/>
          <p:cNvSpPr/>
          <p:nvPr/>
        </p:nvSpPr>
        <p:spPr>
          <a:xfrm>
            <a:off x="5486400" y="1752600"/>
            <a:ext cx="1143000" cy="457200"/>
          </a:xfrm>
          <a:prstGeom prst="down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
        <p:nvSpPr>
          <p:cNvPr id="115" name="Google Shape;115;p15"/>
          <p:cNvSpPr/>
          <p:nvPr/>
        </p:nvSpPr>
        <p:spPr>
          <a:xfrm>
            <a:off x="5486400" y="3657600"/>
            <a:ext cx="1143000" cy="457200"/>
          </a:xfrm>
          <a:prstGeom prst="down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
        <p:nvSpPr>
          <p:cNvPr id="116" name="Google Shape;116;p15"/>
          <p:cNvSpPr/>
          <p:nvPr/>
        </p:nvSpPr>
        <p:spPr>
          <a:xfrm>
            <a:off x="5486400" y="4648200"/>
            <a:ext cx="1143000" cy="457200"/>
          </a:xfrm>
          <a:prstGeom prst="down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
        <p:nvSpPr>
          <p:cNvPr id="117" name="Google Shape;117;p15"/>
          <p:cNvSpPr/>
          <p:nvPr/>
        </p:nvSpPr>
        <p:spPr>
          <a:xfrm>
            <a:off x="5486400" y="2819400"/>
            <a:ext cx="1143000" cy="457200"/>
          </a:xfrm>
          <a:prstGeom prst="downArrow">
            <a:avLst>
              <a:gd name="adj1" fmla="val 50000"/>
              <a:gd name="adj2" fmla="val 50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
        <p:nvSpPr>
          <p:cNvPr id="118" name="Google Shape;118;p15"/>
          <p:cNvSpPr/>
          <p:nvPr/>
        </p:nvSpPr>
        <p:spPr>
          <a:xfrm>
            <a:off x="1828800" y="1143000"/>
            <a:ext cx="457200" cy="5715000"/>
          </a:xfrm>
          <a:prstGeom prst="curvedRightArrow">
            <a:avLst>
              <a:gd name="adj1" fmla="val 25000"/>
              <a:gd name="adj2" fmla="val 50000"/>
              <a:gd name="adj3" fmla="val 25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
        <p:nvSpPr>
          <p:cNvPr id="119" name="Google Shape;119;p15"/>
          <p:cNvSpPr/>
          <p:nvPr/>
        </p:nvSpPr>
        <p:spPr>
          <a:xfrm rot="10800000">
            <a:off x="10058400" y="609600"/>
            <a:ext cx="457200" cy="5715000"/>
          </a:xfrm>
          <a:prstGeom prst="curvedRightArrow">
            <a:avLst>
              <a:gd name="adj1" fmla="val 25000"/>
              <a:gd name="adj2" fmla="val 50000"/>
              <a:gd name="adj3" fmla="val 25000"/>
            </a:avLst>
          </a:prstGeom>
          <a:solidFill>
            <a:schemeClr val="accent1"/>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endParaRPr sz="2800">
              <a:solidFill>
                <a:schemeClr val="dk1"/>
              </a:solidFill>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7"/>
          <p:cNvSpPr txBox="1"/>
          <p:nvPr/>
        </p:nvSpPr>
        <p:spPr>
          <a:xfrm>
            <a:off x="1237129" y="120651"/>
            <a:ext cx="10650071" cy="885825"/>
          </a:xfrm>
          <a:prstGeom prst="rect">
            <a:avLst/>
          </a:prstGeom>
          <a:noFill/>
          <a:ln>
            <a:noFill/>
          </a:ln>
        </p:spPr>
        <p:txBody>
          <a:bodyPr spcFirstLastPara="1" wrap="square" lIns="91425" tIns="45700" rIns="91425" bIns="45700" anchor="ctr" anchorCtr="1">
            <a:noAutofit/>
          </a:bodyPr>
          <a:lstStyle/>
          <a:p>
            <a:pPr>
              <a:buClr>
                <a:schemeClr val="lt1"/>
              </a:buClr>
              <a:buSzPts val="2600"/>
            </a:pPr>
            <a:r>
              <a:rPr lang="en-US" sz="2600" b="1" dirty="0">
                <a:latin typeface="Arial"/>
                <a:ea typeface="Arial"/>
                <a:cs typeface="Arial"/>
                <a:sym typeface="Arial"/>
              </a:rPr>
              <a:t>ИНСТИТУТЫ ФОНДОВОГО РЫНКА:</a:t>
            </a:r>
            <a:endParaRPr dirty="0"/>
          </a:p>
          <a:p>
            <a:pPr>
              <a:buClr>
                <a:schemeClr val="lt1"/>
              </a:buClr>
              <a:buSzPts val="2600"/>
            </a:pPr>
            <a:r>
              <a:rPr lang="en-US" sz="2600" b="1" dirty="0">
                <a:latin typeface="Arial"/>
                <a:ea typeface="Arial"/>
                <a:cs typeface="Arial"/>
                <a:sym typeface="Arial"/>
              </a:rPr>
              <a:t>БИРЖА </a:t>
            </a:r>
            <a:endParaRPr dirty="0"/>
          </a:p>
        </p:txBody>
      </p:sp>
      <p:sp>
        <p:nvSpPr>
          <p:cNvPr id="137" name="Google Shape;137;p17"/>
          <p:cNvSpPr txBox="1"/>
          <p:nvPr/>
        </p:nvSpPr>
        <p:spPr>
          <a:xfrm>
            <a:off x="4953000" y="1066800"/>
            <a:ext cx="5486400" cy="2678112"/>
          </a:xfrm>
          <a:prstGeom prst="rect">
            <a:avLst/>
          </a:prstGeom>
          <a:noFill/>
          <a:ln>
            <a:noFill/>
          </a:ln>
        </p:spPr>
        <p:txBody>
          <a:bodyPr spcFirstLastPara="1" wrap="square" lIns="91425" tIns="45700" rIns="91425" bIns="45700" anchor="t" anchorCtr="0">
            <a:noAutofit/>
          </a:bodyPr>
          <a:lstStyle/>
          <a:p>
            <a:pPr>
              <a:buClr>
                <a:schemeClr val="dk1"/>
              </a:buClr>
              <a:buSzPts val="2400"/>
            </a:pPr>
            <a:r>
              <a:rPr lang="en-US" sz="2400" b="1">
                <a:solidFill>
                  <a:schemeClr val="dk1"/>
                </a:solidFill>
                <a:latin typeface="Arial"/>
                <a:ea typeface="Arial"/>
                <a:cs typeface="Arial"/>
                <a:sym typeface="Arial"/>
              </a:rPr>
              <a:t>Основная функциональная задача биржи - создание условий для:</a:t>
            </a:r>
            <a:endParaRPr sz="2400" b="1">
              <a:solidFill>
                <a:schemeClr val="dk1"/>
              </a:solidFill>
              <a:latin typeface="Arial"/>
              <a:ea typeface="Arial"/>
              <a:cs typeface="Arial"/>
              <a:sym typeface="Arial"/>
            </a:endParaRPr>
          </a:p>
          <a:p>
            <a:pPr indent="-152400">
              <a:buClr>
                <a:schemeClr val="accent2"/>
              </a:buClr>
              <a:buSzPts val="2400"/>
              <a:buFont typeface="Arial Narrow"/>
              <a:buChar char="•"/>
            </a:pPr>
            <a:r>
              <a:rPr lang="en-US" sz="2400" b="1">
                <a:solidFill>
                  <a:schemeClr val="accent2"/>
                </a:solidFill>
                <a:latin typeface="Arial Narrow"/>
                <a:ea typeface="Arial Narrow"/>
                <a:cs typeface="Arial Narrow"/>
                <a:sym typeface="Arial Narrow"/>
              </a:rPr>
              <a:t> перетока средств с финансового рынка в реальный сектор экономики</a:t>
            </a:r>
            <a:endParaRPr/>
          </a:p>
          <a:p>
            <a:pPr indent="-152400">
              <a:buClr>
                <a:schemeClr val="accent2"/>
              </a:buClr>
              <a:buSzPts val="2400"/>
              <a:buFont typeface="Arial Narrow"/>
              <a:buChar char="•"/>
            </a:pPr>
            <a:r>
              <a:rPr lang="en-US" sz="2400" b="1">
                <a:solidFill>
                  <a:schemeClr val="accent2"/>
                </a:solidFill>
                <a:latin typeface="Arial Narrow"/>
                <a:ea typeface="Arial Narrow"/>
                <a:cs typeface="Arial Narrow"/>
                <a:sym typeface="Arial Narrow"/>
              </a:rPr>
              <a:t> поиска контрагентов – продавцов и покупателей</a:t>
            </a:r>
            <a:endParaRPr/>
          </a:p>
          <a:p>
            <a:pPr indent="-152400">
              <a:buClr>
                <a:schemeClr val="accent2"/>
              </a:buClr>
              <a:buSzPts val="2400"/>
              <a:buFont typeface="Arial Narrow"/>
              <a:buChar char="•"/>
            </a:pPr>
            <a:r>
              <a:rPr lang="en-US" sz="2400" b="1">
                <a:solidFill>
                  <a:schemeClr val="accent2"/>
                </a:solidFill>
                <a:latin typeface="Arial Narrow"/>
                <a:ea typeface="Arial Narrow"/>
                <a:cs typeface="Arial Narrow"/>
                <a:sym typeface="Arial Narrow"/>
              </a:rPr>
              <a:t> формирования рыночной цены</a:t>
            </a:r>
            <a:endParaRPr/>
          </a:p>
        </p:txBody>
      </p:sp>
      <p:sp>
        <p:nvSpPr>
          <p:cNvPr id="138" name="Google Shape;138;p17"/>
          <p:cNvSpPr txBox="1"/>
          <p:nvPr/>
        </p:nvSpPr>
        <p:spPr>
          <a:xfrm>
            <a:off x="1981200" y="3886201"/>
            <a:ext cx="8153400" cy="1006475"/>
          </a:xfrm>
          <a:prstGeom prst="rect">
            <a:avLst/>
          </a:prstGeom>
          <a:noFill/>
          <a:ln>
            <a:noFill/>
          </a:ln>
        </p:spPr>
        <p:txBody>
          <a:bodyPr spcFirstLastPara="1" wrap="square" lIns="91425" tIns="45700" rIns="91425" bIns="45700" anchor="t" anchorCtr="0">
            <a:noAutofit/>
          </a:bodyPr>
          <a:lstStyle/>
          <a:p>
            <a:pPr algn="ctr">
              <a:buClr>
                <a:srgbClr val="FF0000"/>
              </a:buClr>
              <a:buSzPts val="2000"/>
            </a:pPr>
            <a:r>
              <a:rPr lang="en-US" sz="2000" b="1">
                <a:solidFill>
                  <a:srgbClr val="FF0000"/>
                </a:solidFill>
                <a:latin typeface="Arial"/>
                <a:ea typeface="Arial"/>
                <a:cs typeface="Arial"/>
                <a:sym typeface="Arial"/>
              </a:rPr>
              <a:t>Частные инвесторы работают на бирже через посредников – </a:t>
            </a:r>
            <a:endParaRPr sz="2000" b="1">
              <a:solidFill>
                <a:srgbClr val="FF0000"/>
              </a:solidFill>
              <a:latin typeface="Arial"/>
              <a:ea typeface="Arial"/>
              <a:cs typeface="Arial"/>
              <a:sym typeface="Arial"/>
            </a:endParaRPr>
          </a:p>
          <a:p>
            <a:pPr algn="ctr">
              <a:buClr>
                <a:srgbClr val="FF0000"/>
              </a:buClr>
              <a:buSzPts val="2000"/>
            </a:pPr>
            <a:r>
              <a:rPr lang="en-US" sz="2000" b="1">
                <a:solidFill>
                  <a:srgbClr val="FF0000"/>
                </a:solidFill>
                <a:latin typeface="Arial"/>
                <a:ea typeface="Arial"/>
                <a:cs typeface="Arial"/>
                <a:sym typeface="Arial"/>
              </a:rPr>
              <a:t>профессиональных участников рынка ценных бумаг, аккредитованных на биржах.</a:t>
            </a:r>
            <a:endParaRPr/>
          </a:p>
        </p:txBody>
      </p:sp>
      <p:sp>
        <p:nvSpPr>
          <p:cNvPr id="139" name="Google Shape;139;p17"/>
          <p:cNvSpPr txBox="1"/>
          <p:nvPr/>
        </p:nvSpPr>
        <p:spPr>
          <a:xfrm>
            <a:off x="1812925" y="4867275"/>
            <a:ext cx="184150" cy="519112"/>
          </a:xfrm>
          <a:prstGeom prst="rect">
            <a:avLst/>
          </a:prstGeom>
          <a:noFill/>
          <a:ln>
            <a:noFill/>
          </a:ln>
        </p:spPr>
        <p:txBody>
          <a:bodyPr spcFirstLastPara="1" wrap="square" lIns="91425" tIns="45700" rIns="91425" bIns="45700" anchor="t" anchorCtr="0">
            <a:noAutofit/>
          </a:bodyPr>
          <a:lstStyle/>
          <a:p>
            <a:endParaRPr sz="2800">
              <a:solidFill>
                <a:schemeClr val="dk1"/>
              </a:solidFill>
              <a:latin typeface="Times New Roman"/>
              <a:ea typeface="Times New Roman"/>
              <a:cs typeface="Times New Roman"/>
              <a:sym typeface="Times New Roman"/>
            </a:endParaRPr>
          </a:p>
        </p:txBody>
      </p:sp>
      <p:sp>
        <p:nvSpPr>
          <p:cNvPr id="140" name="Google Shape;140;p17"/>
          <p:cNvSpPr txBox="1"/>
          <p:nvPr/>
        </p:nvSpPr>
        <p:spPr>
          <a:xfrm>
            <a:off x="1812925" y="4892677"/>
            <a:ext cx="8566150" cy="1844672"/>
          </a:xfrm>
          <a:prstGeom prst="rect">
            <a:avLst/>
          </a:prstGeom>
          <a:noFill/>
          <a:ln>
            <a:noFill/>
          </a:ln>
        </p:spPr>
        <p:txBody>
          <a:bodyPr spcFirstLastPara="1" wrap="square" lIns="91425" tIns="45700" rIns="91425" bIns="45700" anchor="t" anchorCtr="0">
            <a:noAutofit/>
          </a:bodyPr>
          <a:lstStyle/>
          <a:p>
            <a:pPr>
              <a:buClr>
                <a:schemeClr val="dk1"/>
              </a:buClr>
              <a:buSzPts val="2000"/>
            </a:pPr>
            <a:r>
              <a:rPr lang="en-US" sz="2000" b="1" dirty="0" err="1">
                <a:solidFill>
                  <a:schemeClr val="dk1"/>
                </a:solidFill>
                <a:latin typeface="Arial"/>
                <a:ea typeface="Arial"/>
                <a:cs typeface="Arial"/>
                <a:sym typeface="Arial"/>
              </a:rPr>
              <a:t>Технически</a:t>
            </a:r>
            <a:r>
              <a:rPr lang="en-US" sz="2000" b="1" dirty="0">
                <a:solidFill>
                  <a:schemeClr val="dk1"/>
                </a:solidFill>
                <a:latin typeface="Arial"/>
                <a:ea typeface="Arial"/>
                <a:cs typeface="Arial"/>
                <a:sym typeface="Arial"/>
              </a:rPr>
              <a:t> </a:t>
            </a:r>
            <a:r>
              <a:rPr lang="en-US" sz="2000" b="1" dirty="0" err="1">
                <a:solidFill>
                  <a:schemeClr val="dk1"/>
                </a:solidFill>
                <a:latin typeface="Arial"/>
                <a:ea typeface="Arial"/>
                <a:cs typeface="Arial"/>
                <a:sym typeface="Arial"/>
              </a:rPr>
              <a:t>инвесторы</a:t>
            </a:r>
            <a:r>
              <a:rPr lang="en-US" sz="2000" b="1" dirty="0">
                <a:solidFill>
                  <a:schemeClr val="dk1"/>
                </a:solidFill>
                <a:latin typeface="Arial"/>
                <a:ea typeface="Arial"/>
                <a:cs typeface="Arial"/>
                <a:sym typeface="Arial"/>
              </a:rPr>
              <a:t> </a:t>
            </a:r>
            <a:r>
              <a:rPr lang="en-US" sz="2000" b="1" dirty="0" err="1">
                <a:solidFill>
                  <a:schemeClr val="dk1"/>
                </a:solidFill>
                <a:latin typeface="Arial"/>
                <a:ea typeface="Arial"/>
                <a:cs typeface="Arial"/>
                <a:sym typeface="Arial"/>
              </a:rPr>
              <a:t>подают</a:t>
            </a:r>
            <a:r>
              <a:rPr lang="en-US" sz="2000" b="1" dirty="0">
                <a:solidFill>
                  <a:schemeClr val="dk1"/>
                </a:solidFill>
                <a:latin typeface="Arial"/>
                <a:ea typeface="Arial"/>
                <a:cs typeface="Arial"/>
                <a:sym typeface="Arial"/>
              </a:rPr>
              <a:t> </a:t>
            </a:r>
            <a:r>
              <a:rPr lang="en-US" sz="2000" b="1" dirty="0" err="1">
                <a:solidFill>
                  <a:schemeClr val="dk1"/>
                </a:solidFill>
                <a:latin typeface="Arial"/>
                <a:ea typeface="Arial"/>
                <a:cs typeface="Arial"/>
                <a:sym typeface="Arial"/>
              </a:rPr>
              <a:t>заявки</a:t>
            </a:r>
            <a:r>
              <a:rPr lang="en-US" sz="2000" b="1" dirty="0">
                <a:solidFill>
                  <a:schemeClr val="dk1"/>
                </a:solidFill>
                <a:latin typeface="Arial"/>
                <a:ea typeface="Arial"/>
                <a:cs typeface="Arial"/>
                <a:sym typeface="Arial"/>
              </a:rPr>
              <a:t>:</a:t>
            </a:r>
            <a:endParaRPr dirty="0"/>
          </a:p>
          <a:p>
            <a:pPr indent="-127000">
              <a:buClr>
                <a:schemeClr val="accent2"/>
              </a:buClr>
              <a:buSzPts val="2000"/>
              <a:buFont typeface="Arial"/>
              <a:buChar char="•"/>
            </a:pP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либо</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брокеру</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например</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по</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телефону</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который</a:t>
            </a:r>
            <a:r>
              <a:rPr lang="en-US" sz="2000" b="1" dirty="0">
                <a:solidFill>
                  <a:schemeClr val="accent2"/>
                </a:solidFill>
                <a:latin typeface="Arial"/>
                <a:ea typeface="Arial"/>
                <a:cs typeface="Arial"/>
                <a:sym typeface="Arial"/>
              </a:rPr>
              <a:t> в </a:t>
            </a:r>
            <a:r>
              <a:rPr lang="en-US" sz="2000" b="1" dirty="0" err="1">
                <a:solidFill>
                  <a:schemeClr val="accent2"/>
                </a:solidFill>
                <a:latin typeface="Arial"/>
                <a:ea typeface="Arial"/>
                <a:cs typeface="Arial"/>
                <a:sym typeface="Arial"/>
              </a:rPr>
              <a:t>свою</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очередь</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выставляет</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заявку</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на</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биржу</a:t>
            </a:r>
            <a:endParaRPr dirty="0"/>
          </a:p>
          <a:p>
            <a:pPr indent="-127000">
              <a:buClr>
                <a:schemeClr val="accent2"/>
              </a:buClr>
              <a:buSzPts val="2000"/>
              <a:buFont typeface="Arial"/>
              <a:buChar char="•"/>
            </a:pPr>
            <a:r>
              <a:rPr lang="en-US" sz="2000" b="1" dirty="0" err="1">
                <a:solidFill>
                  <a:schemeClr val="accent2"/>
                </a:solidFill>
                <a:latin typeface="Arial"/>
                <a:ea typeface="Arial"/>
                <a:cs typeface="Arial"/>
                <a:sym typeface="Arial"/>
              </a:rPr>
              <a:t>напрямую</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через</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системы</a:t>
            </a:r>
            <a:r>
              <a:rPr lang="en-US" sz="2000" b="1" dirty="0">
                <a:solidFill>
                  <a:schemeClr val="accent2"/>
                </a:solidFill>
                <a:latin typeface="Arial"/>
                <a:ea typeface="Arial"/>
                <a:cs typeface="Arial"/>
                <a:sym typeface="Arial"/>
              </a:rPr>
              <a:t> </a:t>
            </a:r>
            <a:r>
              <a:rPr lang="en-US" sz="2000" b="1" dirty="0" err="1">
                <a:solidFill>
                  <a:schemeClr val="accent2"/>
                </a:solidFill>
                <a:latin typeface="Arial"/>
                <a:ea typeface="Arial"/>
                <a:cs typeface="Arial"/>
                <a:sym typeface="Arial"/>
              </a:rPr>
              <a:t>Интернет-трейдинга</a:t>
            </a:r>
            <a:r>
              <a:rPr lang="ru-RU" sz="2000" b="1" dirty="0">
                <a:solidFill>
                  <a:schemeClr val="accent2"/>
                </a:solidFill>
                <a:latin typeface="Arial"/>
                <a:ea typeface="Arial"/>
                <a:cs typeface="Arial"/>
                <a:sym typeface="Arial"/>
              </a:rPr>
              <a:t> (финансовые </a:t>
            </a:r>
            <a:r>
              <a:rPr lang="ru-RU" sz="2000" b="1" dirty="0" err="1">
                <a:solidFill>
                  <a:schemeClr val="accent2"/>
                </a:solidFill>
                <a:latin typeface="Arial"/>
                <a:ea typeface="Arial"/>
                <a:cs typeface="Arial"/>
                <a:sym typeface="Arial"/>
              </a:rPr>
              <a:t>приложентия</a:t>
            </a:r>
            <a:r>
              <a:rPr lang="ru-RU" sz="2000" b="1" dirty="0">
                <a:solidFill>
                  <a:schemeClr val="accent2"/>
                </a:solidFill>
                <a:latin typeface="Arial"/>
                <a:ea typeface="Arial"/>
                <a:cs typeface="Arial"/>
                <a:sym typeface="Arial"/>
              </a:rPr>
              <a:t> типа «Мои инвестиции» у банка ВТБ</a:t>
            </a:r>
            <a:endParaRPr dirty="0"/>
          </a:p>
        </p:txBody>
      </p:sp>
      <p:pic>
        <p:nvPicPr>
          <p:cNvPr id="141" name="Google Shape;141;p17" descr="C:\Program Files\Common Files\Microsoft Shared\Clipart\cagcat50\PE01194_.wmf"/>
          <p:cNvPicPr preferRelativeResize="0"/>
          <p:nvPr/>
        </p:nvPicPr>
        <p:blipFill rotWithShape="1">
          <a:blip r:embed="rId3">
            <a:alphaModFix/>
          </a:blip>
          <a:srcRect/>
          <a:stretch/>
        </p:blipFill>
        <p:spPr>
          <a:xfrm>
            <a:off x="1828800" y="1219200"/>
            <a:ext cx="2971800" cy="1746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1822BAA-32F5-44DE-95F6-57F1EE40E660}"/>
              </a:ext>
            </a:extLst>
          </p:cNvPr>
          <p:cNvSpPr>
            <a:spLocks noGrp="1"/>
          </p:cNvSpPr>
          <p:nvPr>
            <p:ph type="title"/>
          </p:nvPr>
        </p:nvSpPr>
        <p:spPr>
          <a:xfrm>
            <a:off x="1604682" y="624110"/>
            <a:ext cx="10309412" cy="1280890"/>
          </a:xfrm>
        </p:spPr>
        <p:txBody>
          <a:bodyPr/>
          <a:lstStyle/>
          <a:p>
            <a:r>
              <a:rPr lang="ru-RU" b="1" dirty="0">
                <a:latin typeface="Times New Roman" panose="02020603050405020304" pitchFamily="18" charset="0"/>
                <a:cs typeface="Times New Roman" panose="02020603050405020304" pitchFamily="18" charset="0"/>
              </a:rPr>
              <a:t>Пример приложения ВТБ «Мои инвестиции»</a:t>
            </a:r>
          </a:p>
        </p:txBody>
      </p:sp>
      <p:pic>
        <p:nvPicPr>
          <p:cNvPr id="5122" name="Picture 2">
            <a:extLst>
              <a:ext uri="{FF2B5EF4-FFF2-40B4-BE49-F238E27FC236}">
                <a16:creationId xmlns:a16="http://schemas.microsoft.com/office/drawing/2014/main" id="{CFFB83E2-4303-4D13-8085-2F3A8A5ECF6A}"/>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023073" y="2411506"/>
            <a:ext cx="5822459" cy="254688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052F1D4E-DCDD-4127-85D9-5E6EAA5F6E32}"/>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745506" y="1775165"/>
            <a:ext cx="3836894" cy="4953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313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F75CEAC-FE0F-4D34-BF9E-BFFA2DAEB4A8}"/>
              </a:ext>
            </a:extLst>
          </p:cNvPr>
          <p:cNvSpPr>
            <a:spLocks noGrp="1"/>
          </p:cNvSpPr>
          <p:nvPr>
            <p:ph type="ctrTitle"/>
          </p:nvPr>
        </p:nvSpPr>
        <p:spPr>
          <a:xfrm>
            <a:off x="1154955" y="586380"/>
            <a:ext cx="9378574" cy="2842620"/>
          </a:xfrm>
        </p:spPr>
        <p:txBody>
          <a:bodyPr>
            <a:normAutofit fontScale="90000"/>
          </a:bodyPr>
          <a:lstStyle/>
          <a:p>
            <a:pPr algn="ctr"/>
            <a:r>
              <a:rPr lang="ru-RU" sz="4800" b="1" dirty="0">
                <a:latin typeface="Times New Roman" panose="02020603050405020304" pitchFamily="18" charset="0"/>
                <a:cs typeface="Times New Roman" panose="02020603050405020304" pitchFamily="18" charset="0"/>
              </a:rPr>
              <a:t>Трудные вопросы курса «Финансовая грамотность»</a:t>
            </a:r>
            <a:br>
              <a:rPr lang="ru-RU" sz="4800" b="1" dirty="0">
                <a:latin typeface="Times New Roman" panose="02020603050405020304" pitchFamily="18" charset="0"/>
                <a:cs typeface="Times New Roman" panose="02020603050405020304" pitchFamily="18" charset="0"/>
              </a:rPr>
            </a:br>
            <a:br>
              <a:rPr lang="ru-RU" sz="4800" b="1" dirty="0">
                <a:latin typeface="Times New Roman" panose="02020603050405020304" pitchFamily="18" charset="0"/>
                <a:cs typeface="Times New Roman" panose="02020603050405020304" pitchFamily="18" charset="0"/>
              </a:rPr>
            </a:br>
            <a:r>
              <a:rPr lang="ru-RU" sz="6600" b="1" dirty="0">
                <a:latin typeface="Times New Roman" panose="02020603050405020304" pitchFamily="18" charset="0"/>
                <a:cs typeface="Times New Roman" panose="02020603050405020304" pitchFamily="18" charset="0"/>
              </a:rPr>
              <a:t>Фондовый рынок</a:t>
            </a:r>
          </a:p>
        </p:txBody>
      </p:sp>
      <p:sp>
        <p:nvSpPr>
          <p:cNvPr id="3" name="Подзаголовок 2">
            <a:extLst>
              <a:ext uri="{FF2B5EF4-FFF2-40B4-BE49-F238E27FC236}">
                <a16:creationId xmlns:a16="http://schemas.microsoft.com/office/drawing/2014/main" id="{C645F67F-3730-4699-8314-988B03A64E18}"/>
              </a:ext>
            </a:extLst>
          </p:cNvPr>
          <p:cNvSpPr>
            <a:spLocks noGrp="1"/>
          </p:cNvSpPr>
          <p:nvPr>
            <p:ph type="subTitle" idx="1"/>
          </p:nvPr>
        </p:nvSpPr>
        <p:spPr>
          <a:xfrm>
            <a:off x="1154955" y="4338918"/>
            <a:ext cx="8825658" cy="1299882"/>
          </a:xfrm>
        </p:spPr>
        <p:txBody>
          <a:bodyPr>
            <a:normAutofit/>
          </a:bodyPr>
          <a:lstStyle/>
          <a:p>
            <a:pPr algn="r"/>
            <a:r>
              <a:rPr lang="ru-RU" dirty="0">
                <a:solidFill>
                  <a:schemeClr val="tx1"/>
                </a:solidFill>
                <a:latin typeface="Times New Roman" panose="02020603050405020304" pitchFamily="18" charset="0"/>
                <a:cs typeface="Times New Roman" panose="02020603050405020304" pitchFamily="18" charset="0"/>
              </a:rPr>
              <a:t>Валентина Викторовна  Ефремова, </a:t>
            </a:r>
          </a:p>
          <a:p>
            <a:pPr algn="r"/>
            <a:r>
              <a:rPr lang="ru-RU" dirty="0">
                <a:solidFill>
                  <a:schemeClr val="tx1"/>
                </a:solidFill>
                <a:latin typeface="Times New Roman" panose="02020603050405020304" pitchFamily="18" charset="0"/>
                <a:cs typeface="Times New Roman" panose="02020603050405020304" pitchFamily="18" charset="0"/>
              </a:rPr>
              <a:t>учитель истории и обществознания МБОУ ХТЛ,</a:t>
            </a:r>
          </a:p>
          <a:p>
            <a:pPr algn="r"/>
            <a:r>
              <a:rPr lang="ru-RU" dirty="0">
                <a:solidFill>
                  <a:schemeClr val="tx1"/>
                </a:solidFill>
                <a:latin typeface="Times New Roman" panose="02020603050405020304" pitchFamily="18" charset="0"/>
                <a:cs typeface="Times New Roman" panose="02020603050405020304" pitchFamily="18" charset="0"/>
              </a:rPr>
              <a:t>Высшая квалификационная категория</a:t>
            </a:r>
          </a:p>
        </p:txBody>
      </p:sp>
    </p:spTree>
    <p:extLst>
      <p:ext uri="{BB962C8B-B14F-4D97-AF65-F5344CB8AC3E}">
        <p14:creationId xmlns:p14="http://schemas.microsoft.com/office/powerpoint/2010/main" val="34757847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8"/>
          <p:cNvSpPr txBox="1">
            <a:spLocks noGrp="1"/>
          </p:cNvSpPr>
          <p:nvPr>
            <p:ph type="ctrTitle"/>
          </p:nvPr>
        </p:nvSpPr>
        <p:spPr>
          <a:xfrm>
            <a:off x="4419600" y="1371600"/>
            <a:ext cx="5943600" cy="182880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2"/>
              </a:buClr>
              <a:buSzPts val="2400"/>
            </a:pPr>
            <a:r>
              <a:rPr lang="en-US" sz="2400" b="1">
                <a:solidFill>
                  <a:schemeClr val="dk2"/>
                </a:solidFill>
                <a:latin typeface="Arial"/>
                <a:ea typeface="Arial"/>
                <a:cs typeface="Arial"/>
                <a:sym typeface="Arial"/>
              </a:rPr>
              <a:t>Депозитарий – </a:t>
            </a:r>
            <a:br>
              <a:rPr lang="en-US" sz="2400" b="1">
                <a:solidFill>
                  <a:schemeClr val="dk2"/>
                </a:solidFill>
                <a:latin typeface="Arial"/>
                <a:ea typeface="Arial"/>
                <a:cs typeface="Arial"/>
                <a:sym typeface="Arial"/>
              </a:rPr>
            </a:br>
            <a:r>
              <a:rPr lang="en-US" sz="2400" b="1">
                <a:solidFill>
                  <a:schemeClr val="accent2"/>
                </a:solidFill>
                <a:latin typeface="Arial"/>
                <a:ea typeface="Arial"/>
                <a:cs typeface="Arial"/>
                <a:sym typeface="Arial"/>
              </a:rPr>
              <a:t>организация, которая осуществляет учет и хранение ценных бумаг.</a:t>
            </a:r>
            <a:br>
              <a:rPr lang="en-US" sz="2400" b="1">
                <a:solidFill>
                  <a:schemeClr val="accent2"/>
                </a:solidFill>
                <a:latin typeface="Arial"/>
                <a:ea typeface="Arial"/>
                <a:cs typeface="Arial"/>
                <a:sym typeface="Arial"/>
              </a:rPr>
            </a:br>
            <a:endParaRPr/>
          </a:p>
        </p:txBody>
      </p:sp>
      <p:sp>
        <p:nvSpPr>
          <p:cNvPr id="147" name="Google Shape;147;p18"/>
          <p:cNvSpPr txBox="1"/>
          <p:nvPr/>
        </p:nvSpPr>
        <p:spPr>
          <a:xfrm>
            <a:off x="735105" y="120651"/>
            <a:ext cx="10856259" cy="885825"/>
          </a:xfrm>
          <a:prstGeom prst="rect">
            <a:avLst/>
          </a:prstGeom>
          <a:noFill/>
          <a:ln>
            <a:noFill/>
          </a:ln>
        </p:spPr>
        <p:txBody>
          <a:bodyPr spcFirstLastPara="1" wrap="square" lIns="91425" tIns="45700" rIns="91425" bIns="45700" anchor="ctr" anchorCtr="1">
            <a:noAutofit/>
          </a:bodyPr>
          <a:lstStyle/>
          <a:p>
            <a:pPr>
              <a:buClr>
                <a:schemeClr val="lt1"/>
              </a:buClr>
              <a:buSzPts val="2600"/>
            </a:pPr>
            <a:r>
              <a:rPr lang="en-US" sz="2600" b="1" dirty="0">
                <a:latin typeface="Arial"/>
                <a:ea typeface="Arial"/>
                <a:cs typeface="Arial"/>
                <a:sym typeface="Arial"/>
              </a:rPr>
              <a:t>ИНСТИТУТЫ ФОНДОВОГО РЫНКА: ДЕПОЗИТАРИЙ</a:t>
            </a:r>
            <a:endParaRPr dirty="0"/>
          </a:p>
        </p:txBody>
      </p:sp>
      <p:pic>
        <p:nvPicPr>
          <p:cNvPr id="148" name="Google Shape;148;p18" descr="C:\Documents and Settings\konovkova\Application Data\Microsoft\Media Catalog\Downloaded Clips\cl60\j0240161.wmf"/>
          <p:cNvPicPr preferRelativeResize="0"/>
          <p:nvPr/>
        </p:nvPicPr>
        <p:blipFill rotWithShape="1">
          <a:blip r:embed="rId3">
            <a:alphaModFix/>
          </a:blip>
          <a:srcRect/>
          <a:stretch/>
        </p:blipFill>
        <p:spPr>
          <a:xfrm>
            <a:off x="1905001" y="1524001"/>
            <a:ext cx="1812925" cy="1400175"/>
          </a:xfrm>
          <a:prstGeom prst="rect">
            <a:avLst/>
          </a:prstGeom>
          <a:noFill/>
          <a:ln>
            <a:noFill/>
          </a:ln>
        </p:spPr>
      </p:pic>
      <p:sp>
        <p:nvSpPr>
          <p:cNvPr id="149" name="Google Shape;149;p18"/>
          <p:cNvSpPr txBox="1"/>
          <p:nvPr/>
        </p:nvSpPr>
        <p:spPr>
          <a:xfrm>
            <a:off x="2438400" y="4114801"/>
            <a:ext cx="7543800" cy="1920875"/>
          </a:xfrm>
          <a:prstGeom prst="rect">
            <a:avLst/>
          </a:prstGeom>
          <a:noFill/>
          <a:ln>
            <a:noFill/>
          </a:ln>
        </p:spPr>
        <p:txBody>
          <a:bodyPr spcFirstLastPara="1" wrap="square" lIns="91425" tIns="45700" rIns="91425" bIns="45700" anchor="t" anchorCtr="0">
            <a:noAutofit/>
          </a:bodyPr>
          <a:lstStyle/>
          <a:p>
            <a:pPr algn="ctr">
              <a:buClr>
                <a:schemeClr val="dk1"/>
              </a:buClr>
              <a:buSzPts val="2000"/>
            </a:pPr>
            <a:endParaRPr sz="2000" b="1">
              <a:solidFill>
                <a:schemeClr val="dk2"/>
              </a:solidFill>
              <a:latin typeface="Arial"/>
              <a:ea typeface="Arial"/>
              <a:cs typeface="Arial"/>
              <a:sym typeface="Arial"/>
            </a:endParaRPr>
          </a:p>
          <a:p>
            <a:pPr algn="ctr">
              <a:buClr>
                <a:schemeClr val="accent2"/>
              </a:buClr>
              <a:buSzPts val="2000"/>
            </a:pPr>
            <a:r>
              <a:rPr lang="en-US" sz="2000" b="1">
                <a:solidFill>
                  <a:schemeClr val="accent2"/>
                </a:solidFill>
                <a:latin typeface="Arial"/>
                <a:ea typeface="Arial"/>
                <a:cs typeface="Arial"/>
                <a:sym typeface="Arial"/>
              </a:rPr>
              <a:t>Ценные бумаги учитываются на специальном счете – счете-депо. </a:t>
            </a:r>
            <a:endParaRPr/>
          </a:p>
          <a:p>
            <a:pPr algn="ctr">
              <a:buClr>
                <a:schemeClr val="dk1"/>
              </a:buClr>
              <a:buSzPts val="2000"/>
            </a:pPr>
            <a:endParaRPr sz="2000" b="1">
              <a:solidFill>
                <a:schemeClr val="accent2"/>
              </a:solidFill>
              <a:latin typeface="Arial"/>
              <a:ea typeface="Arial"/>
              <a:cs typeface="Arial"/>
              <a:sym typeface="Arial"/>
            </a:endParaRPr>
          </a:p>
          <a:p>
            <a:pPr algn="ctr">
              <a:buClr>
                <a:schemeClr val="accent2"/>
              </a:buClr>
              <a:buSzPts val="2000"/>
            </a:pPr>
            <a:r>
              <a:rPr lang="en-US" sz="2000" b="1">
                <a:solidFill>
                  <a:schemeClr val="accent2"/>
                </a:solidFill>
                <a:latin typeface="Arial"/>
                <a:ea typeface="Arial"/>
                <a:cs typeface="Arial"/>
                <a:sym typeface="Arial"/>
              </a:rPr>
              <a:t>Право на владение ценной бумаги удостоверяется выпиской со счета-депо.</a:t>
            </a:r>
            <a:endParaRPr/>
          </a:p>
        </p:txBody>
      </p:sp>
      <p:sp>
        <p:nvSpPr>
          <p:cNvPr id="150" name="Google Shape;150;p18"/>
          <p:cNvSpPr txBox="1"/>
          <p:nvPr/>
        </p:nvSpPr>
        <p:spPr>
          <a:xfrm>
            <a:off x="2133600" y="3203575"/>
            <a:ext cx="7662862" cy="457200"/>
          </a:xfrm>
          <a:prstGeom prst="rect">
            <a:avLst/>
          </a:prstGeom>
          <a:noFill/>
          <a:ln>
            <a:noFill/>
          </a:ln>
        </p:spPr>
        <p:txBody>
          <a:bodyPr spcFirstLastPara="1" wrap="square" lIns="91425" tIns="45700" rIns="91425" bIns="45700" anchor="t" anchorCtr="0">
            <a:noAutofit/>
          </a:bodyPr>
          <a:lstStyle/>
          <a:p>
            <a:pPr>
              <a:buClr>
                <a:srgbClr val="FF3300"/>
              </a:buClr>
              <a:buSzPts val="2400"/>
            </a:pPr>
            <a:r>
              <a:rPr lang="en-US" sz="2400" b="1">
                <a:solidFill>
                  <a:srgbClr val="FF3300"/>
                </a:solidFill>
                <a:latin typeface="Arial"/>
                <a:ea typeface="Arial"/>
                <a:cs typeface="Arial"/>
                <a:sym typeface="Arial"/>
              </a:rPr>
              <a:t>Инвестор физически не получает ценную бумагу</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9"/>
          <p:cNvSpPr txBox="1"/>
          <p:nvPr/>
        </p:nvSpPr>
        <p:spPr>
          <a:xfrm>
            <a:off x="1524000" y="1903413"/>
            <a:ext cx="9144000" cy="822325"/>
          </a:xfrm>
          <a:prstGeom prst="rect">
            <a:avLst/>
          </a:prstGeom>
          <a:noFill/>
          <a:ln>
            <a:noFill/>
          </a:ln>
        </p:spPr>
        <p:txBody>
          <a:bodyPr spcFirstLastPara="1" wrap="square" lIns="91425" tIns="45700" rIns="91425" bIns="45700" anchor="t" anchorCtr="0">
            <a:noAutofit/>
          </a:bodyPr>
          <a:lstStyle/>
          <a:p>
            <a:pPr>
              <a:buClr>
                <a:schemeClr val="dk1"/>
              </a:buClr>
              <a:buSzPts val="2400"/>
            </a:pPr>
            <a:endParaRPr sz="2400">
              <a:solidFill>
                <a:schemeClr val="dk1"/>
              </a:solidFill>
              <a:latin typeface="Times New Roman"/>
              <a:ea typeface="Times New Roman"/>
              <a:cs typeface="Times New Roman"/>
              <a:sym typeface="Times New Roman"/>
            </a:endParaRPr>
          </a:p>
          <a:p>
            <a:endParaRPr sz="2400">
              <a:solidFill>
                <a:schemeClr val="dk1"/>
              </a:solidFill>
              <a:latin typeface="Times New Roman"/>
              <a:ea typeface="Times New Roman"/>
              <a:cs typeface="Times New Roman"/>
              <a:sym typeface="Times New Roman"/>
            </a:endParaRPr>
          </a:p>
        </p:txBody>
      </p:sp>
      <p:sp>
        <p:nvSpPr>
          <p:cNvPr id="156" name="Google Shape;156;p19"/>
          <p:cNvSpPr txBox="1"/>
          <p:nvPr/>
        </p:nvSpPr>
        <p:spPr>
          <a:xfrm>
            <a:off x="1676400" y="3886201"/>
            <a:ext cx="8686800" cy="2624137"/>
          </a:xfrm>
          <a:prstGeom prst="rect">
            <a:avLst/>
          </a:prstGeom>
          <a:noFill/>
          <a:ln>
            <a:noFill/>
          </a:ln>
        </p:spPr>
        <p:txBody>
          <a:bodyPr spcFirstLastPara="1" wrap="square" lIns="91425" tIns="76175" rIns="91425" bIns="76175" anchor="t" anchorCtr="0">
            <a:noAutofit/>
          </a:bodyPr>
          <a:lstStyle/>
          <a:p>
            <a:pPr algn="just">
              <a:buClr>
                <a:srgbClr val="FF3300"/>
              </a:buClr>
              <a:buSzPts val="1800"/>
            </a:pPr>
            <a:r>
              <a:rPr lang="en-US" b="1">
                <a:solidFill>
                  <a:srgbClr val="FF3300"/>
                </a:solidFill>
                <a:latin typeface="Arial"/>
                <a:ea typeface="Arial"/>
                <a:cs typeface="Arial"/>
                <a:sym typeface="Arial"/>
              </a:rPr>
              <a:t>1.	Надежность</a:t>
            </a:r>
            <a:r>
              <a:rPr lang="en-US" b="1">
                <a:solidFill>
                  <a:srgbClr val="000000"/>
                </a:solidFill>
                <a:latin typeface="Arial"/>
                <a:ea typeface="Arial"/>
                <a:cs typeface="Arial"/>
                <a:sym typeface="Arial"/>
              </a:rPr>
              <a:t> </a:t>
            </a:r>
            <a:endParaRPr b="1">
              <a:solidFill>
                <a:schemeClr val="dk1"/>
              </a:solidFill>
              <a:latin typeface="Arial"/>
              <a:ea typeface="Arial"/>
              <a:cs typeface="Arial"/>
              <a:sym typeface="Arial"/>
            </a:endParaRPr>
          </a:p>
          <a:p>
            <a:pPr algn="just">
              <a:buClr>
                <a:schemeClr val="accent2"/>
              </a:buClr>
              <a:buSzPts val="1800"/>
            </a:pPr>
            <a:r>
              <a:rPr lang="en-US" b="1">
                <a:solidFill>
                  <a:schemeClr val="accent2"/>
                </a:solidFill>
                <a:latin typeface="Arial"/>
                <a:ea typeface="Arial"/>
                <a:cs typeface="Arial"/>
                <a:sym typeface="Arial"/>
              </a:rPr>
              <a:t>Смотри рейтинги надежности НАУФОР (оцениваются масштабы бизнеса, а также эффективность и надежность операций).</a:t>
            </a:r>
            <a:endParaRPr b="1">
              <a:solidFill>
                <a:schemeClr val="accent2"/>
              </a:solidFill>
              <a:latin typeface="Arial"/>
              <a:ea typeface="Arial"/>
              <a:cs typeface="Arial"/>
              <a:sym typeface="Arial"/>
            </a:endParaRPr>
          </a:p>
          <a:p>
            <a:pPr algn="just">
              <a:buClr>
                <a:srgbClr val="FF3300"/>
              </a:buClr>
              <a:buSzPts val="1800"/>
            </a:pPr>
            <a:r>
              <a:rPr lang="en-US" b="1">
                <a:solidFill>
                  <a:srgbClr val="FF3300"/>
                </a:solidFill>
                <a:latin typeface="Arial"/>
                <a:ea typeface="Arial"/>
                <a:cs typeface="Arial"/>
                <a:sym typeface="Arial"/>
              </a:rPr>
              <a:t>2.	Стоимость услуг (комиссия брокера, депозитарного обслуживания)</a:t>
            </a:r>
            <a:endParaRPr b="1">
              <a:solidFill>
                <a:srgbClr val="FF3300"/>
              </a:solidFill>
              <a:latin typeface="Arial"/>
              <a:ea typeface="Arial"/>
              <a:cs typeface="Arial"/>
              <a:sym typeface="Arial"/>
            </a:endParaRPr>
          </a:p>
          <a:p>
            <a:pPr algn="just">
              <a:buClr>
                <a:schemeClr val="accent2"/>
              </a:buClr>
              <a:buSzPts val="1800"/>
            </a:pPr>
            <a:r>
              <a:rPr lang="en-US" b="1">
                <a:solidFill>
                  <a:schemeClr val="accent2"/>
                </a:solidFill>
                <a:latin typeface="Arial"/>
                <a:ea typeface="Arial"/>
                <a:cs typeface="Arial"/>
                <a:sym typeface="Arial"/>
              </a:rPr>
              <a:t>В среднем брокерская комиссия составляет от 0,01% до 0,1% от оборота, депозитарная – 5-10 долларов в месяц.</a:t>
            </a:r>
            <a:endParaRPr b="1">
              <a:solidFill>
                <a:schemeClr val="accent2"/>
              </a:solidFill>
              <a:latin typeface="Arial"/>
              <a:ea typeface="Arial"/>
              <a:cs typeface="Arial"/>
              <a:sym typeface="Arial"/>
            </a:endParaRPr>
          </a:p>
          <a:p>
            <a:pPr algn="just">
              <a:buClr>
                <a:srgbClr val="FF3300"/>
              </a:buClr>
              <a:buSzPts val="1800"/>
            </a:pPr>
            <a:r>
              <a:rPr lang="en-US" b="1">
                <a:solidFill>
                  <a:srgbClr val="FF3300"/>
                </a:solidFill>
                <a:latin typeface="Arial"/>
                <a:ea typeface="Arial"/>
                <a:cs typeface="Arial"/>
                <a:sym typeface="Arial"/>
              </a:rPr>
              <a:t>3.	Качество и спектр услуг.</a:t>
            </a:r>
            <a:r>
              <a:rPr lang="en-US" b="1">
                <a:solidFill>
                  <a:srgbClr val="000000"/>
                </a:solidFill>
                <a:latin typeface="Arial"/>
                <a:ea typeface="Arial"/>
                <a:cs typeface="Arial"/>
                <a:sym typeface="Arial"/>
              </a:rPr>
              <a:t> </a:t>
            </a:r>
            <a:endParaRPr b="1">
              <a:solidFill>
                <a:schemeClr val="dk1"/>
              </a:solidFill>
              <a:latin typeface="Arial"/>
              <a:ea typeface="Arial"/>
              <a:cs typeface="Arial"/>
              <a:sym typeface="Arial"/>
            </a:endParaRPr>
          </a:p>
          <a:p>
            <a:pPr>
              <a:buClr>
                <a:schemeClr val="accent2"/>
              </a:buClr>
              <a:buSzPts val="1800"/>
            </a:pPr>
            <a:r>
              <a:rPr lang="en-US" b="1">
                <a:solidFill>
                  <a:schemeClr val="accent2"/>
                </a:solidFill>
                <a:latin typeface="Arial"/>
                <a:ea typeface="Arial"/>
                <a:cs typeface="Arial"/>
                <a:sym typeface="Arial"/>
              </a:rPr>
              <a:t>Аналитика, консультирование, интернет-трейдинг. </a:t>
            </a:r>
            <a:endParaRPr/>
          </a:p>
        </p:txBody>
      </p:sp>
      <p:sp>
        <p:nvSpPr>
          <p:cNvPr id="157" name="Google Shape;157;p19"/>
          <p:cNvSpPr txBox="1"/>
          <p:nvPr/>
        </p:nvSpPr>
        <p:spPr>
          <a:xfrm>
            <a:off x="860612" y="125413"/>
            <a:ext cx="10524563" cy="885825"/>
          </a:xfrm>
          <a:prstGeom prst="rect">
            <a:avLst/>
          </a:prstGeom>
          <a:noFill/>
          <a:ln>
            <a:noFill/>
          </a:ln>
        </p:spPr>
        <p:txBody>
          <a:bodyPr spcFirstLastPara="1" wrap="square" lIns="91425" tIns="45700" rIns="91425" bIns="45700" anchor="t" anchorCtr="0">
            <a:noAutofit/>
          </a:bodyPr>
          <a:lstStyle/>
          <a:p>
            <a:pPr>
              <a:buClr>
                <a:schemeClr val="lt1"/>
              </a:buClr>
              <a:buSzPts val="2600"/>
            </a:pPr>
            <a:r>
              <a:rPr lang="en-US" sz="2600" b="1" dirty="0">
                <a:latin typeface="Arial"/>
                <a:ea typeface="Arial"/>
                <a:cs typeface="Arial"/>
                <a:sym typeface="Arial"/>
              </a:rPr>
              <a:t>ИНСТИТУТЫ ФОНДОВОГО РЫНКА:</a:t>
            </a:r>
            <a:endParaRPr dirty="0"/>
          </a:p>
          <a:p>
            <a:pPr>
              <a:buClr>
                <a:schemeClr val="lt1"/>
              </a:buClr>
              <a:buSzPts val="2600"/>
            </a:pPr>
            <a:r>
              <a:rPr lang="en-US" sz="2600" b="1" dirty="0">
                <a:latin typeface="Arial"/>
                <a:ea typeface="Arial"/>
                <a:cs typeface="Arial"/>
                <a:sym typeface="Arial"/>
              </a:rPr>
              <a:t>БРОКЕРЫ</a:t>
            </a:r>
            <a:endParaRPr dirty="0"/>
          </a:p>
        </p:txBody>
      </p:sp>
      <p:pic>
        <p:nvPicPr>
          <p:cNvPr id="158" name="Google Shape;158;p19" descr="C:\Documents and Settings\konovkova\Application Data\Microsoft\Media Catalog\Downloaded Clips\cl56\j0216700.wmf"/>
          <p:cNvPicPr preferRelativeResize="0"/>
          <p:nvPr/>
        </p:nvPicPr>
        <p:blipFill rotWithShape="1">
          <a:blip r:embed="rId3">
            <a:alphaModFix/>
          </a:blip>
          <a:srcRect/>
          <a:stretch/>
        </p:blipFill>
        <p:spPr>
          <a:xfrm>
            <a:off x="2057401" y="1143001"/>
            <a:ext cx="1508125" cy="1824037"/>
          </a:xfrm>
          <a:prstGeom prst="rect">
            <a:avLst/>
          </a:prstGeom>
          <a:noFill/>
          <a:ln>
            <a:noFill/>
          </a:ln>
        </p:spPr>
      </p:pic>
      <p:sp>
        <p:nvSpPr>
          <p:cNvPr id="159" name="Google Shape;159;p19"/>
          <p:cNvSpPr txBox="1"/>
          <p:nvPr/>
        </p:nvSpPr>
        <p:spPr>
          <a:xfrm>
            <a:off x="4419600" y="1219200"/>
            <a:ext cx="6248400" cy="1917700"/>
          </a:xfrm>
          <a:prstGeom prst="rect">
            <a:avLst/>
          </a:prstGeom>
          <a:noFill/>
          <a:ln>
            <a:noFill/>
          </a:ln>
        </p:spPr>
        <p:txBody>
          <a:bodyPr spcFirstLastPara="1" wrap="square" lIns="91425" tIns="45700" rIns="91425" bIns="45700" anchor="t" anchorCtr="0">
            <a:noAutofit/>
          </a:bodyPr>
          <a:lstStyle/>
          <a:p>
            <a:pPr>
              <a:buClr>
                <a:schemeClr val="dk1"/>
              </a:buClr>
              <a:buSzPts val="2400"/>
            </a:pPr>
            <a:r>
              <a:rPr lang="en-US" sz="2400" b="1">
                <a:solidFill>
                  <a:schemeClr val="dk1"/>
                </a:solidFill>
                <a:latin typeface="Arial"/>
                <a:ea typeface="Arial"/>
                <a:cs typeface="Arial"/>
                <a:sym typeface="Arial"/>
              </a:rPr>
              <a:t>Брокерская компания – </a:t>
            </a:r>
            <a:endParaRPr sz="2400" b="1">
              <a:solidFill>
                <a:schemeClr val="dk1"/>
              </a:solidFill>
              <a:latin typeface="Arial"/>
              <a:ea typeface="Arial"/>
              <a:cs typeface="Arial"/>
              <a:sym typeface="Arial"/>
            </a:endParaRPr>
          </a:p>
          <a:p>
            <a:pPr>
              <a:buClr>
                <a:schemeClr val="accent2"/>
              </a:buClr>
              <a:buSzPts val="2400"/>
            </a:pPr>
            <a:r>
              <a:rPr lang="en-US" sz="2400" b="1">
                <a:solidFill>
                  <a:schemeClr val="accent2"/>
                </a:solidFill>
                <a:latin typeface="Arial"/>
                <a:ea typeface="Arial"/>
                <a:cs typeface="Arial"/>
                <a:sym typeface="Arial"/>
              </a:rPr>
              <a:t>юридическое лицо, имеющее лицензию профессионального участника рынка ценных бумаг и осуществляющие операции на бирже.</a:t>
            </a:r>
            <a:endParaRPr/>
          </a:p>
        </p:txBody>
      </p:sp>
      <p:sp>
        <p:nvSpPr>
          <p:cNvPr id="160" name="Google Shape;160;p19"/>
          <p:cNvSpPr txBox="1"/>
          <p:nvPr/>
        </p:nvSpPr>
        <p:spPr>
          <a:xfrm>
            <a:off x="4572000" y="3352800"/>
            <a:ext cx="3613150" cy="457200"/>
          </a:xfrm>
          <a:prstGeom prst="rect">
            <a:avLst/>
          </a:prstGeom>
          <a:noFill/>
          <a:ln>
            <a:noFill/>
          </a:ln>
        </p:spPr>
        <p:txBody>
          <a:bodyPr spcFirstLastPara="1" wrap="square" lIns="91425" tIns="45700" rIns="91425" bIns="45700" anchor="t" anchorCtr="0">
            <a:noAutofit/>
          </a:bodyPr>
          <a:lstStyle/>
          <a:p>
            <a:pPr>
              <a:buClr>
                <a:srgbClr val="FF3300"/>
              </a:buClr>
              <a:buSzPts val="2400"/>
            </a:pPr>
            <a:r>
              <a:rPr lang="en-US" sz="2400" b="1">
                <a:solidFill>
                  <a:srgbClr val="FF3300"/>
                </a:solidFill>
                <a:latin typeface="Arial"/>
                <a:ea typeface="Arial"/>
                <a:cs typeface="Arial"/>
                <a:sym typeface="Arial"/>
              </a:rPr>
              <a:t>Как выбрать брокера?</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4EECEBE-B51E-49CD-A138-722F4D77BE21}"/>
              </a:ext>
            </a:extLst>
          </p:cNvPr>
          <p:cNvSpPr>
            <a:spLocks noGrp="1"/>
          </p:cNvSpPr>
          <p:nvPr>
            <p:ph type="title"/>
          </p:nvPr>
        </p:nvSpPr>
        <p:spPr>
          <a:xfrm>
            <a:off x="1601219" y="624110"/>
            <a:ext cx="10590781" cy="1280890"/>
          </a:xfrm>
        </p:spPr>
        <p:txBody>
          <a:bodyPr/>
          <a:lstStyle/>
          <a:p>
            <a:pPr algn="ctr"/>
            <a:r>
              <a:rPr lang="ru-RU" b="1" dirty="0">
                <a:latin typeface="Times New Roman" panose="02020603050405020304" pitchFamily="18" charset="0"/>
                <a:cs typeface="Times New Roman" panose="02020603050405020304" pitchFamily="18" charset="0"/>
              </a:rPr>
              <a:t>Рейтинг лучших брокеров</a:t>
            </a:r>
            <a:br>
              <a:rPr lang="ru-RU" b="1" dirty="0">
                <a:latin typeface="Times New Roman" panose="02020603050405020304" pitchFamily="18" charset="0"/>
                <a:cs typeface="Times New Roman" panose="02020603050405020304" pitchFamily="18" charset="0"/>
              </a:rPr>
            </a:br>
            <a:r>
              <a:rPr lang="ru-RU" b="1" dirty="0">
                <a:latin typeface="Times New Roman" panose="02020603050405020304" pitchFamily="18" charset="0"/>
                <a:cs typeface="Times New Roman" panose="02020603050405020304" pitchFamily="18" charset="0"/>
              </a:rPr>
              <a:t>(версия московской биржи)</a:t>
            </a:r>
          </a:p>
        </p:txBody>
      </p:sp>
      <p:pic>
        <p:nvPicPr>
          <p:cNvPr id="5" name="Объект 4">
            <a:extLst>
              <a:ext uri="{FF2B5EF4-FFF2-40B4-BE49-F238E27FC236}">
                <a16:creationId xmlns:a16="http://schemas.microsoft.com/office/drawing/2014/main" id="{5ED5D3CB-49DD-41EF-AE6F-8D89957459DA}"/>
              </a:ext>
            </a:extLst>
          </p:cNvPr>
          <p:cNvPicPr>
            <a:picLocks noGrp="1" noChangeAspect="1"/>
          </p:cNvPicPr>
          <p:nvPr>
            <p:ph idx="1"/>
          </p:nvPr>
        </p:nvPicPr>
        <p:blipFill>
          <a:blip r:embed="rId2"/>
          <a:stretch>
            <a:fillRect/>
          </a:stretch>
        </p:blipFill>
        <p:spPr>
          <a:xfrm>
            <a:off x="1667435" y="2000029"/>
            <a:ext cx="9903393" cy="5050339"/>
          </a:xfrm>
          <a:prstGeom prst="rect">
            <a:avLst/>
          </a:prstGeom>
        </p:spPr>
      </p:pic>
      <p:sp>
        <p:nvSpPr>
          <p:cNvPr id="8" name="Прямоугольник 7">
            <a:extLst>
              <a:ext uri="{FF2B5EF4-FFF2-40B4-BE49-F238E27FC236}">
                <a16:creationId xmlns:a16="http://schemas.microsoft.com/office/drawing/2014/main" id="{5F28161A-23BC-4A30-AA44-A6AB9BD1C8B7}"/>
              </a:ext>
            </a:extLst>
          </p:cNvPr>
          <p:cNvSpPr/>
          <p:nvPr/>
        </p:nvSpPr>
        <p:spPr>
          <a:xfrm>
            <a:off x="1960880" y="3261360"/>
            <a:ext cx="2519680" cy="89408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extLst>
              <a:ext uri="{FF2B5EF4-FFF2-40B4-BE49-F238E27FC236}">
                <a16:creationId xmlns:a16="http://schemas.microsoft.com/office/drawing/2014/main" id="{09924815-16BF-4076-A25D-F5BBE2A964D0}"/>
              </a:ext>
            </a:extLst>
          </p:cNvPr>
          <p:cNvSpPr/>
          <p:nvPr/>
        </p:nvSpPr>
        <p:spPr>
          <a:xfrm>
            <a:off x="1960880" y="4785024"/>
            <a:ext cx="2519680" cy="51849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038641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4"/>
          <p:cNvSpPr>
            <a:spLocks noGrp="1"/>
          </p:cNvSpPr>
          <p:nvPr>
            <p:ph type="sldNum" sz="quarter" idx="12"/>
          </p:nvPr>
        </p:nvSpPr>
        <p:spPr/>
        <p:txBody>
          <a:bodyPr/>
          <a:lstStyle/>
          <a:p>
            <a:endParaRPr lang="ru-RU" dirty="0"/>
          </a:p>
        </p:txBody>
      </p:sp>
      <p:sp>
        <p:nvSpPr>
          <p:cNvPr id="7" name="Скругленный прямоугольник 6"/>
          <p:cNvSpPr/>
          <p:nvPr/>
        </p:nvSpPr>
        <p:spPr>
          <a:xfrm>
            <a:off x="1584913" y="1967469"/>
            <a:ext cx="8974991" cy="1461531"/>
          </a:xfrm>
          <a:prstGeom prst="roundRect">
            <a:avLst>
              <a:gd name="adj" fmla="val 7085"/>
            </a:avLst>
          </a:prstGeom>
          <a:solidFill>
            <a:schemeClr val="bg1">
              <a:lumMod val="50000"/>
            </a:schemeClr>
          </a:solidFill>
          <a:ln>
            <a:noFill/>
          </a:ln>
          <a:effectLst/>
        </p:spPr>
        <p:style>
          <a:lnRef idx="3">
            <a:schemeClr val="lt1"/>
          </a:lnRef>
          <a:fillRef idx="1">
            <a:schemeClr val="accent1"/>
          </a:fillRef>
          <a:effectRef idx="1">
            <a:schemeClr val="accent1"/>
          </a:effectRef>
          <a:fontRef idx="minor">
            <a:schemeClr val="lt1"/>
          </a:fontRef>
        </p:style>
        <p:txBody>
          <a:bodyPr wrap="square" lIns="36000" rIns="36000">
            <a:noAutofit/>
          </a:bodyPr>
          <a:lstStyle/>
          <a:p>
            <a:pPr marL="176213" indent="-176213"/>
            <a:r>
              <a:rPr lang="ru-RU" sz="1400" dirty="0"/>
              <a:t> </a:t>
            </a:r>
            <a:r>
              <a:rPr lang="ru-RU" dirty="0"/>
              <a:t>«ИИС — счёт…, который предназначен для обособленного учета денежных средств,</a:t>
            </a:r>
            <a:br>
              <a:rPr lang="ru-RU" dirty="0"/>
            </a:br>
            <a:r>
              <a:rPr lang="ru-RU" dirty="0"/>
              <a:t>ценных бумаг клиента — физического лица… ИИС открывается и ведётся брокером</a:t>
            </a:r>
            <a:br>
              <a:rPr lang="ru-RU" dirty="0"/>
            </a:br>
            <a:r>
              <a:rPr lang="ru-RU" dirty="0"/>
              <a:t>или управляющим на основании отдельного договора…».</a:t>
            </a:r>
          </a:p>
          <a:p>
            <a:pPr marL="176213" indent="-176213" algn="r"/>
            <a:endParaRPr lang="ru-RU" sz="600" i="1" dirty="0"/>
          </a:p>
          <a:p>
            <a:pPr marL="176213" indent="-176213" algn="r"/>
            <a:endParaRPr lang="ru-RU" sz="1200" i="1" dirty="0"/>
          </a:p>
          <a:p>
            <a:pPr marL="176213" indent="-176213" algn="r"/>
            <a:r>
              <a:rPr lang="ru-RU" sz="1200" i="1" dirty="0"/>
              <a:t>Статья 10.2-1 Федерального закона от 22.04.1996 № 39-ФЗ «О рынке ценных бумаг»</a:t>
            </a:r>
          </a:p>
        </p:txBody>
      </p:sp>
      <p:sp>
        <p:nvSpPr>
          <p:cNvPr id="13" name="Объект 4"/>
          <p:cNvSpPr txBox="1">
            <a:spLocks/>
          </p:cNvSpPr>
          <p:nvPr/>
        </p:nvSpPr>
        <p:spPr>
          <a:xfrm>
            <a:off x="1426853" y="3861548"/>
            <a:ext cx="9193967" cy="977737"/>
          </a:xfrm>
          <a:prstGeom prst="roundRect">
            <a:avLst>
              <a:gd name="adj" fmla="val 8279"/>
            </a:avLst>
          </a:prstGeom>
          <a:noFill/>
          <a:ln>
            <a:solidFill>
              <a:schemeClr val="accent1"/>
            </a:solidFill>
          </a:ln>
        </p:spPr>
        <p:style>
          <a:lnRef idx="2">
            <a:schemeClr val="accent1"/>
          </a:lnRef>
          <a:fillRef idx="1">
            <a:schemeClr val="lt1"/>
          </a:fillRef>
          <a:effectRef idx="0">
            <a:schemeClr val="accent1"/>
          </a:effectRef>
          <a:fontRef idx="minor">
            <a:schemeClr val="dk1"/>
          </a:fontRef>
        </p:style>
        <p:txBody>
          <a:bodyPr vert="horz" lIns="36000" tIns="0" rIns="36000" bIns="0" rtlCol="0" anchor="ctr">
            <a:noAutofit/>
          </a:bodyPr>
          <a:lstStyle>
            <a:defPPr>
              <a:defRPr lang="ru-RU"/>
            </a:defPPr>
            <a:lvl1pPr indent="0">
              <a:lnSpc>
                <a:spcPct val="90000"/>
              </a:lnSpc>
              <a:spcBef>
                <a:spcPts val="880"/>
              </a:spcBef>
              <a:buFont typeface="Arial" panose="020B0604020202020204" pitchFamily="34" charset="0"/>
              <a:buNone/>
            </a:lvl1pPr>
            <a:lvl2pPr marL="156460" indent="-78230">
              <a:lnSpc>
                <a:spcPct val="90000"/>
              </a:lnSpc>
              <a:spcBef>
                <a:spcPts val="440"/>
              </a:spcBef>
              <a:buFont typeface="Arial" panose="020B0604020202020204" pitchFamily="34" charset="0"/>
              <a:buChar char="•"/>
              <a:defRPr sz="1300"/>
            </a:lvl2pPr>
            <a:lvl3pPr marL="236087" indent="-79627">
              <a:lnSpc>
                <a:spcPct val="90000"/>
              </a:lnSpc>
              <a:spcBef>
                <a:spcPts val="440"/>
              </a:spcBef>
              <a:buFont typeface="Arial" panose="020B0604020202020204" pitchFamily="34" charset="0"/>
              <a:buChar char="•"/>
              <a:defRPr sz="1300"/>
            </a:lvl3pPr>
            <a:lvl4pPr marL="314317" indent="-78230">
              <a:lnSpc>
                <a:spcPct val="90000"/>
              </a:lnSpc>
              <a:spcBef>
                <a:spcPts val="440"/>
              </a:spcBef>
              <a:buFont typeface="Arial" panose="020B0604020202020204" pitchFamily="34" charset="0"/>
              <a:buChar char="•"/>
              <a:defRPr sz="1300"/>
            </a:lvl4pPr>
            <a:lvl5pPr marL="392546" indent="-78230">
              <a:lnSpc>
                <a:spcPct val="90000"/>
              </a:lnSpc>
              <a:spcBef>
                <a:spcPts val="440"/>
              </a:spcBef>
              <a:buFont typeface="Arial" panose="020B0604020202020204" pitchFamily="34" charset="0"/>
              <a:buChar char="•"/>
              <a:defRPr sz="1300"/>
            </a:lvl5pPr>
            <a:lvl6pPr marL="2212785" indent="-201162">
              <a:lnSpc>
                <a:spcPct val="90000"/>
              </a:lnSpc>
              <a:spcBef>
                <a:spcPts val="440"/>
              </a:spcBef>
              <a:buFont typeface="Arial" panose="020B0604020202020204" pitchFamily="34" charset="0"/>
              <a:buChar char="•"/>
            </a:lvl6pPr>
            <a:lvl7pPr marL="2615110" indent="-201162">
              <a:lnSpc>
                <a:spcPct val="90000"/>
              </a:lnSpc>
              <a:spcBef>
                <a:spcPts val="440"/>
              </a:spcBef>
              <a:buFont typeface="Arial" panose="020B0604020202020204" pitchFamily="34" charset="0"/>
              <a:buChar char="•"/>
            </a:lvl7pPr>
            <a:lvl8pPr marL="3017434" indent="-201162">
              <a:lnSpc>
                <a:spcPct val="90000"/>
              </a:lnSpc>
              <a:spcBef>
                <a:spcPts val="440"/>
              </a:spcBef>
              <a:buFont typeface="Arial" panose="020B0604020202020204" pitchFamily="34" charset="0"/>
              <a:buChar char="•"/>
            </a:lvl8pPr>
            <a:lvl9pPr marL="3419759" indent="-201162">
              <a:lnSpc>
                <a:spcPct val="90000"/>
              </a:lnSpc>
              <a:spcBef>
                <a:spcPts val="440"/>
              </a:spcBef>
              <a:buFont typeface="Arial" panose="020B0604020202020204" pitchFamily="34" charset="0"/>
              <a:buChar char="•"/>
            </a:lvl9pPr>
          </a:lstStyle>
          <a:p>
            <a:r>
              <a:rPr lang="ru-RU" dirty="0"/>
              <a:t>Основное преимущество ИИС — возможность получения налогового вычета при зачислении на ИИС денежных средств или при получении дохода по операциям, совершенным</a:t>
            </a:r>
            <a:br>
              <a:rPr lang="ru-RU" dirty="0"/>
            </a:br>
            <a:r>
              <a:rPr lang="ru-RU" dirty="0"/>
              <a:t>с использованием ИИС</a:t>
            </a:r>
          </a:p>
        </p:txBody>
      </p:sp>
      <p:sp>
        <p:nvSpPr>
          <p:cNvPr id="19" name="Объект 4"/>
          <p:cNvSpPr txBox="1">
            <a:spLocks/>
          </p:cNvSpPr>
          <p:nvPr/>
        </p:nvSpPr>
        <p:spPr>
          <a:xfrm>
            <a:off x="1523999" y="5046845"/>
            <a:ext cx="9096821" cy="1734632"/>
          </a:xfrm>
          <a:prstGeom prst="roundRect">
            <a:avLst>
              <a:gd name="adj" fmla="val 5630"/>
            </a:avLst>
          </a:prstGeom>
          <a:noFill/>
          <a:ln>
            <a:solidFill>
              <a:schemeClr val="accent1"/>
            </a:solidFill>
          </a:ln>
        </p:spPr>
        <p:style>
          <a:lnRef idx="2">
            <a:schemeClr val="accent1"/>
          </a:lnRef>
          <a:fillRef idx="1">
            <a:schemeClr val="lt1"/>
          </a:fillRef>
          <a:effectRef idx="0">
            <a:schemeClr val="accent1"/>
          </a:effectRef>
          <a:fontRef idx="minor">
            <a:schemeClr val="dk1"/>
          </a:fontRef>
        </p:style>
        <p:txBody>
          <a:bodyPr vert="horz" lIns="36000" tIns="72000" rIns="36000" bIns="0" rtlCol="0" anchor="t">
            <a:noAutofit/>
          </a:bodyPr>
          <a:lstStyle>
            <a:defPPr>
              <a:defRPr lang="ru-RU"/>
            </a:defPPr>
            <a:lvl1pPr indent="0">
              <a:lnSpc>
                <a:spcPct val="90000"/>
              </a:lnSpc>
              <a:spcBef>
                <a:spcPts val="880"/>
              </a:spcBef>
              <a:buFont typeface="Arial" panose="020B0604020202020204" pitchFamily="34" charset="0"/>
              <a:buNone/>
            </a:lvl1pPr>
            <a:lvl2pPr marL="156460" indent="-78230">
              <a:lnSpc>
                <a:spcPct val="90000"/>
              </a:lnSpc>
              <a:spcBef>
                <a:spcPts val="440"/>
              </a:spcBef>
              <a:buFont typeface="Arial" panose="020B0604020202020204" pitchFamily="34" charset="0"/>
              <a:buChar char="•"/>
              <a:defRPr sz="1300"/>
            </a:lvl2pPr>
            <a:lvl3pPr marL="236087" indent="-79627">
              <a:lnSpc>
                <a:spcPct val="90000"/>
              </a:lnSpc>
              <a:spcBef>
                <a:spcPts val="440"/>
              </a:spcBef>
              <a:buFont typeface="Arial" panose="020B0604020202020204" pitchFamily="34" charset="0"/>
              <a:buChar char="•"/>
              <a:defRPr sz="1300"/>
            </a:lvl3pPr>
            <a:lvl4pPr marL="314317" indent="-78230">
              <a:lnSpc>
                <a:spcPct val="90000"/>
              </a:lnSpc>
              <a:spcBef>
                <a:spcPts val="440"/>
              </a:spcBef>
              <a:buFont typeface="Arial" panose="020B0604020202020204" pitchFamily="34" charset="0"/>
              <a:buChar char="•"/>
              <a:defRPr sz="1300"/>
            </a:lvl4pPr>
            <a:lvl5pPr marL="392546" indent="-78230">
              <a:lnSpc>
                <a:spcPct val="90000"/>
              </a:lnSpc>
              <a:spcBef>
                <a:spcPts val="440"/>
              </a:spcBef>
              <a:buFont typeface="Arial" panose="020B0604020202020204" pitchFamily="34" charset="0"/>
              <a:buChar char="•"/>
              <a:defRPr sz="1300"/>
            </a:lvl5pPr>
            <a:lvl6pPr marL="2212785" indent="-201162">
              <a:lnSpc>
                <a:spcPct val="90000"/>
              </a:lnSpc>
              <a:spcBef>
                <a:spcPts val="440"/>
              </a:spcBef>
              <a:buFont typeface="Arial" panose="020B0604020202020204" pitchFamily="34" charset="0"/>
              <a:buChar char="•"/>
            </a:lvl6pPr>
            <a:lvl7pPr marL="2615110" indent="-201162">
              <a:lnSpc>
                <a:spcPct val="90000"/>
              </a:lnSpc>
              <a:spcBef>
                <a:spcPts val="440"/>
              </a:spcBef>
              <a:buFont typeface="Arial" panose="020B0604020202020204" pitchFamily="34" charset="0"/>
              <a:buChar char="•"/>
            </a:lvl7pPr>
            <a:lvl8pPr marL="3017434" indent="-201162">
              <a:lnSpc>
                <a:spcPct val="90000"/>
              </a:lnSpc>
              <a:spcBef>
                <a:spcPts val="440"/>
              </a:spcBef>
              <a:buFont typeface="Arial" panose="020B0604020202020204" pitchFamily="34" charset="0"/>
              <a:buChar char="•"/>
            </a:lvl8pPr>
            <a:lvl9pPr marL="3419759" indent="-201162">
              <a:lnSpc>
                <a:spcPct val="90000"/>
              </a:lnSpc>
              <a:spcBef>
                <a:spcPts val="440"/>
              </a:spcBef>
              <a:buFont typeface="Arial" panose="020B0604020202020204" pitchFamily="34" charset="0"/>
              <a:buChar char="•"/>
            </a:lvl9pPr>
          </a:lstStyle>
          <a:p>
            <a:pPr>
              <a:spcBef>
                <a:spcPts val="0"/>
              </a:spcBef>
            </a:pPr>
            <a:r>
              <a:rPr lang="ru-RU" dirty="0"/>
              <a:t>Налоговый вычет — это своеобразный «бокал шампанского» (бонус), которым государство приветствует российского инвестора, входящего на финансовый рынок</a:t>
            </a:r>
            <a:br>
              <a:rPr lang="ru-RU" dirty="0"/>
            </a:br>
            <a:r>
              <a:rPr lang="ru-RU" dirty="0"/>
              <a:t>через «дверь» в виде индивидуального инвестиционного счета</a:t>
            </a:r>
          </a:p>
        </p:txBody>
      </p:sp>
      <p:sp>
        <p:nvSpPr>
          <p:cNvPr id="9" name="Заголовок 1"/>
          <p:cNvSpPr txBox="1">
            <a:spLocks/>
          </p:cNvSpPr>
          <p:nvPr/>
        </p:nvSpPr>
        <p:spPr>
          <a:xfrm>
            <a:off x="1710419" y="448022"/>
            <a:ext cx="10284357" cy="1152764"/>
          </a:xfrm>
          <a:prstGeom prst="rect">
            <a:avLst/>
          </a:prstGeom>
        </p:spPr>
        <p:txBody>
          <a:bodyPr vert="horz" lIns="0" tIns="0" rIns="0" bIns="0" rtlCol="0" anchor="ctr">
            <a:noAutofit/>
          </a:bodyPr>
          <a:lstStyle>
            <a:lvl1pPr algn="l" defTabSz="804649" rtl="0" eaLnBrk="1" latinLnBrk="0" hangingPunct="1">
              <a:lnSpc>
                <a:spcPct val="90000"/>
              </a:lnSpc>
              <a:spcBef>
                <a:spcPct val="0"/>
              </a:spcBef>
              <a:buNone/>
              <a:defRPr sz="2100" kern="1200">
                <a:solidFill>
                  <a:srgbClr val="000000"/>
                </a:solidFill>
                <a:latin typeface="+mj-lt"/>
                <a:ea typeface="+mj-ea"/>
                <a:cs typeface="+mj-cs"/>
              </a:defRPr>
            </a:lvl1pPr>
          </a:lstStyle>
          <a:p>
            <a:pPr>
              <a:lnSpc>
                <a:spcPct val="114000"/>
              </a:lnSpc>
            </a:pPr>
            <a:r>
              <a:rPr lang="ru-RU" sz="3600" b="1" dirty="0"/>
              <a:t>Индивидуальный инвестиционный счёт (ИИС) –  счет с налоговой выгодой</a:t>
            </a:r>
          </a:p>
        </p:txBody>
      </p:sp>
    </p:spTree>
    <p:extLst>
      <p:ext uri="{BB962C8B-B14F-4D97-AF65-F5344CB8AC3E}">
        <p14:creationId xmlns:p14="http://schemas.microsoft.com/office/powerpoint/2010/main" val="242235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250"/>
                            </p:stCondLst>
                            <p:childTnLst>
                              <p:par>
                                <p:cTn id="8" presetID="53" presetClass="entr" presetSubtype="16" fill="hold" grpId="0" nodeType="afterEffect">
                                  <p:stCondLst>
                                    <p:cond delay="250"/>
                                  </p:stCondLst>
                                  <p:childTnLst>
                                    <p:set>
                                      <p:cBhvr>
                                        <p:cTn id="9" dur="1" fill="hold">
                                          <p:stCondLst>
                                            <p:cond delay="0"/>
                                          </p:stCondLst>
                                        </p:cTn>
                                        <p:tgtEl>
                                          <p:spTgt spid="7"/>
                                        </p:tgtEl>
                                        <p:attrNameLst>
                                          <p:attrName>style.visibility</p:attrName>
                                        </p:attrNameLst>
                                      </p:cBhvr>
                                      <p:to>
                                        <p:strVal val="visible"/>
                                      </p:to>
                                    </p:set>
                                    <p:anim calcmode="lin" valueType="num">
                                      <p:cBhvr>
                                        <p:cTn id="10" dur="750" fill="hold"/>
                                        <p:tgtEl>
                                          <p:spTgt spid="7"/>
                                        </p:tgtEl>
                                        <p:attrNameLst>
                                          <p:attrName>ppt_w</p:attrName>
                                        </p:attrNameLst>
                                      </p:cBhvr>
                                      <p:tavLst>
                                        <p:tav tm="0">
                                          <p:val>
                                            <p:fltVal val="0"/>
                                          </p:val>
                                        </p:tav>
                                        <p:tav tm="100000">
                                          <p:val>
                                            <p:strVal val="#ppt_w"/>
                                          </p:val>
                                        </p:tav>
                                      </p:tavLst>
                                    </p:anim>
                                    <p:anim calcmode="lin" valueType="num">
                                      <p:cBhvr>
                                        <p:cTn id="11" dur="750" fill="hold"/>
                                        <p:tgtEl>
                                          <p:spTgt spid="7"/>
                                        </p:tgtEl>
                                        <p:attrNameLst>
                                          <p:attrName>ppt_h</p:attrName>
                                        </p:attrNameLst>
                                      </p:cBhvr>
                                      <p:tavLst>
                                        <p:tav tm="0">
                                          <p:val>
                                            <p:fltVal val="0"/>
                                          </p:val>
                                        </p:tav>
                                        <p:tav tm="100000">
                                          <p:val>
                                            <p:strVal val="#ppt_h"/>
                                          </p:val>
                                        </p:tav>
                                      </p:tavLst>
                                    </p:anim>
                                    <p:animEffect transition="in" filter="fade">
                                      <p:cBhvr>
                                        <p:cTn id="12" dur="750"/>
                                        <p:tgtEl>
                                          <p:spTgt spid="7"/>
                                        </p:tgtEl>
                                      </p:cBhvr>
                                    </p:animEffect>
                                  </p:childTnLst>
                                </p:cTn>
                              </p:par>
                            </p:childTnLst>
                          </p:cTn>
                        </p:par>
                        <p:par>
                          <p:cTn id="13" fill="hold">
                            <p:stCondLst>
                              <p:cond delay="1250"/>
                            </p:stCondLst>
                            <p:childTnLst>
                              <p:par>
                                <p:cTn id="14" presetID="2" presetClass="entr" presetSubtype="8" fill="hold" grpId="0" nodeType="after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0-#ppt_w/2"/>
                                          </p:val>
                                        </p:tav>
                                        <p:tav tm="100000">
                                          <p:val>
                                            <p:strVal val="#ppt_x"/>
                                          </p:val>
                                        </p:tav>
                                      </p:tavLst>
                                    </p:anim>
                                    <p:anim calcmode="lin" valueType="num">
                                      <p:cBhvr additive="base">
                                        <p:cTn id="17" dur="750" fill="hold"/>
                                        <p:tgtEl>
                                          <p:spTgt spid="13"/>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 presetClass="entr" presetSubtype="2" fill="hold" grpId="0" nodeType="after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1+#ppt_w/2"/>
                                          </p:val>
                                        </p:tav>
                                        <p:tav tm="100000">
                                          <p:val>
                                            <p:strVal val="#ppt_x"/>
                                          </p:val>
                                        </p:tav>
                                      </p:tavLst>
                                    </p:anim>
                                    <p:anim calcmode="lin" valueType="num">
                                      <p:cBhvr additive="base">
                                        <p:cTn id="22"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9"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21388" y="84131"/>
            <a:ext cx="10354071" cy="512021"/>
          </a:xfrm>
        </p:spPr>
        <p:txBody>
          <a:bodyPr>
            <a:noAutofit/>
          </a:bodyPr>
          <a:lstStyle/>
          <a:p>
            <a:r>
              <a:rPr lang="ru-RU" dirty="0">
                <a:latin typeface="Times New Roman" panose="02020603050405020304" pitchFamily="18" charset="0"/>
                <a:cs typeface="Times New Roman" panose="02020603050405020304" pitchFamily="18" charset="0"/>
              </a:rPr>
              <a:t>Особенности ИИС – но с января 2024. есть изменения</a:t>
            </a:r>
          </a:p>
        </p:txBody>
      </p:sp>
      <p:sp>
        <p:nvSpPr>
          <p:cNvPr id="3" name="Номер слайда 2"/>
          <p:cNvSpPr>
            <a:spLocks noGrp="1"/>
          </p:cNvSpPr>
          <p:nvPr>
            <p:ph type="sldNum" sz="quarter" idx="12"/>
          </p:nvPr>
        </p:nvSpPr>
        <p:spPr/>
        <p:txBody>
          <a:bodyPr/>
          <a:lstStyle/>
          <a:p>
            <a:endParaRPr lang="ru-RU" dirty="0"/>
          </a:p>
        </p:txBody>
      </p:sp>
      <p:cxnSp>
        <p:nvCxnSpPr>
          <p:cNvPr id="9" name="Прямая соединительная линия 8"/>
          <p:cNvCxnSpPr>
            <a:stCxn id="16" idx="0"/>
            <a:endCxn id="23" idx="4"/>
          </p:cNvCxnSpPr>
          <p:nvPr/>
        </p:nvCxnSpPr>
        <p:spPr bwMode="auto">
          <a:xfrm>
            <a:off x="1721388" y="1401131"/>
            <a:ext cx="10" cy="4625533"/>
          </a:xfrm>
          <a:prstGeom prst="line">
            <a:avLst/>
          </a:prstGeom>
          <a:noFill/>
          <a:ln w="12700">
            <a:solidFill>
              <a:schemeClr val="accent1"/>
            </a:solidFill>
            <a:round/>
            <a:headEnd/>
            <a:tailEnd type="none" w="med" len="med"/>
          </a:ln>
          <a:effectLst/>
        </p:spPr>
      </p:cxnSp>
      <p:sp>
        <p:nvSpPr>
          <p:cNvPr id="16" name="Овал 15"/>
          <p:cNvSpPr>
            <a:spLocks noChangeAspect="1"/>
          </p:cNvSpPr>
          <p:nvPr/>
        </p:nvSpPr>
        <p:spPr>
          <a:xfrm>
            <a:off x="1523941" y="1401131"/>
            <a:ext cx="394895" cy="364517"/>
          </a:xfrm>
          <a:prstGeom prst="ellipse">
            <a:avLst/>
          </a:prstGeom>
          <a:solidFill>
            <a:schemeClr val="bg1"/>
          </a:solidFill>
          <a:ln>
            <a:solidFill>
              <a:schemeClr val="accent1"/>
            </a:solidFill>
            <a:headEnd/>
            <a:tailEnd/>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72000" tIns="0" rIns="72000" bIns="0" numCol="1" anchor="ctr" anchorCtr="1" compatLnSpc="1">
            <a:prstTxWarp prst="textNoShape">
              <a:avLst/>
            </a:prstTxWarp>
          </a:bodyPr>
          <a:lstStyle/>
          <a:p>
            <a:pPr algn="ctr">
              <a:spcBef>
                <a:spcPts val="500"/>
              </a:spcBef>
              <a:buFont typeface="Arial" charset="0"/>
            </a:pPr>
            <a:r>
              <a:rPr lang="ru-RU" sz="1400" dirty="0">
                <a:solidFill>
                  <a:schemeClr val="tx1"/>
                </a:solidFill>
              </a:rPr>
              <a:t>1</a:t>
            </a:r>
          </a:p>
        </p:txBody>
      </p:sp>
      <p:sp>
        <p:nvSpPr>
          <p:cNvPr id="17" name="Овал 16"/>
          <p:cNvSpPr>
            <a:spLocks noChangeAspect="1"/>
          </p:cNvSpPr>
          <p:nvPr/>
        </p:nvSpPr>
        <p:spPr>
          <a:xfrm>
            <a:off x="1523951" y="3462243"/>
            <a:ext cx="394895" cy="364517"/>
          </a:xfrm>
          <a:prstGeom prst="ellipse">
            <a:avLst/>
          </a:prstGeom>
          <a:solidFill>
            <a:schemeClr val="bg1"/>
          </a:solidFill>
          <a:ln>
            <a:solidFill>
              <a:schemeClr val="accent1"/>
            </a:solidFill>
            <a:headEnd/>
            <a:tailEnd/>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72000" tIns="0" rIns="72000" bIns="0" numCol="1" anchor="ctr" anchorCtr="1" compatLnSpc="1">
            <a:prstTxWarp prst="textNoShape">
              <a:avLst/>
            </a:prstTxWarp>
          </a:bodyPr>
          <a:lstStyle/>
          <a:p>
            <a:pPr algn="ctr">
              <a:spcBef>
                <a:spcPts val="500"/>
              </a:spcBef>
              <a:buFont typeface="Arial" charset="0"/>
            </a:pPr>
            <a:r>
              <a:rPr lang="ru-RU" sz="1400" dirty="0">
                <a:solidFill>
                  <a:schemeClr val="tx1"/>
                </a:solidFill>
              </a:rPr>
              <a:t>3</a:t>
            </a:r>
          </a:p>
        </p:txBody>
      </p:sp>
      <p:sp>
        <p:nvSpPr>
          <p:cNvPr id="18" name="Овал 17"/>
          <p:cNvSpPr>
            <a:spLocks noChangeAspect="1"/>
          </p:cNvSpPr>
          <p:nvPr/>
        </p:nvSpPr>
        <p:spPr>
          <a:xfrm>
            <a:off x="1523945" y="4492651"/>
            <a:ext cx="394895" cy="364517"/>
          </a:xfrm>
          <a:prstGeom prst="ellipse">
            <a:avLst/>
          </a:prstGeom>
          <a:solidFill>
            <a:schemeClr val="bg1"/>
          </a:solidFill>
          <a:ln>
            <a:solidFill>
              <a:schemeClr val="accent1"/>
            </a:solidFill>
            <a:headEnd/>
            <a:tailEnd/>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72000" tIns="0" rIns="72000" bIns="0" numCol="1" anchor="ctr" anchorCtr="1" compatLnSpc="1">
            <a:prstTxWarp prst="textNoShape">
              <a:avLst/>
            </a:prstTxWarp>
          </a:bodyPr>
          <a:lstStyle/>
          <a:p>
            <a:pPr algn="ctr">
              <a:spcBef>
                <a:spcPts val="500"/>
              </a:spcBef>
              <a:buFont typeface="Arial" charset="0"/>
            </a:pPr>
            <a:r>
              <a:rPr lang="ru-RU" sz="1400" dirty="0">
                <a:solidFill>
                  <a:schemeClr val="tx1"/>
                </a:solidFill>
              </a:rPr>
              <a:t>4</a:t>
            </a:r>
          </a:p>
        </p:txBody>
      </p:sp>
      <p:sp>
        <p:nvSpPr>
          <p:cNvPr id="25" name="Скругленный прямоугольник 24"/>
          <p:cNvSpPr/>
          <p:nvPr/>
        </p:nvSpPr>
        <p:spPr>
          <a:xfrm>
            <a:off x="2114549" y="3359919"/>
            <a:ext cx="8482691" cy="814411"/>
          </a:xfrm>
          <a:prstGeom prst="roundRect">
            <a:avLst>
              <a:gd name="adj" fmla="val 10598"/>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108000" tIns="0" rIns="72000" bIns="0" rtlCol="0" anchor="ctr"/>
          <a:lstStyle/>
          <a:p>
            <a:r>
              <a:rPr lang="ru-RU" dirty="0">
                <a:solidFill>
                  <a:schemeClr val="tx1"/>
                </a:solidFill>
                <a:latin typeface="Arial" pitchFamily="34" charset="0"/>
                <a:cs typeface="Arial" pitchFamily="34" charset="0"/>
              </a:rPr>
              <a:t>Вносить на ИИС можно только рубли, максимальный взнос — 100000 000 рублей в год с 2024 г.</a:t>
            </a:r>
          </a:p>
        </p:txBody>
      </p:sp>
      <p:sp>
        <p:nvSpPr>
          <p:cNvPr id="26" name="Скругленный прямоугольник 25"/>
          <p:cNvSpPr/>
          <p:nvPr/>
        </p:nvSpPr>
        <p:spPr>
          <a:xfrm>
            <a:off x="2043964" y="5437060"/>
            <a:ext cx="8624075" cy="1336809"/>
          </a:xfrm>
          <a:prstGeom prst="roundRect">
            <a:avLst>
              <a:gd name="adj" fmla="val 12621"/>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108000" tIns="0" rIns="72000" bIns="0" rtlCol="0" anchor="ctr"/>
          <a:lstStyle/>
          <a:p>
            <a:r>
              <a:rPr lang="ru-RU" dirty="0">
                <a:solidFill>
                  <a:schemeClr val="tx1"/>
                </a:solidFill>
                <a:latin typeface="Arial" pitchFamily="34" charset="0"/>
                <a:cs typeface="Arial" pitchFamily="34" charset="0"/>
              </a:rPr>
              <a:t>Частичный или полный вывод средств (в т. ч. полученной прибыли) до истечения 4-х лет с даты открытия ИИС  </a:t>
            </a:r>
            <a:r>
              <a:rPr lang="ru-RU" b="1" dirty="0">
                <a:solidFill>
                  <a:schemeClr val="tx1"/>
                </a:solidFill>
                <a:latin typeface="Arial" pitchFamily="34" charset="0"/>
                <a:cs typeface="Arial" pitchFamily="34" charset="0"/>
              </a:rPr>
              <a:t>в 2024 г. </a:t>
            </a:r>
            <a:r>
              <a:rPr lang="ru-RU" dirty="0">
                <a:solidFill>
                  <a:schemeClr val="tx1"/>
                </a:solidFill>
                <a:latin typeface="Arial" pitchFamily="34" charset="0"/>
                <a:cs typeface="Arial" pitchFamily="34" charset="0"/>
              </a:rPr>
              <a:t>(каждый год срок владения будет увеличиваться на 1 год, максимум будет </a:t>
            </a:r>
            <a:r>
              <a:rPr lang="ru-RU" b="1" dirty="0">
                <a:solidFill>
                  <a:schemeClr val="tx1"/>
                </a:solidFill>
                <a:latin typeface="Arial" pitchFamily="34" charset="0"/>
                <a:cs typeface="Arial" pitchFamily="34" charset="0"/>
              </a:rPr>
              <a:t>10 лет</a:t>
            </a:r>
            <a:r>
              <a:rPr lang="ru-RU" dirty="0">
                <a:solidFill>
                  <a:schemeClr val="tx1"/>
                </a:solidFill>
                <a:latin typeface="Arial" pitchFamily="34" charset="0"/>
                <a:cs typeface="Arial" pitchFamily="34" charset="0"/>
              </a:rPr>
              <a:t>) означает досрочное расторжение договора на ведение ИИС и лишает инвестора права на получение налоговых вычетов</a:t>
            </a:r>
          </a:p>
        </p:txBody>
      </p:sp>
      <p:sp>
        <p:nvSpPr>
          <p:cNvPr id="29" name="Скругленный прямоугольник 28"/>
          <p:cNvSpPr/>
          <p:nvPr/>
        </p:nvSpPr>
        <p:spPr>
          <a:xfrm>
            <a:off x="2114550" y="4492651"/>
            <a:ext cx="8482691" cy="814411"/>
          </a:xfrm>
          <a:prstGeom prst="roundRect">
            <a:avLst>
              <a:gd name="adj" fmla="val 9586"/>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108000" tIns="0" rIns="72000" bIns="0" rtlCol="0" anchor="ctr"/>
          <a:lstStyle/>
          <a:p>
            <a:r>
              <a:rPr lang="ru-RU" dirty="0">
                <a:solidFill>
                  <a:schemeClr val="tx1"/>
                </a:solidFill>
                <a:latin typeface="Arial" pitchFamily="34" charset="0"/>
                <a:cs typeface="Arial" pitchFamily="34" charset="0"/>
              </a:rPr>
              <a:t>Инвестор может переводить ИИС между разными профучастниками и менять вид счета (брокерский или доверительное управление) без прерывания срока действия счета</a:t>
            </a:r>
          </a:p>
        </p:txBody>
      </p:sp>
      <p:sp>
        <p:nvSpPr>
          <p:cNvPr id="31" name="Овал 30"/>
          <p:cNvSpPr>
            <a:spLocks noChangeAspect="1"/>
          </p:cNvSpPr>
          <p:nvPr/>
        </p:nvSpPr>
        <p:spPr>
          <a:xfrm>
            <a:off x="1523951" y="2415639"/>
            <a:ext cx="394895" cy="364517"/>
          </a:xfrm>
          <a:prstGeom prst="ellipse">
            <a:avLst/>
          </a:prstGeom>
          <a:solidFill>
            <a:schemeClr val="bg1"/>
          </a:solidFill>
          <a:ln>
            <a:solidFill>
              <a:schemeClr val="accent1"/>
            </a:solidFill>
            <a:headEnd/>
            <a:tailEnd/>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72000" tIns="0" rIns="72000" bIns="0" numCol="1" anchor="ctr" anchorCtr="1" compatLnSpc="1">
            <a:prstTxWarp prst="textNoShape">
              <a:avLst/>
            </a:prstTxWarp>
          </a:bodyPr>
          <a:lstStyle/>
          <a:p>
            <a:pPr algn="ctr">
              <a:spcBef>
                <a:spcPts val="500"/>
              </a:spcBef>
              <a:buFont typeface="Arial" charset="0"/>
            </a:pPr>
            <a:r>
              <a:rPr lang="ru-RU" sz="1400" dirty="0">
                <a:solidFill>
                  <a:schemeClr val="tx1"/>
                </a:solidFill>
              </a:rPr>
              <a:t>2</a:t>
            </a:r>
          </a:p>
        </p:txBody>
      </p:sp>
      <p:sp>
        <p:nvSpPr>
          <p:cNvPr id="32" name="Скругленный прямоугольник 31"/>
          <p:cNvSpPr/>
          <p:nvPr/>
        </p:nvSpPr>
        <p:spPr>
          <a:xfrm>
            <a:off x="2114548" y="1282778"/>
            <a:ext cx="8482691" cy="814411"/>
          </a:xfrm>
          <a:prstGeom prst="roundRect">
            <a:avLst>
              <a:gd name="adj" fmla="val 11609"/>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108000" tIns="0" rIns="72000" bIns="0" rtlCol="0" anchor="ctr"/>
          <a:lstStyle/>
          <a:p>
            <a:r>
              <a:rPr lang="ru-RU" dirty="0">
                <a:solidFill>
                  <a:schemeClr val="tx1"/>
                </a:solidFill>
                <a:latin typeface="Arial" pitchFamily="34" charset="0"/>
                <a:cs typeface="Arial" pitchFamily="34" charset="0"/>
              </a:rPr>
              <a:t>Открыть ИИС может ф</a:t>
            </a:r>
            <a:r>
              <a:rPr lang="ru-RU" dirty="0">
                <a:solidFill>
                  <a:schemeClr val="tx1"/>
                </a:solidFill>
              </a:rPr>
              <a:t>изическое лицо, являющееся налоговым резидентом РФ</a:t>
            </a:r>
            <a:endParaRPr lang="ru-RU" dirty="0">
              <a:solidFill>
                <a:schemeClr val="tx1"/>
              </a:solidFill>
              <a:latin typeface="Arial" pitchFamily="34" charset="0"/>
              <a:cs typeface="Arial" pitchFamily="34" charset="0"/>
            </a:endParaRPr>
          </a:p>
        </p:txBody>
      </p:sp>
      <p:sp>
        <p:nvSpPr>
          <p:cNvPr id="23" name="Овал 22"/>
          <p:cNvSpPr>
            <a:spLocks noChangeAspect="1"/>
          </p:cNvSpPr>
          <p:nvPr/>
        </p:nvSpPr>
        <p:spPr>
          <a:xfrm>
            <a:off x="1523951" y="5662147"/>
            <a:ext cx="394895" cy="364517"/>
          </a:xfrm>
          <a:prstGeom prst="ellipse">
            <a:avLst/>
          </a:prstGeom>
          <a:solidFill>
            <a:schemeClr val="bg1"/>
          </a:solidFill>
          <a:ln>
            <a:solidFill>
              <a:schemeClr val="accent1"/>
            </a:solidFill>
            <a:headEnd/>
            <a:tailEnd/>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wrap="square" lIns="72000" tIns="0" rIns="72000" bIns="0" numCol="1" anchor="ctr" anchorCtr="1" compatLnSpc="1">
            <a:prstTxWarp prst="textNoShape">
              <a:avLst/>
            </a:prstTxWarp>
          </a:bodyPr>
          <a:lstStyle/>
          <a:p>
            <a:pPr algn="ctr">
              <a:spcBef>
                <a:spcPts val="500"/>
              </a:spcBef>
              <a:buFont typeface="Arial" charset="0"/>
            </a:pPr>
            <a:r>
              <a:rPr lang="ru-RU" sz="1400" dirty="0">
                <a:solidFill>
                  <a:schemeClr val="tx1"/>
                </a:solidFill>
              </a:rPr>
              <a:t>5</a:t>
            </a:r>
          </a:p>
        </p:txBody>
      </p:sp>
      <p:sp>
        <p:nvSpPr>
          <p:cNvPr id="34" name="Скругленный прямоугольник 33"/>
          <p:cNvSpPr/>
          <p:nvPr/>
        </p:nvSpPr>
        <p:spPr>
          <a:xfrm>
            <a:off x="2114548" y="2308866"/>
            <a:ext cx="8482691" cy="814411"/>
          </a:xfrm>
          <a:prstGeom prst="roundRect">
            <a:avLst>
              <a:gd name="adj" fmla="val 10598"/>
            </a:avLst>
          </a:prstGeom>
          <a:solidFill>
            <a:schemeClr val="bg1"/>
          </a:solidFill>
          <a:ln>
            <a:solidFill>
              <a:schemeClr val="accent1"/>
            </a:solidFill>
          </a:ln>
          <a:effectLst>
            <a:outerShdw blurRad="50800" dist="38100" dir="5400000" algn="t"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lIns="108000" tIns="0" rIns="72000" bIns="0" rtlCol="0" anchor="ctr"/>
          <a:lstStyle/>
          <a:p>
            <a:r>
              <a:rPr lang="ru-RU" dirty="0">
                <a:solidFill>
                  <a:schemeClr val="tx1"/>
                </a:solidFill>
                <a:latin typeface="Arial" pitchFamily="34" charset="0"/>
                <a:cs typeface="Arial" pitchFamily="34" charset="0"/>
              </a:rPr>
              <a:t>Физическое лицо вправе иметь только </a:t>
            </a:r>
            <a:r>
              <a:rPr lang="ru-RU" b="1" dirty="0">
                <a:solidFill>
                  <a:schemeClr val="tx1"/>
                </a:solidFill>
                <a:latin typeface="Arial" pitchFamily="34" charset="0"/>
                <a:cs typeface="Arial" pitchFamily="34" charset="0"/>
              </a:rPr>
              <a:t>один</a:t>
            </a:r>
            <a:r>
              <a:rPr lang="ru-RU" dirty="0">
                <a:solidFill>
                  <a:schemeClr val="tx1"/>
                </a:solidFill>
                <a:latin typeface="Arial" pitchFamily="34" charset="0"/>
                <a:cs typeface="Arial" pitchFamily="34" charset="0"/>
              </a:rPr>
              <a:t> (?) договор на ведение ИИС</a:t>
            </a:r>
          </a:p>
        </p:txBody>
      </p:sp>
    </p:spTree>
    <p:extLst>
      <p:ext uri="{BB962C8B-B14F-4D97-AF65-F5344CB8AC3E}">
        <p14:creationId xmlns:p14="http://schemas.microsoft.com/office/powerpoint/2010/main" val="3817399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250"/>
                            </p:stCondLst>
                            <p:childTnLst>
                              <p:par>
                                <p:cTn id="8" presetID="2" presetClass="entr" presetSubtype="4"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 presetClass="entr" presetSubtype="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0-#ppt_h/2"/>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500" fill="hold"/>
                                        <p:tgtEl>
                                          <p:spTgt spid="34"/>
                                        </p:tgtEl>
                                        <p:attrNameLst>
                                          <p:attrName>ppt_x</p:attrName>
                                        </p:attrNameLst>
                                      </p:cBhvr>
                                      <p:tavLst>
                                        <p:tav tm="0">
                                          <p:val>
                                            <p:strVal val="1+#ppt_w/2"/>
                                          </p:val>
                                        </p:tav>
                                        <p:tav tm="100000">
                                          <p:val>
                                            <p:strVal val="#ppt_x"/>
                                          </p:val>
                                        </p:tav>
                                      </p:tavLst>
                                    </p:anim>
                                    <p:anim calcmode="lin" valueType="num">
                                      <p:cBhvr additive="base">
                                        <p:cTn id="30" dur="500" fill="hold"/>
                                        <p:tgtEl>
                                          <p:spTgt spid="3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0-#ppt_h/2"/>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fill="hold"/>
                                        <p:tgtEl>
                                          <p:spTgt spid="29"/>
                                        </p:tgtEl>
                                        <p:attrNameLst>
                                          <p:attrName>ppt_x</p:attrName>
                                        </p:attrNameLst>
                                      </p:cBhvr>
                                      <p:tavLst>
                                        <p:tav tm="0">
                                          <p:val>
                                            <p:strVal val="1+#ppt_w/2"/>
                                          </p:val>
                                        </p:tav>
                                        <p:tav tm="100000">
                                          <p:val>
                                            <p:strVal val="#ppt_x"/>
                                          </p:val>
                                        </p:tav>
                                      </p:tavLst>
                                    </p:anim>
                                    <p:anim calcmode="lin" valueType="num">
                                      <p:cBhvr additive="base">
                                        <p:cTn id="5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500" fill="hold"/>
                                        <p:tgtEl>
                                          <p:spTgt spid="23"/>
                                        </p:tgtEl>
                                        <p:attrNameLst>
                                          <p:attrName>ppt_x</p:attrName>
                                        </p:attrNameLst>
                                      </p:cBhvr>
                                      <p:tavLst>
                                        <p:tav tm="0">
                                          <p:val>
                                            <p:strVal val="#ppt_x"/>
                                          </p:val>
                                        </p:tav>
                                        <p:tav tm="100000">
                                          <p:val>
                                            <p:strVal val="#ppt_x"/>
                                          </p:val>
                                        </p:tav>
                                      </p:tavLst>
                                    </p:anim>
                                    <p:anim calcmode="lin" valueType="num">
                                      <p:cBhvr additive="base">
                                        <p:cTn id="56" dur="500" fill="hold"/>
                                        <p:tgtEl>
                                          <p:spTgt spid="23"/>
                                        </p:tgtEl>
                                        <p:attrNameLst>
                                          <p:attrName>ppt_y</p:attrName>
                                        </p:attrNameLst>
                                      </p:cBhvr>
                                      <p:tavLst>
                                        <p:tav tm="0">
                                          <p:val>
                                            <p:strVal val="0-#ppt_h/2"/>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1+#ppt_w/2"/>
                                          </p:val>
                                        </p:tav>
                                        <p:tav tm="100000">
                                          <p:val>
                                            <p:strVal val="#ppt_x"/>
                                          </p:val>
                                        </p:tav>
                                      </p:tavLst>
                                    </p:anim>
                                    <p:anim calcmode="lin" valueType="num">
                                      <p:cBhvr additive="base">
                                        <p:cTn id="6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25" grpId="0" animBg="1"/>
      <p:bldP spid="26" grpId="0" animBg="1"/>
      <p:bldP spid="29" grpId="0" animBg="1"/>
      <p:bldP spid="31" grpId="0" animBg="1"/>
      <p:bldP spid="32" grpId="0" animBg="1"/>
      <p:bldP spid="23"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87506" y="3501646"/>
            <a:ext cx="10990729" cy="1000274"/>
          </a:xfrm>
          <a:prstGeom prst="rect">
            <a:avLst/>
          </a:prstGeom>
        </p:spPr>
        <p:txBody>
          <a:bodyPr wrap="square">
            <a:spAutoFit/>
          </a:bodyPr>
          <a:lstStyle/>
          <a:p>
            <a:pPr>
              <a:spcAft>
                <a:spcPts val="600"/>
              </a:spcAft>
            </a:pPr>
            <a:r>
              <a:rPr lang="ru-RU" b="1" dirty="0"/>
              <a:t>Важно! </a:t>
            </a:r>
          </a:p>
          <a:p>
            <a:r>
              <a:rPr lang="ru-RU" b="1" dirty="0"/>
              <a:t>Размер полученного из бюджета возврата налога не может превышать суммы уплаченного вами НДФЛ</a:t>
            </a:r>
          </a:p>
        </p:txBody>
      </p:sp>
      <p:sp>
        <p:nvSpPr>
          <p:cNvPr id="12" name="Прямоугольник 11"/>
          <p:cNvSpPr/>
          <p:nvPr/>
        </p:nvSpPr>
        <p:spPr>
          <a:xfrm>
            <a:off x="6275618" y="1765503"/>
            <a:ext cx="4313462" cy="1654379"/>
          </a:xfrm>
          <a:prstGeom prst="rect">
            <a:avLst/>
          </a:prstGeom>
          <a:solidFill>
            <a:srgbClr val="ECECEC"/>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tIns="288000" rIns="0" rtlCol="0" anchor="ctr"/>
          <a:lstStyle/>
          <a:p>
            <a:pPr algn="ctr"/>
            <a:r>
              <a:rPr lang="ru-RU" dirty="0">
                <a:solidFill>
                  <a:schemeClr val="tx1"/>
                </a:solidFill>
              </a:rPr>
              <a:t>По налогу на доход, полученный </a:t>
            </a:r>
            <a:br>
              <a:rPr lang="en-US" dirty="0">
                <a:solidFill>
                  <a:schemeClr val="tx1"/>
                </a:solidFill>
              </a:rPr>
            </a:br>
            <a:r>
              <a:rPr lang="ru-RU" dirty="0">
                <a:solidFill>
                  <a:schemeClr val="tx1"/>
                </a:solidFill>
              </a:rPr>
              <a:t>от операций со средствами ИИС — сумма дохода на момент закрытия счета освобождается от подоходного налога (13 %)</a:t>
            </a:r>
          </a:p>
        </p:txBody>
      </p:sp>
      <p:sp>
        <p:nvSpPr>
          <p:cNvPr id="5" name="Прямоугольник 4"/>
          <p:cNvSpPr/>
          <p:nvPr/>
        </p:nvSpPr>
        <p:spPr>
          <a:xfrm>
            <a:off x="1631157" y="1765502"/>
            <a:ext cx="4313464" cy="1659236"/>
          </a:xfrm>
          <a:prstGeom prst="rect">
            <a:avLst/>
          </a:prstGeom>
          <a:solidFill>
            <a:srgbClr val="ECECEC"/>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tIns="288000" rtlCol="0" anchor="ctr"/>
          <a:lstStyle/>
          <a:p>
            <a:pPr algn="ctr">
              <a:spcAft>
                <a:spcPts val="600"/>
              </a:spcAft>
            </a:pPr>
            <a:r>
              <a:rPr lang="ru-RU" dirty="0">
                <a:solidFill>
                  <a:schemeClr val="tx1"/>
                </a:solidFill>
              </a:rPr>
              <a:t>По налогу на доходы физических лиц</a:t>
            </a:r>
            <a:br>
              <a:rPr lang="ru-RU" dirty="0">
                <a:solidFill>
                  <a:schemeClr val="tx1"/>
                </a:solidFill>
              </a:rPr>
            </a:br>
            <a:r>
              <a:rPr lang="ru-RU" dirty="0">
                <a:solidFill>
                  <a:schemeClr val="tx1"/>
                </a:solidFill>
              </a:rPr>
              <a:t>(13 %) — ежегодно налогооблагаемая база будет уменьшена на сумму, которую вы </a:t>
            </a:r>
            <a:br>
              <a:rPr lang="en-US" dirty="0">
                <a:solidFill>
                  <a:schemeClr val="tx1"/>
                </a:solidFill>
              </a:rPr>
            </a:br>
            <a:r>
              <a:rPr lang="ru-RU" dirty="0">
                <a:solidFill>
                  <a:schemeClr val="tx1"/>
                </a:solidFill>
              </a:rPr>
              <a:t>в течение года внесли на свой ИИС</a:t>
            </a:r>
          </a:p>
        </p:txBody>
      </p:sp>
      <p:sp>
        <p:nvSpPr>
          <p:cNvPr id="3" name="Номер слайда 2"/>
          <p:cNvSpPr>
            <a:spLocks noGrp="1"/>
          </p:cNvSpPr>
          <p:nvPr>
            <p:ph type="sldNum" sz="quarter" idx="12"/>
          </p:nvPr>
        </p:nvSpPr>
        <p:spPr/>
        <p:txBody>
          <a:bodyPr/>
          <a:lstStyle/>
          <a:p>
            <a:endParaRPr lang="ru-RU" dirty="0"/>
          </a:p>
        </p:txBody>
      </p:sp>
      <p:sp>
        <p:nvSpPr>
          <p:cNvPr id="4" name="Прямоугольник с двумя скругленными противолежащими углами 3"/>
          <p:cNvSpPr/>
          <p:nvPr/>
        </p:nvSpPr>
        <p:spPr>
          <a:xfrm flipH="1">
            <a:off x="1594755" y="853287"/>
            <a:ext cx="3464378" cy="869334"/>
          </a:xfrm>
          <a:prstGeom prst="round2DiagRect">
            <a:avLst>
              <a:gd name="adj1" fmla="val 29815"/>
              <a:gd name="adj2" fmla="val 0"/>
            </a:avLst>
          </a:prstGeom>
          <a:solidFill>
            <a:schemeClr val="accent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lvl="0" algn="ctr"/>
            <a:r>
              <a:rPr lang="ru-RU" b="1" dirty="0"/>
              <a:t>Первый тип </a:t>
            </a:r>
            <a:br>
              <a:rPr lang="ru-RU" b="1" dirty="0"/>
            </a:br>
            <a:r>
              <a:rPr lang="ru-RU" b="1" dirty="0"/>
              <a:t>(вычет на взносы</a:t>
            </a:r>
            <a:r>
              <a:rPr lang="ru-RU" b="1" dirty="0">
                <a:solidFill>
                  <a:schemeClr val="bg1"/>
                </a:solidFill>
              </a:rPr>
              <a:t>)</a:t>
            </a:r>
            <a:endParaRPr lang="ru-RU" b="1" dirty="0"/>
          </a:p>
        </p:txBody>
      </p:sp>
      <p:sp>
        <p:nvSpPr>
          <p:cNvPr id="11" name="Прямоугольник с двумя скругленными противолежащими углами 10"/>
          <p:cNvSpPr/>
          <p:nvPr/>
        </p:nvSpPr>
        <p:spPr>
          <a:xfrm>
            <a:off x="7132869" y="903061"/>
            <a:ext cx="3464378" cy="862441"/>
          </a:xfrm>
          <a:prstGeom prst="round2DiagRect">
            <a:avLst>
              <a:gd name="adj1" fmla="val 31067"/>
              <a:gd name="adj2" fmla="val 0"/>
            </a:avLst>
          </a:prstGeom>
          <a:solidFill>
            <a:schemeClr val="accent1"/>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ru-RU" b="1" dirty="0"/>
              <a:t>Второй тип </a:t>
            </a:r>
            <a:br>
              <a:rPr lang="ru-RU" b="1" dirty="0"/>
            </a:br>
            <a:r>
              <a:rPr lang="ru-RU" b="1" dirty="0"/>
              <a:t>(вычет на доход)</a:t>
            </a:r>
          </a:p>
        </p:txBody>
      </p:sp>
      <p:sp>
        <p:nvSpPr>
          <p:cNvPr id="14" name="Заголовок 1"/>
          <p:cNvSpPr txBox="1">
            <a:spLocks/>
          </p:cNvSpPr>
          <p:nvPr/>
        </p:nvSpPr>
        <p:spPr>
          <a:xfrm>
            <a:off x="3889602" y="312572"/>
            <a:ext cx="6193292" cy="512021"/>
          </a:xfrm>
          <a:prstGeom prst="rect">
            <a:avLst/>
          </a:prstGeom>
        </p:spPr>
        <p:txBody>
          <a:bodyPr vert="horz" lIns="0" tIns="0" rIns="0" bIns="0" rtlCol="0" anchor="ctr">
            <a:normAutofit/>
          </a:bodyPr>
          <a:lstStyle>
            <a:lvl1pPr algn="l" defTabSz="804649" rtl="0" eaLnBrk="1" latinLnBrk="0" hangingPunct="1">
              <a:lnSpc>
                <a:spcPct val="90000"/>
              </a:lnSpc>
              <a:spcBef>
                <a:spcPct val="0"/>
              </a:spcBef>
              <a:buNone/>
              <a:defRPr sz="2100" kern="1200">
                <a:solidFill>
                  <a:schemeClr val="tx1"/>
                </a:solidFill>
                <a:latin typeface="+mj-lt"/>
                <a:ea typeface="+mj-ea"/>
                <a:cs typeface="+mj-cs"/>
              </a:defRPr>
            </a:lvl1pPr>
          </a:lstStyle>
          <a:p>
            <a:r>
              <a:rPr lang="ru-RU" sz="2000" dirty="0"/>
              <a:t>Типы инвестиционных налоговых вычетов</a:t>
            </a:r>
          </a:p>
        </p:txBody>
      </p:sp>
      <p:sp>
        <p:nvSpPr>
          <p:cNvPr id="15" name="Прямоугольник 14"/>
          <p:cNvSpPr/>
          <p:nvPr/>
        </p:nvSpPr>
        <p:spPr>
          <a:xfrm>
            <a:off x="6275618" y="5116087"/>
            <a:ext cx="4313464" cy="1077218"/>
          </a:xfrm>
          <a:prstGeom prst="rect">
            <a:avLst/>
          </a:prstGeom>
          <a:solidFill>
            <a:schemeClr val="bg1">
              <a:lumMod val="95000"/>
            </a:schemeClr>
          </a:solidFill>
        </p:spPr>
        <p:txBody>
          <a:bodyPr wrap="square" anchor="ctr" anchorCtr="1">
            <a:noAutofit/>
          </a:bodyPr>
          <a:lstStyle/>
          <a:p>
            <a:pPr algn="ctr"/>
            <a:r>
              <a:rPr lang="ru-RU" dirty="0"/>
              <a:t>финансовый результат будет обложен подоходным налогом как по обычному брокерскому счету</a:t>
            </a:r>
          </a:p>
        </p:txBody>
      </p:sp>
      <p:sp>
        <p:nvSpPr>
          <p:cNvPr id="7" name="Прямоугольник 6"/>
          <p:cNvSpPr/>
          <p:nvPr/>
        </p:nvSpPr>
        <p:spPr>
          <a:xfrm>
            <a:off x="1602918" y="5320470"/>
            <a:ext cx="4313462" cy="1077218"/>
          </a:xfrm>
          <a:prstGeom prst="rect">
            <a:avLst/>
          </a:prstGeom>
          <a:solidFill>
            <a:schemeClr val="bg1">
              <a:lumMod val="95000"/>
            </a:schemeClr>
          </a:solidFill>
        </p:spPr>
        <p:txBody>
          <a:bodyPr wrap="square" anchor="ctr" anchorCtr="1">
            <a:noAutofit/>
          </a:bodyPr>
          <a:lstStyle/>
          <a:p>
            <a:pPr algn="ctr">
              <a:spcAft>
                <a:spcPts val="600"/>
              </a:spcAft>
            </a:pPr>
            <a:r>
              <a:rPr lang="ru-RU" dirty="0"/>
              <a:t>полученные вычеты необходимо </a:t>
            </a:r>
            <a:br>
              <a:rPr lang="ru-RU" dirty="0"/>
            </a:br>
            <a:r>
              <a:rPr lang="ru-RU" dirty="0"/>
              <a:t>вернуть государству</a:t>
            </a:r>
          </a:p>
        </p:txBody>
      </p:sp>
      <p:sp>
        <p:nvSpPr>
          <p:cNvPr id="2" name="Прямоугольник 1"/>
          <p:cNvSpPr/>
          <p:nvPr/>
        </p:nvSpPr>
        <p:spPr>
          <a:xfrm>
            <a:off x="1613808" y="4748695"/>
            <a:ext cx="8975274" cy="367393"/>
          </a:xfrm>
          <a:prstGeom prst="rect">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ru-RU" dirty="0">
                <a:solidFill>
                  <a:sysClr val="windowText" lastClr="000000"/>
                </a:solidFill>
              </a:rPr>
              <a:t>В случае досрочного расторжения договора на ведение ИИС</a:t>
            </a:r>
          </a:p>
        </p:txBody>
      </p:sp>
    </p:spTree>
    <p:extLst>
      <p:ext uri="{BB962C8B-B14F-4D97-AF65-F5344CB8AC3E}">
        <p14:creationId xmlns:p14="http://schemas.microsoft.com/office/powerpoint/2010/main" val="95881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14"/>
                                        </p:tgtEl>
                                        <p:attrNameLst>
                                          <p:attrName>style.visibility</p:attrName>
                                        </p:attrNameLst>
                                      </p:cBhvr>
                                      <p:to>
                                        <p:strVal val="visible"/>
                                      </p:to>
                                    </p:set>
                                  </p:childTnLst>
                                </p:cTn>
                              </p:par>
                            </p:childTnLst>
                          </p:cTn>
                        </p:par>
                        <p:par>
                          <p:cTn id="7" fill="hold">
                            <p:stCondLst>
                              <p:cond delay="250"/>
                            </p:stCondLst>
                            <p:childTnLst>
                              <p:par>
                                <p:cTn id="8" presetID="2" presetClass="entr" presetSubtype="8" fill="hold" grpId="0" nodeType="afterEffect">
                                  <p:stCondLst>
                                    <p:cond delay="25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0-#ppt_w/2"/>
                                          </p:val>
                                        </p:tav>
                                        <p:tav tm="100000">
                                          <p:val>
                                            <p:strVal val="#ppt_x"/>
                                          </p:val>
                                        </p:tav>
                                      </p:tavLst>
                                    </p:anim>
                                    <p:anim calcmode="lin" valueType="num">
                                      <p:cBhvr additive="base">
                                        <p:cTn id="11" dur="5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1+#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500"/>
                            </p:stCondLst>
                            <p:childTnLst>
                              <p:par>
                                <p:cTn id="36" presetID="10" presetClass="entr" presetSubtype="0" fill="hold" grpId="0" nodeType="afterEffect">
                                  <p:stCondLst>
                                    <p:cond delay="25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5" grpId="0" animBg="1"/>
      <p:bldP spid="4" grpId="0" animBg="1"/>
      <p:bldP spid="11" grpId="0" animBg="1"/>
      <p:bldP spid="14" grpId="0"/>
      <p:bldP spid="15" grpId="0" animBg="1"/>
      <p:bldP spid="7"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endParaRPr lang="ru-RU" dirty="0"/>
          </a:p>
        </p:txBody>
      </p:sp>
      <p:graphicFrame>
        <p:nvGraphicFramePr>
          <p:cNvPr id="3" name="Таблица 2"/>
          <p:cNvGraphicFramePr>
            <a:graphicFrameLocks noGrp="1"/>
          </p:cNvGraphicFramePr>
          <p:nvPr/>
        </p:nvGraphicFramePr>
        <p:xfrm>
          <a:off x="1526445" y="1150353"/>
          <a:ext cx="9086849" cy="3244755"/>
        </p:xfrm>
        <a:graphic>
          <a:graphicData uri="http://schemas.openxmlformats.org/drawingml/2006/table">
            <a:tbl>
              <a:tblPr bandRow="1">
                <a:tableStyleId>{5C22544A-7EE6-4342-B048-85BDC9FD1C3A}</a:tableStyleId>
              </a:tblPr>
              <a:tblGrid>
                <a:gridCol w="4842222">
                  <a:extLst>
                    <a:ext uri="{9D8B030D-6E8A-4147-A177-3AD203B41FA5}">
                      <a16:colId xmlns:a16="http://schemas.microsoft.com/office/drawing/2014/main" val="20000"/>
                    </a:ext>
                  </a:extLst>
                </a:gridCol>
                <a:gridCol w="4244627">
                  <a:extLst>
                    <a:ext uri="{9D8B030D-6E8A-4147-A177-3AD203B41FA5}">
                      <a16:colId xmlns:a16="http://schemas.microsoft.com/office/drawing/2014/main" val="20001"/>
                    </a:ext>
                  </a:extLst>
                </a:gridCol>
              </a:tblGrid>
              <a:tr h="301668">
                <a:tc>
                  <a:txBody>
                    <a:bodyPr/>
                    <a:lstStyle/>
                    <a:p>
                      <a:r>
                        <a:rPr lang="ru-RU" sz="1400" dirty="0"/>
                        <a:t>Размер взноса на ИИС</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en-US" sz="1400" b="1" dirty="0"/>
                        <a:t>40</a:t>
                      </a:r>
                      <a:r>
                        <a:rPr lang="ru-RU" sz="1400" b="1" dirty="0"/>
                        <a:t>0 000 руб.</a:t>
                      </a:r>
                      <a:endParaRPr lang="ru-RU" sz="1200" b="1" dirty="0"/>
                    </a:p>
                  </a:txBody>
                  <a:tcPr anchor="ctr">
                    <a:solidFill>
                      <a:srgbClr val="ECECEC"/>
                    </a:solidFill>
                  </a:tcPr>
                </a:tc>
                <a:extLst>
                  <a:ext uri="{0D108BD9-81ED-4DB2-BD59-A6C34878D82A}">
                    <a16:rowId xmlns:a16="http://schemas.microsoft.com/office/drawing/2014/main" val="10000"/>
                  </a:ext>
                </a:extLst>
              </a:tr>
              <a:tr h="296965">
                <a:tc gridSpan="2">
                  <a:txBody>
                    <a:bodyPr/>
                    <a:lstStyle/>
                    <a:p>
                      <a:pPr algn="ctr"/>
                      <a:r>
                        <a:rPr lang="en-US" sz="1400" b="1" i="0" dirty="0"/>
                        <a:t>I-</a:t>
                      </a:r>
                      <a:r>
                        <a:rPr lang="ru-RU" sz="1400" b="1" i="0" dirty="0"/>
                        <a:t>й</a:t>
                      </a:r>
                      <a:r>
                        <a:rPr lang="ru-RU" sz="1400" b="1" i="0" baseline="0" dirty="0"/>
                        <a:t> год</a:t>
                      </a:r>
                      <a:endParaRPr lang="ru-RU" sz="1400" b="1" i="0" dirty="0"/>
                    </a:p>
                  </a:txBody>
                  <a:tcPr anchor="ctr">
                    <a:solidFill>
                      <a:schemeClr val="bg2">
                        <a:lumMod val="90000"/>
                      </a:schemeClr>
                    </a:solidFill>
                  </a:tcPr>
                </a:tc>
                <a:tc hMerge="1">
                  <a:txBody>
                    <a:bodyPr/>
                    <a:lstStyle/>
                    <a:p>
                      <a:pPr marL="0" marR="0" indent="0" algn="l" defTabSz="804649" rtl="0" eaLnBrk="1" fontAlgn="auto" latinLnBrk="0" hangingPunct="1">
                        <a:lnSpc>
                          <a:spcPct val="100000"/>
                        </a:lnSpc>
                        <a:spcBef>
                          <a:spcPts val="0"/>
                        </a:spcBef>
                        <a:spcAft>
                          <a:spcPts val="0"/>
                        </a:spcAft>
                        <a:buClrTx/>
                        <a:buSzTx/>
                        <a:buFontTx/>
                        <a:buNone/>
                        <a:tabLst/>
                        <a:defRPr/>
                      </a:pPr>
                      <a:endParaRPr lang="ru-RU" sz="1600" b="1" dirty="0"/>
                    </a:p>
                  </a:txBody>
                  <a:tcPr anchor="ctr"/>
                </a:tc>
                <a:extLst>
                  <a:ext uri="{0D108BD9-81ED-4DB2-BD59-A6C34878D82A}">
                    <a16:rowId xmlns:a16="http://schemas.microsoft.com/office/drawing/2014/main" val="10001"/>
                  </a:ext>
                </a:extLst>
              </a:tr>
              <a:tr h="501555">
                <a:tc>
                  <a:txBody>
                    <a:bodyPr/>
                    <a:lstStyle/>
                    <a:p>
                      <a:r>
                        <a:rPr lang="ru-RU" sz="1400" dirty="0"/>
                        <a:t>Финансовый результат по итогам 1-го года</a:t>
                      </a:r>
                      <a:br>
                        <a:rPr lang="ru-RU" sz="1400" dirty="0"/>
                      </a:br>
                      <a:r>
                        <a:rPr lang="ru-RU" sz="1200" dirty="0"/>
                        <a:t>(взнос + доход от операций со средствами ИИС)</a:t>
                      </a:r>
                      <a:endParaRPr lang="en-US" sz="1200" dirty="0"/>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en-US" sz="1400" b="0" dirty="0"/>
                        <a:t>40</a:t>
                      </a:r>
                      <a:r>
                        <a:rPr lang="ru-RU" sz="1400" b="0" dirty="0"/>
                        <a:t>0 000 × </a:t>
                      </a:r>
                      <a:r>
                        <a:rPr lang="ru-RU" sz="1400" b="0" baseline="0" dirty="0"/>
                        <a:t>1,1*</a:t>
                      </a:r>
                      <a:r>
                        <a:rPr lang="en-US" sz="1400" b="0" baseline="0" dirty="0"/>
                        <a:t> </a:t>
                      </a:r>
                      <a:r>
                        <a:rPr lang="ru-RU" sz="1400" b="0" dirty="0"/>
                        <a:t>= </a:t>
                      </a:r>
                      <a:r>
                        <a:rPr lang="en-US" sz="1400" b="1" dirty="0"/>
                        <a:t>4</a:t>
                      </a:r>
                      <a:r>
                        <a:rPr lang="ru-RU" sz="1400" b="1" dirty="0"/>
                        <a:t>40</a:t>
                      </a:r>
                      <a:r>
                        <a:rPr lang="en-US" sz="1400" b="1" dirty="0"/>
                        <a:t> 000 </a:t>
                      </a:r>
                      <a:r>
                        <a:rPr lang="ru-RU" sz="1400" b="1" dirty="0"/>
                        <a:t>руб.</a:t>
                      </a:r>
                    </a:p>
                  </a:txBody>
                  <a:tcPr anchor="ctr">
                    <a:solidFill>
                      <a:srgbClr val="ECECEC"/>
                    </a:solidFill>
                  </a:tcPr>
                </a:tc>
                <a:extLst>
                  <a:ext uri="{0D108BD9-81ED-4DB2-BD59-A6C34878D82A}">
                    <a16:rowId xmlns:a16="http://schemas.microsoft.com/office/drawing/2014/main" val="10002"/>
                  </a:ext>
                </a:extLst>
              </a:tr>
              <a:tr h="232051">
                <a:tc>
                  <a:txBody>
                    <a:bodyPr/>
                    <a:lstStyle/>
                    <a:p>
                      <a:r>
                        <a:rPr lang="ru-RU" sz="1400" dirty="0"/>
                        <a:t>Сумма налогового вычета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dirty="0"/>
                        <a:t>0,13</a:t>
                      </a:r>
                      <a:r>
                        <a:rPr lang="ru-RU" sz="1400" b="0" baseline="0" dirty="0"/>
                        <a:t> </a:t>
                      </a:r>
                      <a:r>
                        <a:rPr lang="ru-RU" sz="1400" b="0" dirty="0"/>
                        <a:t>× </a:t>
                      </a:r>
                      <a:r>
                        <a:rPr lang="en-US" sz="1400" b="0" dirty="0"/>
                        <a:t>40</a:t>
                      </a:r>
                      <a:r>
                        <a:rPr lang="ru-RU" sz="1400" b="0" dirty="0"/>
                        <a:t>0 000 =</a:t>
                      </a:r>
                      <a:r>
                        <a:rPr lang="ru-RU" sz="1400" b="0" baseline="0" dirty="0"/>
                        <a:t> </a:t>
                      </a:r>
                      <a:r>
                        <a:rPr lang="en-US" sz="1400" b="1" dirty="0"/>
                        <a:t>52</a:t>
                      </a:r>
                      <a:r>
                        <a:rPr lang="ru-RU" sz="1400" b="1" dirty="0"/>
                        <a:t> 000 руб.</a:t>
                      </a:r>
                    </a:p>
                  </a:txBody>
                  <a:tcPr anchor="ctr">
                    <a:solidFill>
                      <a:srgbClr val="ECECEC"/>
                    </a:solidFill>
                  </a:tcPr>
                </a:tc>
                <a:extLst>
                  <a:ext uri="{0D108BD9-81ED-4DB2-BD59-A6C34878D82A}">
                    <a16:rowId xmlns:a16="http://schemas.microsoft.com/office/drawing/2014/main" val="10003"/>
                  </a:ext>
                </a:extLst>
              </a:tr>
              <a:tr h="296965">
                <a:tc gridSpan="2">
                  <a:txBody>
                    <a:bodyPr/>
                    <a:lstStyle/>
                    <a:p>
                      <a:pPr algn="ctr"/>
                      <a:r>
                        <a:rPr lang="en-US" sz="1400" b="1" dirty="0"/>
                        <a:t>II-</a:t>
                      </a:r>
                      <a:r>
                        <a:rPr lang="ru-RU" sz="1400" b="1" dirty="0"/>
                        <a:t>й год</a:t>
                      </a:r>
                    </a:p>
                  </a:txBody>
                  <a:tcPr anchor="ctr"/>
                </a:tc>
                <a:tc hMerge="1">
                  <a:txBody>
                    <a:bodyPr/>
                    <a:lstStyle/>
                    <a:p>
                      <a:pPr marL="0" marR="0" indent="0" algn="l" defTabSz="804649" rtl="0" eaLnBrk="1" fontAlgn="auto" latinLnBrk="0" hangingPunct="1">
                        <a:lnSpc>
                          <a:spcPct val="100000"/>
                        </a:lnSpc>
                        <a:spcBef>
                          <a:spcPts val="0"/>
                        </a:spcBef>
                        <a:spcAft>
                          <a:spcPts val="0"/>
                        </a:spcAft>
                        <a:buClrTx/>
                        <a:buSzTx/>
                        <a:buFontTx/>
                        <a:buNone/>
                        <a:tabLst/>
                        <a:defRPr/>
                      </a:pPr>
                      <a:endParaRPr lang="ru-RU" sz="1600" b="1" dirty="0"/>
                    </a:p>
                  </a:txBody>
                  <a:tcPr anchor="ctr"/>
                </a:tc>
                <a:extLst>
                  <a:ext uri="{0D108BD9-81ED-4DB2-BD59-A6C34878D82A}">
                    <a16:rowId xmlns:a16="http://schemas.microsoft.com/office/drawing/2014/main" val="10004"/>
                  </a:ext>
                </a:extLst>
              </a:tr>
              <a:tr h="254911">
                <a:tc>
                  <a:txBody>
                    <a:bodyPr/>
                    <a:lstStyle/>
                    <a:p>
                      <a:r>
                        <a:rPr lang="ru-RU" sz="1400" dirty="0"/>
                        <a:t>Финансовый результат по итогам 2-го года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dirty="0"/>
                        <a:t>(440 000 + 400 000) × 1,1 = </a:t>
                      </a:r>
                      <a:r>
                        <a:rPr lang="ru-RU" sz="1400" b="1" dirty="0"/>
                        <a:t>924 000</a:t>
                      </a:r>
                      <a:r>
                        <a:rPr lang="ru-RU" sz="1400" b="1" baseline="0" dirty="0"/>
                        <a:t> руб.</a:t>
                      </a:r>
                      <a:endParaRPr lang="ru-RU" sz="1400" b="1" dirty="0"/>
                    </a:p>
                  </a:txBody>
                  <a:tcPr anchor="ctr">
                    <a:solidFill>
                      <a:srgbClr val="ECECEC"/>
                    </a:solidFill>
                  </a:tcPr>
                </a:tc>
                <a:extLst>
                  <a:ext uri="{0D108BD9-81ED-4DB2-BD59-A6C34878D82A}">
                    <a16:rowId xmlns:a16="http://schemas.microsoft.com/office/drawing/2014/main" val="10005"/>
                  </a:ext>
                </a:extLst>
              </a:tr>
              <a:tr h="178711">
                <a:tc>
                  <a:txBody>
                    <a:bodyPr/>
                    <a:lstStyle/>
                    <a:p>
                      <a:r>
                        <a:rPr lang="ru-RU" sz="1400" dirty="0"/>
                        <a:t>Сумма налогового вычета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dirty="0"/>
                        <a:t>0,13 × </a:t>
                      </a:r>
                      <a:r>
                        <a:rPr lang="en-US" sz="1400" b="0" dirty="0"/>
                        <a:t>40</a:t>
                      </a:r>
                      <a:r>
                        <a:rPr lang="ru-RU" sz="1400" b="0" dirty="0"/>
                        <a:t>0 000 руб. =  </a:t>
                      </a:r>
                      <a:r>
                        <a:rPr lang="en-US" sz="1400" b="1" dirty="0"/>
                        <a:t>52</a:t>
                      </a:r>
                      <a:r>
                        <a:rPr lang="ru-RU" sz="1400" b="1" dirty="0"/>
                        <a:t> 000 руб.</a:t>
                      </a:r>
                    </a:p>
                  </a:txBody>
                  <a:tcPr anchor="ctr">
                    <a:solidFill>
                      <a:srgbClr val="ECECEC"/>
                    </a:solidFill>
                  </a:tcPr>
                </a:tc>
                <a:extLst>
                  <a:ext uri="{0D108BD9-81ED-4DB2-BD59-A6C34878D82A}">
                    <a16:rowId xmlns:a16="http://schemas.microsoft.com/office/drawing/2014/main" val="10006"/>
                  </a:ext>
                </a:extLst>
              </a:tr>
              <a:tr h="178711">
                <a:tc gridSpan="2">
                  <a:txBody>
                    <a:bodyPr/>
                    <a:lstStyle/>
                    <a:p>
                      <a:pPr marL="0" algn="ctr" defTabSz="804649" rtl="0" eaLnBrk="1" latinLnBrk="0" hangingPunct="1"/>
                      <a:r>
                        <a:rPr lang="en-US" sz="1400" b="1" kern="1200" dirty="0">
                          <a:solidFill>
                            <a:schemeClr val="dk1"/>
                          </a:solidFill>
                          <a:latin typeface="+mn-lt"/>
                          <a:ea typeface="+mn-ea"/>
                          <a:cs typeface="+mn-cs"/>
                        </a:rPr>
                        <a:t>III-</a:t>
                      </a:r>
                      <a:r>
                        <a:rPr lang="ru-RU" sz="1400" b="1" kern="1200" dirty="0">
                          <a:solidFill>
                            <a:schemeClr val="dk1"/>
                          </a:solidFill>
                          <a:latin typeface="+mn-lt"/>
                          <a:ea typeface="+mn-ea"/>
                          <a:cs typeface="+mn-cs"/>
                        </a:rPr>
                        <a:t>й</a:t>
                      </a:r>
                      <a:r>
                        <a:rPr lang="ru-RU" sz="1400" b="1" kern="1200" baseline="0" dirty="0">
                          <a:solidFill>
                            <a:schemeClr val="dk1"/>
                          </a:solidFill>
                          <a:latin typeface="+mn-lt"/>
                          <a:ea typeface="+mn-ea"/>
                          <a:cs typeface="+mn-cs"/>
                        </a:rPr>
                        <a:t> год</a:t>
                      </a:r>
                      <a:endParaRPr lang="ru-RU" sz="1400" b="1" kern="1200" dirty="0">
                        <a:solidFill>
                          <a:schemeClr val="dk1"/>
                        </a:solidFill>
                        <a:latin typeface="+mn-lt"/>
                        <a:ea typeface="+mn-ea"/>
                        <a:cs typeface="+mn-cs"/>
                      </a:endParaRPr>
                    </a:p>
                  </a:txBody>
                  <a:tcPr anchor="ctr">
                    <a:solidFill>
                      <a:schemeClr val="bg2">
                        <a:lumMod val="90000"/>
                      </a:schemeClr>
                    </a:solidFill>
                  </a:tcPr>
                </a:tc>
                <a:tc hMerge="1">
                  <a:txBody>
                    <a:bodyPr/>
                    <a:lstStyle/>
                    <a:p>
                      <a:pPr marL="0" marR="0" indent="0" algn="ctr" defTabSz="804649" rtl="0" eaLnBrk="1" fontAlgn="auto" latinLnBrk="0" hangingPunct="1">
                        <a:lnSpc>
                          <a:spcPct val="100000"/>
                        </a:lnSpc>
                        <a:spcBef>
                          <a:spcPts val="0"/>
                        </a:spcBef>
                        <a:spcAft>
                          <a:spcPts val="0"/>
                        </a:spcAft>
                        <a:buClrTx/>
                        <a:buSzTx/>
                        <a:buFontTx/>
                        <a:buNone/>
                        <a:tabLst/>
                        <a:defRPr/>
                      </a:pPr>
                      <a:endParaRPr lang="ru-RU" sz="1400" b="1" kern="1200" dirty="0">
                        <a:solidFill>
                          <a:schemeClr val="dk1"/>
                        </a:solidFill>
                        <a:latin typeface="+mn-lt"/>
                        <a:ea typeface="+mn-ea"/>
                        <a:cs typeface="+mn-cs"/>
                      </a:endParaRPr>
                    </a:p>
                  </a:txBody>
                  <a:tcPr anchor="ctr">
                    <a:solidFill>
                      <a:srgbClr val="ECECEC"/>
                    </a:solidFill>
                  </a:tcPr>
                </a:tc>
                <a:extLst>
                  <a:ext uri="{0D108BD9-81ED-4DB2-BD59-A6C34878D82A}">
                    <a16:rowId xmlns:a16="http://schemas.microsoft.com/office/drawing/2014/main" val="10007"/>
                  </a:ext>
                </a:extLst>
              </a:tr>
              <a:tr h="178711">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dirty="0"/>
                        <a:t>Финансовый результат по итогам 3-го года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kern="1200" dirty="0">
                          <a:solidFill>
                            <a:schemeClr val="dk1"/>
                          </a:solidFill>
                          <a:latin typeface="+mn-lt"/>
                          <a:ea typeface="+mn-ea"/>
                          <a:cs typeface="+mn-cs"/>
                        </a:rPr>
                        <a:t>(924</a:t>
                      </a:r>
                      <a:r>
                        <a:rPr lang="ru-RU" sz="1400" b="0" kern="1200" baseline="0" dirty="0">
                          <a:solidFill>
                            <a:schemeClr val="dk1"/>
                          </a:solidFill>
                          <a:latin typeface="+mn-lt"/>
                          <a:ea typeface="+mn-ea"/>
                          <a:cs typeface="+mn-cs"/>
                        </a:rPr>
                        <a:t> 000 + 400 000) </a:t>
                      </a:r>
                      <a:r>
                        <a:rPr lang="ru-RU" sz="1400" b="0" dirty="0"/>
                        <a:t>× 1,1 = </a:t>
                      </a:r>
                      <a:r>
                        <a:rPr lang="ru-RU" sz="1400" b="1" dirty="0"/>
                        <a:t>1 456 400 руб.</a:t>
                      </a:r>
                      <a:endParaRPr lang="ru-RU" sz="1400" b="1" kern="1200" dirty="0">
                        <a:solidFill>
                          <a:schemeClr val="dk1"/>
                        </a:solidFill>
                        <a:latin typeface="+mn-lt"/>
                        <a:ea typeface="+mn-ea"/>
                        <a:cs typeface="+mn-cs"/>
                      </a:endParaRPr>
                    </a:p>
                  </a:txBody>
                  <a:tcPr anchor="ctr">
                    <a:solidFill>
                      <a:srgbClr val="ECECEC"/>
                    </a:solidFill>
                  </a:tcPr>
                </a:tc>
                <a:extLst>
                  <a:ext uri="{0D108BD9-81ED-4DB2-BD59-A6C34878D82A}">
                    <a16:rowId xmlns:a16="http://schemas.microsoft.com/office/drawing/2014/main" val="10008"/>
                  </a:ext>
                </a:extLst>
              </a:tr>
              <a:tr h="178711">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dirty="0"/>
                        <a:t>Сумма налогового вычета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dirty="0"/>
                        <a:t>0,13 × </a:t>
                      </a:r>
                      <a:r>
                        <a:rPr lang="en-US" sz="1400" b="0" dirty="0"/>
                        <a:t>40</a:t>
                      </a:r>
                      <a:r>
                        <a:rPr lang="ru-RU" sz="1400" b="0" dirty="0"/>
                        <a:t>0 000 руб. =  </a:t>
                      </a:r>
                      <a:r>
                        <a:rPr lang="en-US" sz="1400" b="1" dirty="0"/>
                        <a:t>52</a:t>
                      </a:r>
                      <a:r>
                        <a:rPr lang="ru-RU" sz="1400" b="1" dirty="0"/>
                        <a:t> 000 руб.</a:t>
                      </a:r>
                    </a:p>
                  </a:txBody>
                  <a:tcPr anchor="ctr">
                    <a:solidFill>
                      <a:srgbClr val="ECECEC"/>
                    </a:solidFill>
                  </a:tcPr>
                </a:tc>
                <a:extLst>
                  <a:ext uri="{0D108BD9-81ED-4DB2-BD59-A6C34878D82A}">
                    <a16:rowId xmlns:a16="http://schemas.microsoft.com/office/drawing/2014/main" val="10009"/>
                  </a:ext>
                </a:extLst>
              </a:tr>
            </a:tbl>
          </a:graphicData>
        </a:graphic>
      </p:graphicFrame>
      <p:sp>
        <p:nvSpPr>
          <p:cNvPr id="10" name="Заголовок 1"/>
          <p:cNvSpPr txBox="1">
            <a:spLocks/>
          </p:cNvSpPr>
          <p:nvPr/>
        </p:nvSpPr>
        <p:spPr>
          <a:xfrm>
            <a:off x="3889602" y="228601"/>
            <a:ext cx="6778226" cy="595992"/>
          </a:xfrm>
          <a:prstGeom prst="rect">
            <a:avLst/>
          </a:prstGeom>
        </p:spPr>
        <p:txBody>
          <a:bodyPr vert="horz" lIns="0" tIns="0" rIns="0" bIns="0" rtlCol="0" anchor="ctr">
            <a:normAutofit/>
          </a:bodyPr>
          <a:lstStyle>
            <a:lvl1pPr algn="l" defTabSz="804649" rtl="0" eaLnBrk="1" latinLnBrk="0" hangingPunct="1">
              <a:lnSpc>
                <a:spcPct val="90000"/>
              </a:lnSpc>
              <a:spcBef>
                <a:spcPct val="0"/>
              </a:spcBef>
              <a:buNone/>
              <a:defRPr sz="2100" kern="1200">
                <a:solidFill>
                  <a:schemeClr val="tx1"/>
                </a:solidFill>
                <a:latin typeface="+mj-lt"/>
                <a:ea typeface="+mj-ea"/>
                <a:cs typeface="+mj-cs"/>
              </a:defRPr>
            </a:lvl1pPr>
          </a:lstStyle>
          <a:p>
            <a:r>
              <a:rPr lang="ru-RU" sz="2000" dirty="0"/>
              <a:t>Пример расчёта по налоговому вычету </a:t>
            </a:r>
            <a:r>
              <a:rPr lang="ru-RU" sz="2000" b="1" dirty="0"/>
              <a:t>первого типа </a:t>
            </a:r>
            <a:r>
              <a:rPr lang="ru-RU" sz="2000" dirty="0"/>
              <a:t>(вычета на взносы)</a:t>
            </a:r>
          </a:p>
        </p:txBody>
      </p:sp>
      <p:graphicFrame>
        <p:nvGraphicFramePr>
          <p:cNvPr id="12" name="Таблица 11"/>
          <p:cNvGraphicFramePr>
            <a:graphicFrameLocks noGrp="1"/>
          </p:cNvGraphicFramePr>
          <p:nvPr/>
        </p:nvGraphicFramePr>
        <p:xfrm>
          <a:off x="1600198" y="4869990"/>
          <a:ext cx="9116614" cy="885832"/>
        </p:xfrm>
        <a:graphic>
          <a:graphicData uri="http://schemas.openxmlformats.org/drawingml/2006/table">
            <a:tbl>
              <a:tblPr>
                <a:tableStyleId>{2D5ABB26-0587-4C30-8999-92F81FD0307C}</a:tableStyleId>
              </a:tblPr>
              <a:tblGrid>
                <a:gridCol w="1902281">
                  <a:extLst>
                    <a:ext uri="{9D8B030D-6E8A-4147-A177-3AD203B41FA5}">
                      <a16:colId xmlns:a16="http://schemas.microsoft.com/office/drawing/2014/main" val="20000"/>
                    </a:ext>
                  </a:extLst>
                </a:gridCol>
                <a:gridCol w="285750">
                  <a:extLst>
                    <a:ext uri="{9D8B030D-6E8A-4147-A177-3AD203B41FA5}">
                      <a16:colId xmlns:a16="http://schemas.microsoft.com/office/drawing/2014/main" val="20001"/>
                    </a:ext>
                  </a:extLst>
                </a:gridCol>
                <a:gridCol w="6928583">
                  <a:extLst>
                    <a:ext uri="{9D8B030D-6E8A-4147-A177-3AD203B41FA5}">
                      <a16:colId xmlns:a16="http://schemas.microsoft.com/office/drawing/2014/main" val="20002"/>
                    </a:ext>
                  </a:extLst>
                </a:gridCol>
              </a:tblGrid>
              <a:tr h="405304">
                <a:tc rowSpan="2">
                  <a:txBody>
                    <a:bodyPr/>
                    <a:lstStyle/>
                    <a:p>
                      <a:pPr algn="ctr"/>
                      <a:r>
                        <a:rPr lang="ru-RU" sz="1400" b="1" dirty="0"/>
                        <a:t>Финансовый</a:t>
                      </a:r>
                      <a:r>
                        <a:rPr lang="ru-RU" sz="1400" b="1" baseline="0" dirty="0"/>
                        <a:t> р</a:t>
                      </a:r>
                      <a:r>
                        <a:rPr lang="ru-RU" sz="1400" b="1" dirty="0"/>
                        <a:t>езультат </a:t>
                      </a:r>
                      <a:br>
                        <a:rPr lang="ru-RU" sz="1400" b="1" dirty="0"/>
                      </a:br>
                      <a:r>
                        <a:rPr lang="ru-RU" sz="1400" b="1" dirty="0"/>
                        <a:t>по итогам 3-х лет:  </a:t>
                      </a:r>
                      <a:r>
                        <a:rPr lang="en-US" sz="1400" b="1" dirty="0"/>
                        <a:t> </a:t>
                      </a:r>
                      <a:r>
                        <a:rPr lang="ru-RU" sz="1400" b="1" dirty="0"/>
                        <a:t>  </a:t>
                      </a:r>
                    </a:p>
                  </a:txBody>
                  <a:tcPr marL="0" marR="0" marT="0" marB="0" anchor="ctr">
                    <a:lnR w="12700" cap="flat" cmpd="sng" algn="ctr">
                      <a:solidFill>
                        <a:schemeClr val="bg1"/>
                      </a:solidFill>
                      <a:prstDash val="solid"/>
                      <a:round/>
                      <a:headEnd type="none" w="med" len="med"/>
                      <a:tailEnd type="none" w="med" len="med"/>
                    </a:lnR>
                    <a:solidFill>
                      <a:schemeClr val="accent1">
                        <a:lumMod val="20000"/>
                        <a:lumOff val="80000"/>
                      </a:schemeClr>
                    </a:solidFill>
                  </a:tcPr>
                </a:tc>
                <a:tc rowSpan="2">
                  <a:txBody>
                    <a:bodyPr/>
                    <a:lstStyle/>
                    <a:p>
                      <a:pPr algn="r"/>
                      <a:r>
                        <a:rPr lang="ru-RU" sz="2400" b="1" dirty="0"/>
                        <a:t>+</a:t>
                      </a:r>
                    </a:p>
                  </a:txBody>
                  <a:tcPr marL="0" marR="0"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r>
                        <a:rPr lang="ru-RU" sz="1800" b="0" dirty="0"/>
                        <a:t>1 456 400 – (256</a:t>
                      </a:r>
                      <a:r>
                        <a:rPr lang="ru-RU" sz="1800" b="0" baseline="0" dirty="0"/>
                        <a:t> 400</a:t>
                      </a:r>
                      <a:r>
                        <a:rPr lang="ru-RU" sz="1800" b="0" dirty="0"/>
                        <a:t> × 0,13) = </a:t>
                      </a:r>
                      <a:r>
                        <a:rPr lang="ru-RU" sz="1800" b="1" dirty="0"/>
                        <a:t>1 423 068 руб.</a:t>
                      </a:r>
                      <a:r>
                        <a:rPr lang="ru-RU" sz="1800" dirty="0"/>
                        <a:t> </a:t>
                      </a:r>
                      <a:r>
                        <a:rPr lang="ru-RU" sz="1600" dirty="0"/>
                        <a:t>на вашем ИИС</a:t>
                      </a:r>
                    </a:p>
                  </a:txBody>
                  <a:tcPr marL="108000" marR="0" marT="0" marB="0" anchor="ctr">
                    <a:solidFill>
                      <a:schemeClr val="bg1">
                        <a:lumMod val="95000"/>
                      </a:schemeClr>
                    </a:solidFill>
                  </a:tcPr>
                </a:tc>
                <a:extLst>
                  <a:ext uri="{0D108BD9-81ED-4DB2-BD59-A6C34878D82A}">
                    <a16:rowId xmlns:a16="http://schemas.microsoft.com/office/drawing/2014/main" val="10000"/>
                  </a:ext>
                </a:extLst>
              </a:tr>
              <a:tr h="480528">
                <a:tc vMerge="1">
                  <a:txBody>
                    <a:bodyPr/>
                    <a:lstStyle/>
                    <a:p>
                      <a:endParaRPr lang="ru-RU" dirty="0"/>
                    </a:p>
                  </a:txBody>
                  <a:tcPr/>
                </a:tc>
                <a:tc vMerge="1">
                  <a:txBody>
                    <a:bodyPr/>
                    <a:lstStyle/>
                    <a:p>
                      <a:endParaRPr lang="ru-RU"/>
                    </a:p>
                  </a:txBody>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800" b="0" dirty="0"/>
                        <a:t>52 000 руб. × 3 =</a:t>
                      </a:r>
                      <a:r>
                        <a:rPr lang="ru-RU" sz="1800" b="0" baseline="0" dirty="0"/>
                        <a:t> </a:t>
                      </a:r>
                      <a:r>
                        <a:rPr lang="ru-RU" sz="1800" b="1" dirty="0"/>
                        <a:t>156 000</a:t>
                      </a:r>
                      <a:r>
                        <a:rPr lang="ru-RU" sz="1800" b="0" baseline="0" dirty="0"/>
                        <a:t> </a:t>
                      </a:r>
                      <a:r>
                        <a:rPr lang="ru-RU" sz="1800" b="1" baseline="0" dirty="0"/>
                        <a:t>руб. </a:t>
                      </a:r>
                      <a:r>
                        <a:rPr lang="ru-RU" sz="1600" dirty="0"/>
                        <a:t>на вашем банковском счёте </a:t>
                      </a:r>
                    </a:p>
                  </a:txBody>
                  <a:tcPr marL="108000" marR="0" marT="0" marB="0" anchor="ctr">
                    <a:solidFill>
                      <a:schemeClr val="bg1">
                        <a:lumMod val="95000"/>
                      </a:schemeClr>
                    </a:solidFill>
                  </a:tcPr>
                </a:tc>
                <a:extLst>
                  <a:ext uri="{0D108BD9-81ED-4DB2-BD59-A6C34878D82A}">
                    <a16:rowId xmlns:a16="http://schemas.microsoft.com/office/drawing/2014/main" val="10001"/>
                  </a:ext>
                </a:extLst>
              </a:tr>
            </a:tbl>
          </a:graphicData>
        </a:graphic>
      </p:graphicFrame>
      <p:sp>
        <p:nvSpPr>
          <p:cNvPr id="14" name="Прямоугольник 13"/>
          <p:cNvSpPr/>
          <p:nvPr/>
        </p:nvSpPr>
        <p:spPr>
          <a:xfrm>
            <a:off x="7035801" y="5850469"/>
            <a:ext cx="3681013" cy="804262"/>
          </a:xfrm>
          <a:prstGeom prst="rect">
            <a:avLst/>
          </a:prstGeom>
          <a:solidFill>
            <a:schemeClr val="bg1"/>
          </a:solidFill>
          <a:ln w="9525">
            <a:solidFill>
              <a:schemeClr val="accent1"/>
            </a:solidFill>
          </a:ln>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ru-RU" sz="1200" dirty="0">
                <a:solidFill>
                  <a:schemeClr val="tx1"/>
                </a:solidFill>
              </a:rPr>
              <a:t>Положительный финансовый результат облагается подоходным налогом по ставке 13 %.</a:t>
            </a:r>
            <a:br>
              <a:rPr lang="ru-RU" sz="1200" dirty="0">
                <a:solidFill>
                  <a:schemeClr val="tx1"/>
                </a:solidFill>
              </a:rPr>
            </a:br>
            <a:r>
              <a:rPr lang="ru-RU" sz="1200" dirty="0">
                <a:solidFill>
                  <a:schemeClr val="tx1"/>
                </a:solidFill>
              </a:rPr>
              <a:t>Налог будет рассчитан и удержан в момент расторжения договора. </a:t>
            </a:r>
          </a:p>
        </p:txBody>
      </p:sp>
      <p:sp>
        <p:nvSpPr>
          <p:cNvPr id="16" name="Объект 3"/>
          <p:cNvSpPr txBox="1">
            <a:spLocks/>
          </p:cNvSpPr>
          <p:nvPr/>
        </p:nvSpPr>
        <p:spPr>
          <a:xfrm>
            <a:off x="1447886" y="4528933"/>
            <a:ext cx="9268927" cy="275743"/>
          </a:xfrm>
          <a:prstGeom prst="rect">
            <a:avLst/>
          </a:prstGeom>
        </p:spPr>
        <p:txBody>
          <a:bodyPr vert="horz" lIns="0" tIns="0" rIns="0" bIns="0" rtlCol="0">
            <a:noAutofit/>
          </a:bodyPr>
          <a:lstStyle>
            <a:lvl1pPr marL="78230" indent="-78230" algn="l" defTabSz="804649" rtl="0" eaLnBrk="1" latinLnBrk="0" hangingPunct="1">
              <a:lnSpc>
                <a:spcPct val="90000"/>
              </a:lnSpc>
              <a:spcBef>
                <a:spcPts val="880"/>
              </a:spcBef>
              <a:buFont typeface="Arial" panose="020B0604020202020204" pitchFamily="34" charset="0"/>
              <a:buChar char="•"/>
              <a:defRPr sz="1300" kern="1200">
                <a:solidFill>
                  <a:schemeClr val="tx1"/>
                </a:solidFill>
                <a:latin typeface="+mn-lt"/>
                <a:ea typeface="+mn-ea"/>
                <a:cs typeface="+mn-cs"/>
              </a:defRPr>
            </a:lvl1pPr>
            <a:lvl2pPr marL="156460"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2pPr>
            <a:lvl3pPr marL="236087" indent="-79627"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3pPr>
            <a:lvl4pPr marL="314317"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4pPr>
            <a:lvl5pPr marL="392546"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5pPr>
            <a:lvl6pPr marL="2212785"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6pPr>
            <a:lvl7pPr marL="2615110"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7pPr>
            <a:lvl8pPr marL="3017434"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8pPr>
            <a:lvl9pPr marL="3419759"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ru-RU" sz="1400" b="1" dirty="0">
                <a:solidFill>
                  <a:schemeClr val="accent1">
                    <a:lumMod val="75000"/>
                  </a:schemeClr>
                </a:solidFill>
              </a:rPr>
              <a:t>Важно! </a:t>
            </a:r>
            <a:r>
              <a:rPr lang="ru-RU" sz="1400" dirty="0">
                <a:solidFill>
                  <a:schemeClr val="accent1">
                    <a:lumMod val="75000"/>
                  </a:schemeClr>
                </a:solidFill>
              </a:rPr>
              <a:t>Размер полученного из бюджета возврата налога не может превышать суммы уплаченного вами НДФЛ</a:t>
            </a:r>
          </a:p>
        </p:txBody>
      </p:sp>
      <p:sp>
        <p:nvSpPr>
          <p:cNvPr id="4" name="Прямоугольник 3"/>
          <p:cNvSpPr/>
          <p:nvPr/>
        </p:nvSpPr>
        <p:spPr>
          <a:xfrm>
            <a:off x="1447885" y="6118465"/>
            <a:ext cx="5291582" cy="430887"/>
          </a:xfrm>
          <a:prstGeom prst="rect">
            <a:avLst/>
          </a:prstGeom>
        </p:spPr>
        <p:txBody>
          <a:bodyPr wrap="square">
            <a:spAutoFit/>
          </a:bodyPr>
          <a:lstStyle/>
          <a:p>
            <a:pPr>
              <a:tabLst>
                <a:tab pos="177800" algn="l"/>
              </a:tabLst>
            </a:pPr>
            <a:r>
              <a:rPr lang="ru-RU" sz="1100" i="1" dirty="0">
                <a:solidFill>
                  <a:schemeClr val="accent1"/>
                </a:solidFill>
              </a:rPr>
              <a:t>*	При средней доходности по ОФЗ — 10 %.</a:t>
            </a:r>
          </a:p>
          <a:p>
            <a:pPr>
              <a:tabLst>
                <a:tab pos="177800" algn="l"/>
              </a:tabLst>
            </a:pPr>
            <a:r>
              <a:rPr lang="ru-RU" sz="1100" i="1" dirty="0">
                <a:solidFill>
                  <a:schemeClr val="accent1"/>
                </a:solidFill>
              </a:rPr>
              <a:t>	Все расчёты условны и не содержат обещания реального дохода</a:t>
            </a:r>
          </a:p>
        </p:txBody>
      </p:sp>
      <p:cxnSp>
        <p:nvCxnSpPr>
          <p:cNvPr id="17" name="Соединительная линия уступом 16"/>
          <p:cNvCxnSpPr>
            <a:stCxn id="44" idx="2"/>
          </p:cNvCxnSpPr>
          <p:nvPr/>
        </p:nvCxnSpPr>
        <p:spPr>
          <a:xfrm rot="16200000" flipH="1">
            <a:off x="7916281" y="3335391"/>
            <a:ext cx="906427" cy="4727970"/>
          </a:xfrm>
          <a:prstGeom prst="bentConnector4">
            <a:avLst>
              <a:gd name="adj1" fmla="val 9341"/>
              <a:gd name="adj2" fmla="val 103786"/>
            </a:avLst>
          </a:prstGeom>
          <a:ln>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4" name="Правая круглая скобка 43"/>
          <p:cNvSpPr/>
          <p:nvPr/>
        </p:nvSpPr>
        <p:spPr>
          <a:xfrm rot="5400000">
            <a:off x="5982651" y="4406536"/>
            <a:ext cx="45719" cy="1633537"/>
          </a:xfrm>
          <a:prstGeom prst="rightBracket">
            <a:avLst>
              <a:gd name="adj" fmla="val 91647"/>
            </a:avLst>
          </a:prstGeom>
          <a:noFill/>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1275216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250"/>
                            </p:stCondLst>
                            <p:childTnLst>
                              <p:par>
                                <p:cTn id="8" presetID="22" presetClass="entr" presetSubtype="1" fill="hold" nodeType="after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1000"/>
                                        <p:tgtEl>
                                          <p:spTgt spid="3"/>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2000"/>
                            </p:stCondLst>
                            <p:childTnLst>
                              <p:par>
                                <p:cTn id="16" presetID="53" presetClass="entr" presetSubtype="16" fill="hold" grpId="0" nodeType="afterEffect">
                                  <p:stCondLst>
                                    <p:cond delay="100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3500"/>
                            </p:stCondLst>
                            <p:childTnLst>
                              <p:par>
                                <p:cTn id="22" presetID="26" presetClass="emph" presetSubtype="0" fill="hold" grpId="1" nodeType="afterEffect">
                                  <p:stCondLst>
                                    <p:cond delay="0"/>
                                  </p:stCondLst>
                                  <p:childTnLst>
                                    <p:animEffect transition="out" filter="fade">
                                      <p:cBhvr>
                                        <p:cTn id="23" dur="500" tmFilter="0, 0; .2, .5; .8, .5; 1, 0"/>
                                        <p:tgtEl>
                                          <p:spTgt spid="16"/>
                                        </p:tgtEl>
                                      </p:cBhvr>
                                    </p:animEffect>
                                    <p:animScale>
                                      <p:cBhvr>
                                        <p:cTn id="24" dur="250" autoRev="1" fill="hold"/>
                                        <p:tgtEl>
                                          <p:spTgt spid="16"/>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500"/>
                            </p:stCondLst>
                            <p:childTnLst>
                              <p:par>
                                <p:cTn id="31" presetID="22" presetClass="entr" presetSubtype="8" fill="hold" grpId="0" nodeType="afterEffect">
                                  <p:stCondLst>
                                    <p:cond delay="25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125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250"/>
                                        <p:tgtEl>
                                          <p:spTgt spid="17"/>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P spid="16" grpId="1"/>
      <p:bldP spid="4" grpId="0"/>
      <p:bldP spid="4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pPr>
              <a:defRPr/>
            </a:pPr>
            <a:endParaRPr lang="ru-RU" dirty="0"/>
          </a:p>
        </p:txBody>
      </p:sp>
      <p:sp>
        <p:nvSpPr>
          <p:cNvPr id="6" name="Объект 3"/>
          <p:cNvSpPr txBox="1">
            <a:spLocks/>
          </p:cNvSpPr>
          <p:nvPr/>
        </p:nvSpPr>
        <p:spPr>
          <a:xfrm>
            <a:off x="1581409" y="4464923"/>
            <a:ext cx="9086419" cy="1996168"/>
          </a:xfrm>
          <a:prstGeom prst="rect">
            <a:avLst/>
          </a:prstGeom>
        </p:spPr>
        <p:txBody>
          <a:bodyPr vert="horz" lIns="0" tIns="0" rIns="0" bIns="0" rtlCol="0">
            <a:noAutofit/>
          </a:bodyPr>
          <a:lstStyle>
            <a:lvl1pPr marL="78230" indent="-78230" algn="l" defTabSz="804649" rtl="0" eaLnBrk="1" latinLnBrk="0" hangingPunct="1">
              <a:lnSpc>
                <a:spcPct val="90000"/>
              </a:lnSpc>
              <a:spcBef>
                <a:spcPts val="880"/>
              </a:spcBef>
              <a:buFont typeface="Arial" panose="020B0604020202020204" pitchFamily="34" charset="0"/>
              <a:buChar char="•"/>
              <a:defRPr sz="1300" kern="1200">
                <a:solidFill>
                  <a:schemeClr val="tx1"/>
                </a:solidFill>
                <a:latin typeface="+mn-lt"/>
                <a:ea typeface="+mn-ea"/>
                <a:cs typeface="+mn-cs"/>
              </a:defRPr>
            </a:lvl1pPr>
            <a:lvl2pPr marL="156460"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2pPr>
            <a:lvl3pPr marL="236087" indent="-79627"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3pPr>
            <a:lvl4pPr marL="314317"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4pPr>
            <a:lvl5pPr marL="392546" indent="-78230" algn="l" defTabSz="804649" rtl="0" eaLnBrk="1" latinLnBrk="0" hangingPunct="1">
              <a:lnSpc>
                <a:spcPct val="90000"/>
              </a:lnSpc>
              <a:spcBef>
                <a:spcPts val="440"/>
              </a:spcBef>
              <a:buFont typeface="Arial" panose="020B0604020202020204" pitchFamily="34" charset="0"/>
              <a:buChar char="•"/>
              <a:defRPr sz="1300" kern="1200">
                <a:solidFill>
                  <a:schemeClr val="tx1"/>
                </a:solidFill>
                <a:latin typeface="+mn-lt"/>
                <a:ea typeface="+mn-ea"/>
                <a:cs typeface="+mn-cs"/>
              </a:defRPr>
            </a:lvl5pPr>
            <a:lvl6pPr marL="2212785"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6pPr>
            <a:lvl7pPr marL="2615110"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7pPr>
            <a:lvl8pPr marL="3017434"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8pPr>
            <a:lvl9pPr marL="3419759" indent="-201162" algn="l" defTabSz="804649" rtl="0" eaLnBrk="1" latinLnBrk="0" hangingPunct="1">
              <a:lnSpc>
                <a:spcPct val="90000"/>
              </a:lnSpc>
              <a:spcBef>
                <a:spcPts val="440"/>
              </a:spcBef>
              <a:buFont typeface="Arial" panose="020B0604020202020204" pitchFamily="34" charset="0"/>
              <a:buChar char="•"/>
              <a:defRPr sz="1600" kern="1200">
                <a:solidFill>
                  <a:schemeClr val="tx1"/>
                </a:solidFill>
                <a:latin typeface="+mn-lt"/>
                <a:ea typeface="+mn-ea"/>
                <a:cs typeface="+mn-cs"/>
              </a:defRPr>
            </a:lvl9pPr>
          </a:lstStyle>
          <a:p>
            <a:pPr marL="0" indent="0">
              <a:buNone/>
            </a:pPr>
            <a:r>
              <a:rPr lang="ru-RU" sz="1600" b="1" dirty="0"/>
              <a:t>Действия инвестора:</a:t>
            </a:r>
          </a:p>
          <a:p>
            <a:pPr marL="182563" indent="-182563">
              <a:buClr>
                <a:schemeClr val="accent1"/>
              </a:buClr>
            </a:pPr>
            <a:r>
              <a:rPr lang="ru-RU" sz="1600" dirty="0"/>
              <a:t>При расторжении договора на ведение ИИС (по прошествии не менее 3-х лет с момента открытия счета) налогоплательщик предоставляет брокеру или управляющей компании справку из налоговой инспекции о том, что налогоплательщик не пользовался налоговыми вычетами на взносы на ИИС в течение срока существования ИИС</a:t>
            </a:r>
          </a:p>
          <a:p>
            <a:pPr marL="182563" indent="-182563">
              <a:buClr>
                <a:schemeClr val="accent1"/>
              </a:buClr>
            </a:pPr>
            <a:r>
              <a:rPr lang="ru-RU" sz="1600" dirty="0"/>
              <a:t>Профессиональный участник рынка ценных бумаг, выступающий налоговым агентом,</a:t>
            </a:r>
            <a:br>
              <a:rPr lang="ru-RU" sz="1600" dirty="0"/>
            </a:br>
            <a:r>
              <a:rPr lang="ru-RU" sz="1600" dirty="0"/>
              <a:t>при выплате средств не будет удерживать подоходный налог</a:t>
            </a:r>
          </a:p>
        </p:txBody>
      </p:sp>
      <p:graphicFrame>
        <p:nvGraphicFramePr>
          <p:cNvPr id="13" name="Таблица 12"/>
          <p:cNvGraphicFramePr>
            <a:graphicFrameLocks noGrp="1"/>
          </p:cNvGraphicFramePr>
          <p:nvPr/>
        </p:nvGraphicFramePr>
        <p:xfrm>
          <a:off x="1502230" y="3660905"/>
          <a:ext cx="9119506" cy="988210"/>
        </p:xfrm>
        <a:graphic>
          <a:graphicData uri="http://schemas.openxmlformats.org/drawingml/2006/table">
            <a:tbl>
              <a:tblPr>
                <a:tableStyleId>{2D5ABB26-0587-4C30-8999-92F81FD0307C}</a:tableStyleId>
              </a:tblPr>
              <a:tblGrid>
                <a:gridCol w="3449487">
                  <a:extLst>
                    <a:ext uri="{9D8B030D-6E8A-4147-A177-3AD203B41FA5}">
                      <a16:colId xmlns:a16="http://schemas.microsoft.com/office/drawing/2014/main" val="20000"/>
                    </a:ext>
                  </a:extLst>
                </a:gridCol>
                <a:gridCol w="5670019">
                  <a:extLst>
                    <a:ext uri="{9D8B030D-6E8A-4147-A177-3AD203B41FA5}">
                      <a16:colId xmlns:a16="http://schemas.microsoft.com/office/drawing/2014/main" val="20001"/>
                    </a:ext>
                  </a:extLst>
                </a:gridCol>
              </a:tblGrid>
              <a:tr h="500530">
                <a:tc rowSpan="2">
                  <a:txBody>
                    <a:bodyPr/>
                    <a:lstStyle/>
                    <a:p>
                      <a:pPr algn="ctr"/>
                      <a:r>
                        <a:rPr lang="ru-RU" sz="1600" dirty="0"/>
                        <a:t>Результат по</a:t>
                      </a:r>
                      <a:r>
                        <a:rPr lang="ru-RU" sz="1600" baseline="0" dirty="0"/>
                        <a:t> итогам</a:t>
                      </a:r>
                      <a:r>
                        <a:rPr lang="ru-RU" sz="1600" dirty="0"/>
                        <a:t> 3-х лет:</a:t>
                      </a:r>
                      <a:endParaRPr lang="ru-RU" b="1" dirty="0"/>
                    </a:p>
                  </a:txBody>
                  <a:tcPr marL="0" marR="0" marT="0" marB="0" anchor="ctr">
                    <a:lnR w="12700" cap="flat" cmpd="sng" algn="ctr">
                      <a:solidFill>
                        <a:schemeClr val="bg1"/>
                      </a:solidFill>
                      <a:prstDash val="solid"/>
                      <a:round/>
                      <a:headEnd type="none" w="med" len="med"/>
                      <a:tailEnd type="none" w="med" len="med"/>
                    </a:lnR>
                    <a:solidFill>
                      <a:schemeClr val="accent1">
                        <a:lumMod val="20000"/>
                        <a:lumOff val="80000"/>
                      </a:schemeClr>
                    </a:solidFill>
                  </a:tcPr>
                </a:tc>
                <a:tc>
                  <a:txBody>
                    <a:bodyPr/>
                    <a:lstStyle/>
                    <a:p>
                      <a:r>
                        <a:rPr lang="ru-RU" sz="2000" b="1" dirty="0"/>
                        <a:t> </a:t>
                      </a:r>
                      <a:r>
                        <a:rPr lang="ru-RU" sz="1800" b="1" dirty="0"/>
                        <a:t>1 456 000 руб. </a:t>
                      </a:r>
                      <a:r>
                        <a:rPr lang="ru-RU" sz="1600" kern="1200" dirty="0">
                          <a:solidFill>
                            <a:schemeClr val="tx1"/>
                          </a:solidFill>
                          <a:latin typeface="+mn-lt"/>
                          <a:ea typeface="+mn-ea"/>
                          <a:cs typeface="+mn-cs"/>
                        </a:rPr>
                        <a:t>на вашем банковском счёте</a:t>
                      </a:r>
                      <a:endParaRPr lang="ru-RU" dirty="0"/>
                    </a:p>
                  </a:txBody>
                  <a:tcPr marL="0" marR="0" marT="0" marB="0" anchor="b">
                    <a:lnL w="12700" cap="flat" cmpd="sng" algn="ctr">
                      <a:solidFill>
                        <a:schemeClr val="bg1"/>
                      </a:solidFill>
                      <a:prstDash val="solid"/>
                      <a:round/>
                      <a:headEnd type="none" w="med" len="med"/>
                      <a:tailEnd type="none" w="med" len="med"/>
                    </a:lnL>
                    <a:solidFill>
                      <a:schemeClr val="bg1">
                        <a:lumMod val="95000"/>
                      </a:schemeClr>
                    </a:solidFill>
                  </a:tcPr>
                </a:tc>
                <a:extLst>
                  <a:ext uri="{0D108BD9-81ED-4DB2-BD59-A6C34878D82A}">
                    <a16:rowId xmlns:a16="http://schemas.microsoft.com/office/drawing/2014/main" val="10000"/>
                  </a:ext>
                </a:extLst>
              </a:tr>
              <a:tr h="230951">
                <a:tc vMerge="1">
                  <a:txBody>
                    <a:bodyPr/>
                    <a:lstStyle/>
                    <a:p>
                      <a:pPr algn="ctr"/>
                      <a:endParaRPr lang="ru-RU" b="1" dirty="0"/>
                    </a:p>
                  </a:txBody>
                  <a:tcPr marL="0" marR="0" marT="0" marB="0" anchor="ctr">
                    <a:solidFill>
                      <a:schemeClr val="accent1">
                        <a:lumMod val="20000"/>
                        <a:lumOff val="80000"/>
                      </a:schemeClr>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tab pos="627063" algn="l"/>
                        </a:tabLst>
                        <a:defRPr/>
                      </a:pPr>
                      <a:r>
                        <a:rPr lang="ru-RU" sz="1600" dirty="0"/>
                        <a:t>                             (в случае, если вы решили закрыть ИИС)</a:t>
                      </a:r>
                      <a:endParaRPr lang="ru-RU" dirty="0"/>
                    </a:p>
                  </a:txBody>
                  <a:tcPr marL="0" marR="0" marT="0" marB="0" anchor="ctr">
                    <a:lnL w="12700" cap="flat" cmpd="sng" algn="ctr">
                      <a:solidFill>
                        <a:schemeClr val="bg1"/>
                      </a:solidFill>
                      <a:prstDash val="solid"/>
                      <a:round/>
                      <a:headEnd type="none" w="med" len="med"/>
                      <a:tailEnd type="none" w="med" len="med"/>
                    </a:lnL>
                    <a:solidFill>
                      <a:schemeClr val="bg1">
                        <a:lumMod val="95000"/>
                      </a:schemeClr>
                    </a:solidFill>
                  </a:tcPr>
                </a:tc>
                <a:extLst>
                  <a:ext uri="{0D108BD9-81ED-4DB2-BD59-A6C34878D82A}">
                    <a16:rowId xmlns:a16="http://schemas.microsoft.com/office/drawing/2014/main" val="10001"/>
                  </a:ext>
                </a:extLst>
              </a:tr>
            </a:tbl>
          </a:graphicData>
        </a:graphic>
      </p:graphicFrame>
      <p:sp>
        <p:nvSpPr>
          <p:cNvPr id="9" name="Заголовок 1"/>
          <p:cNvSpPr txBox="1">
            <a:spLocks/>
          </p:cNvSpPr>
          <p:nvPr/>
        </p:nvSpPr>
        <p:spPr>
          <a:xfrm>
            <a:off x="3889602" y="195944"/>
            <a:ext cx="6778226" cy="628649"/>
          </a:xfrm>
          <a:prstGeom prst="rect">
            <a:avLst/>
          </a:prstGeom>
        </p:spPr>
        <p:txBody>
          <a:bodyPr vert="horz" lIns="0" tIns="0" rIns="0" bIns="0" rtlCol="0" anchor="ctr">
            <a:normAutofit fontScale="92500"/>
          </a:bodyPr>
          <a:lstStyle>
            <a:lvl1pPr algn="l" defTabSz="804649" rtl="0" eaLnBrk="1" latinLnBrk="0" hangingPunct="1">
              <a:lnSpc>
                <a:spcPct val="90000"/>
              </a:lnSpc>
              <a:spcBef>
                <a:spcPct val="0"/>
              </a:spcBef>
              <a:buNone/>
              <a:defRPr sz="2100" kern="1200">
                <a:solidFill>
                  <a:schemeClr val="tx1"/>
                </a:solidFill>
                <a:latin typeface="+mj-lt"/>
                <a:ea typeface="+mj-ea"/>
                <a:cs typeface="+mj-cs"/>
              </a:defRPr>
            </a:lvl1pPr>
          </a:lstStyle>
          <a:p>
            <a:r>
              <a:rPr lang="ru-RU" sz="2000" dirty="0"/>
              <a:t>Пример расчёта по налоговому вычету </a:t>
            </a:r>
            <a:r>
              <a:rPr lang="ru-RU" sz="2000" b="1" dirty="0"/>
              <a:t>второго типа</a:t>
            </a:r>
          </a:p>
          <a:p>
            <a:r>
              <a:rPr lang="ru-RU" sz="2000" dirty="0"/>
              <a:t>(вычет на доход)</a:t>
            </a:r>
          </a:p>
        </p:txBody>
      </p:sp>
      <p:graphicFrame>
        <p:nvGraphicFramePr>
          <p:cNvPr id="12" name="Таблица 11"/>
          <p:cNvGraphicFramePr>
            <a:graphicFrameLocks noGrp="1"/>
          </p:cNvGraphicFramePr>
          <p:nvPr/>
        </p:nvGraphicFramePr>
        <p:xfrm>
          <a:off x="1526445" y="1150352"/>
          <a:ext cx="9086849" cy="2316480"/>
        </p:xfrm>
        <a:graphic>
          <a:graphicData uri="http://schemas.openxmlformats.org/drawingml/2006/table">
            <a:tbl>
              <a:tblPr bandRow="1">
                <a:tableStyleId>{5C22544A-7EE6-4342-B048-85BDC9FD1C3A}</a:tableStyleId>
              </a:tblPr>
              <a:tblGrid>
                <a:gridCol w="4842222">
                  <a:extLst>
                    <a:ext uri="{9D8B030D-6E8A-4147-A177-3AD203B41FA5}">
                      <a16:colId xmlns:a16="http://schemas.microsoft.com/office/drawing/2014/main" val="20000"/>
                    </a:ext>
                  </a:extLst>
                </a:gridCol>
                <a:gridCol w="4244627">
                  <a:extLst>
                    <a:ext uri="{9D8B030D-6E8A-4147-A177-3AD203B41FA5}">
                      <a16:colId xmlns:a16="http://schemas.microsoft.com/office/drawing/2014/main" val="20001"/>
                    </a:ext>
                  </a:extLst>
                </a:gridCol>
              </a:tblGrid>
              <a:tr h="301668">
                <a:tc>
                  <a:txBody>
                    <a:bodyPr/>
                    <a:lstStyle/>
                    <a:p>
                      <a:r>
                        <a:rPr lang="ru-RU" sz="1400" dirty="0"/>
                        <a:t>Размер взноса на ИИС</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en-US" sz="1400" b="1" dirty="0"/>
                        <a:t>40</a:t>
                      </a:r>
                      <a:r>
                        <a:rPr lang="ru-RU" sz="1400" b="1" dirty="0"/>
                        <a:t>0 000 руб</a:t>
                      </a:r>
                      <a:r>
                        <a:rPr lang="ru-RU" sz="1400" dirty="0"/>
                        <a:t>.</a:t>
                      </a:r>
                      <a:endParaRPr lang="ru-RU" sz="1200" dirty="0"/>
                    </a:p>
                  </a:txBody>
                  <a:tcPr anchor="ctr">
                    <a:solidFill>
                      <a:srgbClr val="ECECEC"/>
                    </a:solidFill>
                  </a:tcPr>
                </a:tc>
                <a:extLst>
                  <a:ext uri="{0D108BD9-81ED-4DB2-BD59-A6C34878D82A}">
                    <a16:rowId xmlns:a16="http://schemas.microsoft.com/office/drawing/2014/main" val="10000"/>
                  </a:ext>
                </a:extLst>
              </a:tr>
              <a:tr h="296965">
                <a:tc gridSpan="2">
                  <a:txBody>
                    <a:bodyPr/>
                    <a:lstStyle/>
                    <a:p>
                      <a:pPr algn="ctr"/>
                      <a:r>
                        <a:rPr lang="en-US" sz="1400" b="1" i="0" dirty="0"/>
                        <a:t>I-</a:t>
                      </a:r>
                      <a:r>
                        <a:rPr lang="ru-RU" sz="1400" b="1" i="0" dirty="0"/>
                        <a:t>й</a:t>
                      </a:r>
                      <a:r>
                        <a:rPr lang="ru-RU" sz="1400" b="1" i="0" baseline="0" dirty="0"/>
                        <a:t> год</a:t>
                      </a:r>
                      <a:endParaRPr lang="ru-RU" sz="1400" b="1" i="0" dirty="0"/>
                    </a:p>
                  </a:txBody>
                  <a:tcPr anchor="ctr">
                    <a:solidFill>
                      <a:schemeClr val="bg2">
                        <a:lumMod val="90000"/>
                      </a:schemeClr>
                    </a:solidFill>
                  </a:tcPr>
                </a:tc>
                <a:tc hMerge="1">
                  <a:txBody>
                    <a:bodyPr/>
                    <a:lstStyle/>
                    <a:p>
                      <a:pPr marL="0" marR="0" indent="0" algn="l" defTabSz="804649" rtl="0" eaLnBrk="1" fontAlgn="auto" latinLnBrk="0" hangingPunct="1">
                        <a:lnSpc>
                          <a:spcPct val="100000"/>
                        </a:lnSpc>
                        <a:spcBef>
                          <a:spcPts val="0"/>
                        </a:spcBef>
                        <a:spcAft>
                          <a:spcPts val="0"/>
                        </a:spcAft>
                        <a:buClrTx/>
                        <a:buSzTx/>
                        <a:buFontTx/>
                        <a:buNone/>
                        <a:tabLst/>
                        <a:defRPr/>
                      </a:pPr>
                      <a:endParaRPr lang="ru-RU" sz="1600" b="1" dirty="0"/>
                    </a:p>
                  </a:txBody>
                  <a:tcPr anchor="ctr"/>
                </a:tc>
                <a:extLst>
                  <a:ext uri="{0D108BD9-81ED-4DB2-BD59-A6C34878D82A}">
                    <a16:rowId xmlns:a16="http://schemas.microsoft.com/office/drawing/2014/main" val="10001"/>
                  </a:ext>
                </a:extLst>
              </a:tr>
              <a:tr h="452569">
                <a:tc>
                  <a:txBody>
                    <a:bodyPr/>
                    <a:lstStyle/>
                    <a:p>
                      <a:r>
                        <a:rPr lang="ru-RU" sz="1400" dirty="0"/>
                        <a:t>Финансовый результат по итогам 1-го года</a:t>
                      </a:r>
                      <a:br>
                        <a:rPr lang="ru-RU" sz="1400" dirty="0"/>
                      </a:br>
                      <a:r>
                        <a:rPr lang="ru-RU" sz="1200" dirty="0"/>
                        <a:t>(взнос + доход от операций со средствами ИИС)</a:t>
                      </a:r>
                      <a:endParaRPr lang="en-US" sz="1200" dirty="0"/>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en-US" sz="1400" b="0" dirty="0"/>
                        <a:t>40</a:t>
                      </a:r>
                      <a:r>
                        <a:rPr lang="ru-RU" sz="1400" b="0" dirty="0"/>
                        <a:t>0 000 × </a:t>
                      </a:r>
                      <a:r>
                        <a:rPr lang="ru-RU" sz="1400" b="0" baseline="0" dirty="0"/>
                        <a:t>1,1*</a:t>
                      </a:r>
                      <a:r>
                        <a:rPr lang="en-US" sz="1400" b="0" baseline="0" dirty="0"/>
                        <a:t> </a:t>
                      </a:r>
                      <a:r>
                        <a:rPr lang="ru-RU" sz="1400" b="0" dirty="0"/>
                        <a:t>= </a:t>
                      </a:r>
                      <a:r>
                        <a:rPr lang="en-US" sz="1400" b="1" dirty="0"/>
                        <a:t>4</a:t>
                      </a:r>
                      <a:r>
                        <a:rPr lang="ru-RU" sz="1400" b="1" dirty="0"/>
                        <a:t>40</a:t>
                      </a:r>
                      <a:r>
                        <a:rPr lang="en-US" sz="1400" b="1" dirty="0"/>
                        <a:t> 000 </a:t>
                      </a:r>
                      <a:r>
                        <a:rPr lang="ru-RU" sz="1400" b="1" dirty="0"/>
                        <a:t>руб.</a:t>
                      </a:r>
                    </a:p>
                  </a:txBody>
                  <a:tcPr anchor="ctr">
                    <a:solidFill>
                      <a:srgbClr val="ECECEC"/>
                    </a:solidFill>
                  </a:tcPr>
                </a:tc>
                <a:extLst>
                  <a:ext uri="{0D108BD9-81ED-4DB2-BD59-A6C34878D82A}">
                    <a16:rowId xmlns:a16="http://schemas.microsoft.com/office/drawing/2014/main" val="10002"/>
                  </a:ext>
                </a:extLst>
              </a:tr>
              <a:tr h="296965">
                <a:tc gridSpan="2">
                  <a:txBody>
                    <a:bodyPr/>
                    <a:lstStyle/>
                    <a:p>
                      <a:pPr algn="ctr"/>
                      <a:r>
                        <a:rPr lang="en-US" sz="1400" b="1" dirty="0"/>
                        <a:t>II-</a:t>
                      </a:r>
                      <a:r>
                        <a:rPr lang="ru-RU" sz="1400" b="1" dirty="0"/>
                        <a:t>й год</a:t>
                      </a:r>
                    </a:p>
                  </a:txBody>
                  <a:tcPr anchor="ctr">
                    <a:solidFill>
                      <a:schemeClr val="bg2">
                        <a:lumMod val="90000"/>
                      </a:schemeClr>
                    </a:solidFill>
                  </a:tcPr>
                </a:tc>
                <a:tc hMerge="1">
                  <a:txBody>
                    <a:bodyPr/>
                    <a:lstStyle/>
                    <a:p>
                      <a:pPr marL="0" marR="0" indent="0" algn="l" defTabSz="804649" rtl="0" eaLnBrk="1" fontAlgn="auto" latinLnBrk="0" hangingPunct="1">
                        <a:lnSpc>
                          <a:spcPct val="100000"/>
                        </a:lnSpc>
                        <a:spcBef>
                          <a:spcPts val="0"/>
                        </a:spcBef>
                        <a:spcAft>
                          <a:spcPts val="0"/>
                        </a:spcAft>
                        <a:buClrTx/>
                        <a:buSzTx/>
                        <a:buFontTx/>
                        <a:buNone/>
                        <a:tabLst/>
                        <a:defRPr/>
                      </a:pPr>
                      <a:endParaRPr lang="ru-RU" sz="1600" b="1" dirty="0"/>
                    </a:p>
                  </a:txBody>
                  <a:tcPr anchor="ctr"/>
                </a:tc>
                <a:extLst>
                  <a:ext uri="{0D108BD9-81ED-4DB2-BD59-A6C34878D82A}">
                    <a16:rowId xmlns:a16="http://schemas.microsoft.com/office/drawing/2014/main" val="10003"/>
                  </a:ext>
                </a:extLst>
              </a:tr>
              <a:tr h="254911">
                <a:tc>
                  <a:txBody>
                    <a:bodyPr/>
                    <a:lstStyle/>
                    <a:p>
                      <a:r>
                        <a:rPr lang="ru-RU" sz="1400" dirty="0"/>
                        <a:t>Финансовый результат по итогам 2-го года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dirty="0"/>
                        <a:t>(440 000 + 400 000) × 1,1* = </a:t>
                      </a:r>
                      <a:r>
                        <a:rPr lang="ru-RU" sz="1400" b="1" dirty="0"/>
                        <a:t>924 000</a:t>
                      </a:r>
                      <a:r>
                        <a:rPr lang="ru-RU" sz="1400" b="1" baseline="0" dirty="0"/>
                        <a:t> руб.</a:t>
                      </a:r>
                      <a:endParaRPr lang="ru-RU" sz="1400" b="1" dirty="0"/>
                    </a:p>
                  </a:txBody>
                  <a:tcPr anchor="ctr">
                    <a:solidFill>
                      <a:srgbClr val="ECECEC"/>
                    </a:solidFill>
                  </a:tcPr>
                </a:tc>
                <a:extLst>
                  <a:ext uri="{0D108BD9-81ED-4DB2-BD59-A6C34878D82A}">
                    <a16:rowId xmlns:a16="http://schemas.microsoft.com/office/drawing/2014/main" val="10004"/>
                  </a:ext>
                </a:extLst>
              </a:tr>
              <a:tr h="178711">
                <a:tc gridSpan="2">
                  <a:txBody>
                    <a:bodyPr/>
                    <a:lstStyle/>
                    <a:p>
                      <a:pPr marL="0" algn="ctr" defTabSz="804649" rtl="0" eaLnBrk="1" latinLnBrk="0" hangingPunct="1"/>
                      <a:r>
                        <a:rPr lang="en-US" sz="1400" b="1" kern="1200" dirty="0">
                          <a:solidFill>
                            <a:schemeClr val="dk1"/>
                          </a:solidFill>
                          <a:latin typeface="+mn-lt"/>
                          <a:ea typeface="+mn-ea"/>
                          <a:cs typeface="+mn-cs"/>
                        </a:rPr>
                        <a:t>III-</a:t>
                      </a:r>
                      <a:r>
                        <a:rPr lang="ru-RU" sz="1400" b="1" kern="1200" dirty="0">
                          <a:solidFill>
                            <a:schemeClr val="dk1"/>
                          </a:solidFill>
                          <a:latin typeface="+mn-lt"/>
                          <a:ea typeface="+mn-ea"/>
                          <a:cs typeface="+mn-cs"/>
                        </a:rPr>
                        <a:t>й</a:t>
                      </a:r>
                      <a:r>
                        <a:rPr lang="ru-RU" sz="1400" b="1" kern="1200" baseline="0" dirty="0">
                          <a:solidFill>
                            <a:schemeClr val="dk1"/>
                          </a:solidFill>
                          <a:latin typeface="+mn-lt"/>
                          <a:ea typeface="+mn-ea"/>
                          <a:cs typeface="+mn-cs"/>
                        </a:rPr>
                        <a:t> год</a:t>
                      </a:r>
                      <a:endParaRPr lang="ru-RU" sz="1400" b="1" kern="1200" dirty="0">
                        <a:solidFill>
                          <a:schemeClr val="dk1"/>
                        </a:solidFill>
                        <a:latin typeface="+mn-lt"/>
                        <a:ea typeface="+mn-ea"/>
                        <a:cs typeface="+mn-cs"/>
                      </a:endParaRPr>
                    </a:p>
                  </a:txBody>
                  <a:tcPr anchor="ctr">
                    <a:solidFill>
                      <a:schemeClr val="bg2">
                        <a:lumMod val="90000"/>
                      </a:schemeClr>
                    </a:solidFill>
                  </a:tcPr>
                </a:tc>
                <a:tc hMerge="1">
                  <a:txBody>
                    <a:bodyPr/>
                    <a:lstStyle/>
                    <a:p>
                      <a:pPr marL="0" marR="0" indent="0" algn="ctr" defTabSz="804649" rtl="0" eaLnBrk="1" fontAlgn="auto" latinLnBrk="0" hangingPunct="1">
                        <a:lnSpc>
                          <a:spcPct val="100000"/>
                        </a:lnSpc>
                        <a:spcBef>
                          <a:spcPts val="0"/>
                        </a:spcBef>
                        <a:spcAft>
                          <a:spcPts val="0"/>
                        </a:spcAft>
                        <a:buClrTx/>
                        <a:buSzTx/>
                        <a:buFontTx/>
                        <a:buNone/>
                        <a:tabLst/>
                        <a:defRPr/>
                      </a:pPr>
                      <a:endParaRPr lang="ru-RU" sz="1400" b="1" kern="1200" dirty="0">
                        <a:solidFill>
                          <a:schemeClr val="dk1"/>
                        </a:solidFill>
                        <a:latin typeface="+mn-lt"/>
                        <a:ea typeface="+mn-ea"/>
                        <a:cs typeface="+mn-cs"/>
                      </a:endParaRPr>
                    </a:p>
                  </a:txBody>
                  <a:tcPr anchor="ctr">
                    <a:solidFill>
                      <a:srgbClr val="ECECEC"/>
                    </a:solidFill>
                  </a:tcPr>
                </a:tc>
                <a:extLst>
                  <a:ext uri="{0D108BD9-81ED-4DB2-BD59-A6C34878D82A}">
                    <a16:rowId xmlns:a16="http://schemas.microsoft.com/office/drawing/2014/main" val="10005"/>
                  </a:ext>
                </a:extLst>
              </a:tr>
              <a:tr h="178711">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dirty="0"/>
                        <a:t>Финансовый результат по итогам 3-го года</a:t>
                      </a:r>
                    </a:p>
                  </a:txBody>
                  <a:tcPr anchor="ctr">
                    <a:solidFill>
                      <a:srgbClr val="ECECEC"/>
                    </a:solidFill>
                  </a:tcPr>
                </a:tc>
                <a:tc>
                  <a:txBody>
                    <a:bodyPr/>
                    <a:lstStyle/>
                    <a:p>
                      <a:pPr marL="0" marR="0" indent="0" algn="l" defTabSz="804649" rtl="0" eaLnBrk="1" fontAlgn="auto" latinLnBrk="0" hangingPunct="1">
                        <a:lnSpc>
                          <a:spcPct val="100000"/>
                        </a:lnSpc>
                        <a:spcBef>
                          <a:spcPts val="0"/>
                        </a:spcBef>
                        <a:spcAft>
                          <a:spcPts val="0"/>
                        </a:spcAft>
                        <a:buClrTx/>
                        <a:buSzTx/>
                        <a:buFontTx/>
                        <a:buNone/>
                        <a:tabLst/>
                        <a:defRPr/>
                      </a:pPr>
                      <a:r>
                        <a:rPr lang="ru-RU" sz="1400" b="0" kern="1200" dirty="0">
                          <a:solidFill>
                            <a:schemeClr val="dk1"/>
                          </a:solidFill>
                          <a:latin typeface="+mn-lt"/>
                          <a:ea typeface="+mn-ea"/>
                          <a:cs typeface="+mn-cs"/>
                        </a:rPr>
                        <a:t>(924</a:t>
                      </a:r>
                      <a:r>
                        <a:rPr lang="ru-RU" sz="1400" b="0" kern="1200" baseline="0" dirty="0">
                          <a:solidFill>
                            <a:schemeClr val="dk1"/>
                          </a:solidFill>
                          <a:latin typeface="+mn-lt"/>
                          <a:ea typeface="+mn-ea"/>
                          <a:cs typeface="+mn-cs"/>
                        </a:rPr>
                        <a:t> 000 + 400 000) </a:t>
                      </a:r>
                      <a:r>
                        <a:rPr lang="ru-RU" sz="1400" b="0" dirty="0"/>
                        <a:t>× 1,1* = </a:t>
                      </a:r>
                      <a:r>
                        <a:rPr lang="ru-RU" sz="1400" b="1" dirty="0"/>
                        <a:t>1 456 400 руб.</a:t>
                      </a:r>
                      <a:endParaRPr lang="ru-RU" sz="1400" b="1" kern="1200" dirty="0">
                        <a:solidFill>
                          <a:schemeClr val="dk1"/>
                        </a:solidFill>
                        <a:latin typeface="+mn-lt"/>
                        <a:ea typeface="+mn-ea"/>
                        <a:cs typeface="+mn-cs"/>
                      </a:endParaRPr>
                    </a:p>
                  </a:txBody>
                  <a:tcPr anchor="ctr">
                    <a:solidFill>
                      <a:srgbClr val="ECECEC"/>
                    </a:solidFill>
                  </a:tcPr>
                </a:tc>
                <a:extLst>
                  <a:ext uri="{0D108BD9-81ED-4DB2-BD59-A6C34878D82A}">
                    <a16:rowId xmlns:a16="http://schemas.microsoft.com/office/drawing/2014/main" val="10006"/>
                  </a:ext>
                </a:extLst>
              </a:tr>
            </a:tbl>
          </a:graphicData>
        </a:graphic>
      </p:graphicFrame>
      <p:sp>
        <p:nvSpPr>
          <p:cNvPr id="11" name="Прямоугольник 10"/>
          <p:cNvSpPr/>
          <p:nvPr/>
        </p:nvSpPr>
        <p:spPr>
          <a:xfrm>
            <a:off x="1447885" y="6389409"/>
            <a:ext cx="7348982" cy="430887"/>
          </a:xfrm>
          <a:prstGeom prst="rect">
            <a:avLst/>
          </a:prstGeom>
        </p:spPr>
        <p:txBody>
          <a:bodyPr wrap="square">
            <a:spAutoFit/>
          </a:bodyPr>
          <a:lstStyle/>
          <a:p>
            <a:pPr>
              <a:tabLst>
                <a:tab pos="177800" algn="l"/>
              </a:tabLst>
            </a:pPr>
            <a:r>
              <a:rPr lang="ru-RU" sz="1100" i="1" dirty="0">
                <a:solidFill>
                  <a:schemeClr val="accent1"/>
                </a:solidFill>
              </a:rPr>
              <a:t>*	При средней доходности по ОФЗ — 10 %.</a:t>
            </a:r>
          </a:p>
          <a:p>
            <a:pPr>
              <a:tabLst>
                <a:tab pos="177800" algn="l"/>
              </a:tabLst>
            </a:pPr>
            <a:r>
              <a:rPr lang="ru-RU" sz="1100" i="1" dirty="0">
                <a:solidFill>
                  <a:schemeClr val="accent1"/>
                </a:solidFill>
              </a:rPr>
              <a:t>	Все расчёты условны и не содержат обещания реального дохода</a:t>
            </a:r>
          </a:p>
        </p:txBody>
      </p:sp>
    </p:spTree>
    <p:extLst>
      <p:ext uri="{BB962C8B-B14F-4D97-AF65-F5344CB8AC3E}">
        <p14:creationId xmlns:p14="http://schemas.microsoft.com/office/powerpoint/2010/main" val="69439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250"/>
                            </p:stCondLst>
                            <p:childTnLst>
                              <p:par>
                                <p:cTn id="8" presetID="22" presetClass="entr" presetSubtype="1" fill="hold" nodeType="after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up)">
                                      <p:cBhvr>
                                        <p:cTn id="10" dur="1000"/>
                                        <p:tgtEl>
                                          <p:spTgt spid="12"/>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left)">
                                      <p:cBhvr>
                                        <p:cTn id="24" dur="500"/>
                                        <p:tgtEl>
                                          <p:spTgt spid="6">
                                            <p:txEl>
                                              <p:pRg st="0" end="0"/>
                                            </p:txEl>
                                          </p:spTgt>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par>
                          <p:cTn id="29" fill="hold">
                            <p:stCondLst>
                              <p:cond delay="1000"/>
                            </p:stCondLst>
                            <p:childTnLst>
                              <p:par>
                                <p:cTn id="30" presetID="22" presetClass="entr" presetSubtype="8" fill="hold" grpId="0" nodeType="after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wipe(left)">
                                      <p:cBhvr>
                                        <p:cTn id="3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1621923" y="3614462"/>
            <a:ext cx="8974991" cy="97447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ru-RU" dirty="0">
                <a:solidFill>
                  <a:schemeClr val="tx1"/>
                </a:solidFill>
              </a:rPr>
              <a:t>Закон «О рынке ценных бумаг» запрещает использовать денежные средства, которые учтены на ИИС для исполнения обязательств, вытекающих из договоров, заключённых</a:t>
            </a:r>
            <a:br>
              <a:rPr lang="ru-RU" dirty="0">
                <a:solidFill>
                  <a:schemeClr val="tx1"/>
                </a:solidFill>
              </a:rPr>
            </a:br>
            <a:r>
              <a:rPr lang="ru-RU" dirty="0">
                <a:solidFill>
                  <a:schemeClr val="tx1"/>
                </a:solidFill>
              </a:rPr>
              <a:t>с </a:t>
            </a:r>
            <a:r>
              <a:rPr lang="ru-RU" dirty="0" err="1">
                <a:solidFill>
                  <a:schemeClr val="tx1"/>
                </a:solidFill>
              </a:rPr>
              <a:t>форекс</a:t>
            </a:r>
            <a:r>
              <a:rPr lang="ru-RU" dirty="0">
                <a:solidFill>
                  <a:schemeClr val="tx1"/>
                </a:solidFill>
              </a:rPr>
              <a:t>-дилером</a:t>
            </a:r>
          </a:p>
        </p:txBody>
      </p:sp>
      <p:sp>
        <p:nvSpPr>
          <p:cNvPr id="3" name="Объект 2"/>
          <p:cNvSpPr>
            <a:spLocks noGrp="1"/>
          </p:cNvSpPr>
          <p:nvPr>
            <p:ph idx="1"/>
          </p:nvPr>
        </p:nvSpPr>
        <p:spPr>
          <a:xfrm>
            <a:off x="1624740" y="4678137"/>
            <a:ext cx="8826128" cy="2016577"/>
          </a:xfrm>
        </p:spPr>
        <p:txBody>
          <a:bodyPr>
            <a:normAutofit/>
          </a:bodyPr>
          <a:lstStyle/>
          <a:p>
            <a:pPr marL="0" indent="0">
              <a:buClr>
                <a:srgbClr val="A89B9D"/>
              </a:buClr>
              <a:buSzPct val="120000"/>
              <a:buNone/>
            </a:pPr>
            <a:r>
              <a:rPr lang="ru-RU" sz="1600" b="1" dirty="0"/>
              <a:t>Издержки на открытие и ведение ИИС:</a:t>
            </a:r>
          </a:p>
          <a:p>
            <a:pPr marL="642937" lvl="1">
              <a:spcBef>
                <a:spcPts val="880"/>
              </a:spcBef>
              <a:buSzPct val="120000"/>
            </a:pPr>
            <a:r>
              <a:rPr lang="ru-RU" dirty="0"/>
              <a:t>вознаграждение за ведение счетов, на которых учитываются ценные бумаги, уплачиваемые в пользу депозитариев</a:t>
            </a:r>
          </a:p>
          <a:p>
            <a:pPr marL="642937" lvl="1">
              <a:spcBef>
                <a:spcPts val="880"/>
              </a:spcBef>
              <a:buSzPct val="120000"/>
            </a:pPr>
            <a:r>
              <a:rPr lang="ru-RU" dirty="0"/>
              <a:t>комиссионные сборы биржевых площадок</a:t>
            </a:r>
          </a:p>
          <a:p>
            <a:pPr marL="642937" lvl="1">
              <a:spcBef>
                <a:spcPts val="880"/>
              </a:spcBef>
              <a:buSzPct val="120000"/>
            </a:pPr>
            <a:r>
              <a:rPr lang="ru-RU" dirty="0"/>
              <a:t>вознаграждение выбранного финансового посредника</a:t>
            </a:r>
          </a:p>
        </p:txBody>
      </p:sp>
      <p:sp>
        <p:nvSpPr>
          <p:cNvPr id="4" name="Номер слайда 3"/>
          <p:cNvSpPr>
            <a:spLocks noGrp="1"/>
          </p:cNvSpPr>
          <p:nvPr>
            <p:ph type="sldNum" sz="quarter" idx="12"/>
          </p:nvPr>
        </p:nvSpPr>
        <p:spPr/>
        <p:txBody>
          <a:bodyPr/>
          <a:lstStyle/>
          <a:p>
            <a:endParaRPr lang="ru-RU" dirty="0"/>
          </a:p>
        </p:txBody>
      </p:sp>
      <p:sp>
        <p:nvSpPr>
          <p:cNvPr id="6" name="Заголовок 1"/>
          <p:cNvSpPr txBox="1">
            <a:spLocks/>
          </p:cNvSpPr>
          <p:nvPr/>
        </p:nvSpPr>
        <p:spPr>
          <a:xfrm>
            <a:off x="1918447" y="312572"/>
            <a:ext cx="8749381" cy="512021"/>
          </a:xfrm>
          <a:prstGeom prst="rect">
            <a:avLst/>
          </a:prstGeom>
        </p:spPr>
        <p:txBody>
          <a:bodyPr vert="horz" lIns="0" tIns="0" rIns="0" bIns="0" rtlCol="0" anchor="ctr">
            <a:normAutofit/>
          </a:bodyPr>
          <a:lstStyle>
            <a:lvl1pPr algn="l" defTabSz="804649" rtl="0" eaLnBrk="1" latinLnBrk="0" hangingPunct="1">
              <a:lnSpc>
                <a:spcPct val="90000"/>
              </a:lnSpc>
              <a:spcBef>
                <a:spcPct val="0"/>
              </a:spcBef>
              <a:buNone/>
              <a:defRPr sz="2100" kern="1200">
                <a:solidFill>
                  <a:schemeClr val="tx1"/>
                </a:solidFill>
                <a:latin typeface="+mj-lt"/>
                <a:ea typeface="+mj-ea"/>
                <a:cs typeface="+mj-cs"/>
              </a:defRPr>
            </a:lvl1pPr>
          </a:lstStyle>
          <a:p>
            <a:r>
              <a:rPr lang="ru-RU" sz="3600" b="1" dirty="0">
                <a:latin typeface="Times New Roman" panose="02020603050405020304" pitchFamily="18" charset="0"/>
                <a:cs typeface="Times New Roman" panose="02020603050405020304" pitchFamily="18" charset="0"/>
              </a:rPr>
              <a:t>Риски и издержки</a:t>
            </a:r>
          </a:p>
        </p:txBody>
      </p:sp>
      <p:sp>
        <p:nvSpPr>
          <p:cNvPr id="7" name="Объект 4"/>
          <p:cNvSpPr txBox="1">
            <a:spLocks/>
          </p:cNvSpPr>
          <p:nvPr/>
        </p:nvSpPr>
        <p:spPr>
          <a:xfrm>
            <a:off x="1618095" y="1268682"/>
            <a:ext cx="8974991" cy="705339"/>
          </a:xfrm>
          <a:prstGeom prst="roundRect">
            <a:avLst>
              <a:gd name="adj" fmla="val 12279"/>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lIns="72000" tIns="0" rIns="72000" bIns="0" rtlCol="0" anchor="ctr">
            <a:noAutofit/>
          </a:bodyPr>
          <a:lstStyle>
            <a:defPPr>
              <a:defRPr lang="ru-RU"/>
            </a:defPPr>
            <a:lvl1pPr indent="0">
              <a:lnSpc>
                <a:spcPct val="90000"/>
              </a:lnSpc>
              <a:spcBef>
                <a:spcPts val="880"/>
              </a:spcBef>
              <a:buFont typeface="Arial" panose="020B0604020202020204" pitchFamily="34" charset="0"/>
              <a:buNone/>
            </a:lvl1pPr>
            <a:lvl2pPr marL="156460" indent="-78230">
              <a:lnSpc>
                <a:spcPct val="90000"/>
              </a:lnSpc>
              <a:spcBef>
                <a:spcPts val="440"/>
              </a:spcBef>
              <a:buFont typeface="Arial" panose="020B0604020202020204" pitchFamily="34" charset="0"/>
              <a:buChar char="•"/>
              <a:defRPr sz="1300"/>
            </a:lvl2pPr>
            <a:lvl3pPr marL="236087" indent="-79627">
              <a:lnSpc>
                <a:spcPct val="90000"/>
              </a:lnSpc>
              <a:spcBef>
                <a:spcPts val="440"/>
              </a:spcBef>
              <a:buFont typeface="Arial" panose="020B0604020202020204" pitchFamily="34" charset="0"/>
              <a:buChar char="•"/>
              <a:defRPr sz="1300"/>
            </a:lvl3pPr>
            <a:lvl4pPr marL="314317" indent="-78230">
              <a:lnSpc>
                <a:spcPct val="90000"/>
              </a:lnSpc>
              <a:spcBef>
                <a:spcPts val="440"/>
              </a:spcBef>
              <a:buFont typeface="Arial" panose="020B0604020202020204" pitchFamily="34" charset="0"/>
              <a:buChar char="•"/>
              <a:defRPr sz="1300"/>
            </a:lvl4pPr>
            <a:lvl5pPr marL="392546" indent="-78230">
              <a:lnSpc>
                <a:spcPct val="90000"/>
              </a:lnSpc>
              <a:spcBef>
                <a:spcPts val="440"/>
              </a:spcBef>
              <a:buFont typeface="Arial" panose="020B0604020202020204" pitchFamily="34" charset="0"/>
              <a:buChar char="•"/>
              <a:defRPr sz="1300"/>
            </a:lvl5pPr>
            <a:lvl6pPr marL="2212785" indent="-201162">
              <a:lnSpc>
                <a:spcPct val="90000"/>
              </a:lnSpc>
              <a:spcBef>
                <a:spcPts val="440"/>
              </a:spcBef>
              <a:buFont typeface="Arial" panose="020B0604020202020204" pitchFamily="34" charset="0"/>
              <a:buChar char="•"/>
            </a:lvl6pPr>
            <a:lvl7pPr marL="2615110" indent="-201162">
              <a:lnSpc>
                <a:spcPct val="90000"/>
              </a:lnSpc>
              <a:spcBef>
                <a:spcPts val="440"/>
              </a:spcBef>
              <a:buFont typeface="Arial" panose="020B0604020202020204" pitchFamily="34" charset="0"/>
              <a:buChar char="•"/>
            </a:lvl7pPr>
            <a:lvl8pPr marL="3017434" indent="-201162">
              <a:lnSpc>
                <a:spcPct val="90000"/>
              </a:lnSpc>
              <a:spcBef>
                <a:spcPts val="440"/>
              </a:spcBef>
              <a:buFont typeface="Arial" panose="020B0604020202020204" pitchFamily="34" charset="0"/>
              <a:buChar char="•"/>
            </a:lvl8pPr>
            <a:lvl9pPr marL="3419759" indent="-201162">
              <a:lnSpc>
                <a:spcPct val="90000"/>
              </a:lnSpc>
              <a:spcBef>
                <a:spcPts val="440"/>
              </a:spcBef>
              <a:buFont typeface="Arial" panose="020B0604020202020204" pitchFamily="34" charset="0"/>
              <a:buChar char="•"/>
            </a:lvl9pPr>
          </a:lstStyle>
          <a:p>
            <a:r>
              <a:rPr lang="ru-RU" dirty="0">
                <a:solidFill>
                  <a:schemeClr val="tx1"/>
                </a:solidFill>
              </a:rPr>
              <a:t>Операции на финансовом рынке сопряжены с рисками: там где присутствует </a:t>
            </a:r>
            <a:r>
              <a:rPr lang="ru-RU" b="1" dirty="0">
                <a:solidFill>
                  <a:schemeClr val="tx1"/>
                </a:solidFill>
              </a:rPr>
              <a:t>РИСК</a:t>
            </a:r>
            <a:r>
              <a:rPr lang="ru-RU" dirty="0">
                <a:solidFill>
                  <a:schemeClr val="tx1"/>
                </a:solidFill>
              </a:rPr>
              <a:t>, </a:t>
            </a:r>
            <a:br>
              <a:rPr lang="ru-RU" dirty="0">
                <a:solidFill>
                  <a:schemeClr val="tx1"/>
                </a:solidFill>
              </a:rPr>
            </a:br>
            <a:r>
              <a:rPr lang="ru-RU" dirty="0">
                <a:solidFill>
                  <a:schemeClr val="tx1"/>
                </a:solidFill>
              </a:rPr>
              <a:t>всегда есть возможность получить </a:t>
            </a:r>
            <a:r>
              <a:rPr lang="ru-RU" b="1" dirty="0">
                <a:solidFill>
                  <a:schemeClr val="tx1"/>
                </a:solidFill>
              </a:rPr>
              <a:t>УБЫТОК</a:t>
            </a:r>
          </a:p>
        </p:txBody>
      </p:sp>
      <p:sp>
        <p:nvSpPr>
          <p:cNvPr id="8" name="Объект 4"/>
          <p:cNvSpPr txBox="1">
            <a:spLocks/>
          </p:cNvSpPr>
          <p:nvPr/>
        </p:nvSpPr>
        <p:spPr>
          <a:xfrm>
            <a:off x="1621921" y="2126960"/>
            <a:ext cx="8974991" cy="705339"/>
          </a:xfrm>
          <a:prstGeom prst="roundRect">
            <a:avLst>
              <a:gd name="adj" fmla="val 12279"/>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lIns="72000" tIns="0" rIns="72000" bIns="0" rtlCol="0" anchor="ctr">
            <a:noAutofit/>
          </a:bodyPr>
          <a:lstStyle>
            <a:defPPr>
              <a:defRPr lang="ru-RU"/>
            </a:defPPr>
            <a:lvl1pPr indent="0">
              <a:lnSpc>
                <a:spcPct val="90000"/>
              </a:lnSpc>
              <a:spcBef>
                <a:spcPts val="880"/>
              </a:spcBef>
              <a:buFont typeface="Arial" panose="020B0604020202020204" pitchFamily="34" charset="0"/>
              <a:buNone/>
            </a:lvl1pPr>
            <a:lvl2pPr marL="156460" indent="-78230">
              <a:lnSpc>
                <a:spcPct val="90000"/>
              </a:lnSpc>
              <a:spcBef>
                <a:spcPts val="440"/>
              </a:spcBef>
              <a:buFont typeface="Arial" panose="020B0604020202020204" pitchFamily="34" charset="0"/>
              <a:buChar char="•"/>
              <a:defRPr sz="1300"/>
            </a:lvl2pPr>
            <a:lvl3pPr marL="236087" indent="-79627">
              <a:lnSpc>
                <a:spcPct val="90000"/>
              </a:lnSpc>
              <a:spcBef>
                <a:spcPts val="440"/>
              </a:spcBef>
              <a:buFont typeface="Arial" panose="020B0604020202020204" pitchFamily="34" charset="0"/>
              <a:buChar char="•"/>
              <a:defRPr sz="1300"/>
            </a:lvl3pPr>
            <a:lvl4pPr marL="314317" indent="-78230">
              <a:lnSpc>
                <a:spcPct val="90000"/>
              </a:lnSpc>
              <a:spcBef>
                <a:spcPts val="440"/>
              </a:spcBef>
              <a:buFont typeface="Arial" panose="020B0604020202020204" pitchFamily="34" charset="0"/>
              <a:buChar char="•"/>
              <a:defRPr sz="1300"/>
            </a:lvl4pPr>
            <a:lvl5pPr marL="392546" indent="-78230">
              <a:lnSpc>
                <a:spcPct val="90000"/>
              </a:lnSpc>
              <a:spcBef>
                <a:spcPts val="440"/>
              </a:spcBef>
              <a:buFont typeface="Arial" panose="020B0604020202020204" pitchFamily="34" charset="0"/>
              <a:buChar char="•"/>
              <a:defRPr sz="1300"/>
            </a:lvl5pPr>
            <a:lvl6pPr marL="2212785" indent="-201162">
              <a:lnSpc>
                <a:spcPct val="90000"/>
              </a:lnSpc>
              <a:spcBef>
                <a:spcPts val="440"/>
              </a:spcBef>
              <a:buFont typeface="Arial" panose="020B0604020202020204" pitchFamily="34" charset="0"/>
              <a:buChar char="•"/>
            </a:lvl6pPr>
            <a:lvl7pPr marL="2615110" indent="-201162">
              <a:lnSpc>
                <a:spcPct val="90000"/>
              </a:lnSpc>
              <a:spcBef>
                <a:spcPts val="440"/>
              </a:spcBef>
              <a:buFont typeface="Arial" panose="020B0604020202020204" pitchFamily="34" charset="0"/>
              <a:buChar char="•"/>
            </a:lvl7pPr>
            <a:lvl8pPr marL="3017434" indent="-201162">
              <a:lnSpc>
                <a:spcPct val="90000"/>
              </a:lnSpc>
              <a:spcBef>
                <a:spcPts val="440"/>
              </a:spcBef>
              <a:buFont typeface="Arial" panose="020B0604020202020204" pitchFamily="34" charset="0"/>
              <a:buChar char="•"/>
            </a:lvl8pPr>
            <a:lvl9pPr marL="3419759" indent="-201162">
              <a:lnSpc>
                <a:spcPct val="90000"/>
              </a:lnSpc>
              <a:spcBef>
                <a:spcPts val="440"/>
              </a:spcBef>
              <a:buFont typeface="Arial" panose="020B0604020202020204" pitchFamily="34" charset="0"/>
              <a:buChar char="•"/>
            </a:lvl9pPr>
          </a:lstStyle>
          <a:p>
            <a:r>
              <a:rPr lang="ru-RU" dirty="0">
                <a:solidFill>
                  <a:schemeClr val="tx1"/>
                </a:solidFill>
              </a:rPr>
              <a:t>Операции с финансовыми инструментами, осуществляемые через ИИС, не защищены</a:t>
            </a:r>
            <a:br>
              <a:rPr lang="ru-RU" dirty="0">
                <a:solidFill>
                  <a:schemeClr val="tx1"/>
                </a:solidFill>
              </a:rPr>
            </a:br>
            <a:r>
              <a:rPr lang="ru-RU" dirty="0">
                <a:solidFill>
                  <a:schemeClr val="tx1"/>
                </a:solidFill>
              </a:rPr>
              <a:t>от изменения стоимости финансовых инструментов</a:t>
            </a:r>
          </a:p>
        </p:txBody>
      </p:sp>
      <p:sp>
        <p:nvSpPr>
          <p:cNvPr id="9" name="Объект 4"/>
          <p:cNvSpPr txBox="1">
            <a:spLocks/>
          </p:cNvSpPr>
          <p:nvPr/>
        </p:nvSpPr>
        <p:spPr>
          <a:xfrm>
            <a:off x="1624741" y="2986838"/>
            <a:ext cx="8974991" cy="705339"/>
          </a:xfrm>
          <a:prstGeom prst="roundRect">
            <a:avLst>
              <a:gd name="adj" fmla="val 12279"/>
            </a:avLst>
          </a:prstGeom>
          <a:solidFill>
            <a:schemeClr val="accent1">
              <a:lumMod val="20000"/>
              <a:lumOff val="80000"/>
            </a:schemeClr>
          </a:solidFill>
          <a:ln>
            <a:noFill/>
          </a:ln>
          <a:effectLst>
            <a:outerShdw blurRad="50800" dist="38100" dir="5400000" algn="t"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vert="horz" lIns="72000" tIns="0" rIns="72000" bIns="0" rtlCol="0" anchor="ctr">
            <a:noAutofit/>
          </a:bodyPr>
          <a:lstStyle>
            <a:defPPr>
              <a:defRPr lang="ru-RU"/>
            </a:defPPr>
            <a:lvl1pPr indent="0">
              <a:lnSpc>
                <a:spcPct val="90000"/>
              </a:lnSpc>
              <a:spcBef>
                <a:spcPts val="880"/>
              </a:spcBef>
              <a:buFont typeface="Arial" panose="020B0604020202020204" pitchFamily="34" charset="0"/>
              <a:buNone/>
            </a:lvl1pPr>
            <a:lvl2pPr marL="156460" indent="-78230">
              <a:lnSpc>
                <a:spcPct val="90000"/>
              </a:lnSpc>
              <a:spcBef>
                <a:spcPts val="440"/>
              </a:spcBef>
              <a:buFont typeface="Arial" panose="020B0604020202020204" pitchFamily="34" charset="0"/>
              <a:buChar char="•"/>
              <a:defRPr sz="1300"/>
            </a:lvl2pPr>
            <a:lvl3pPr marL="236087" indent="-79627">
              <a:lnSpc>
                <a:spcPct val="90000"/>
              </a:lnSpc>
              <a:spcBef>
                <a:spcPts val="440"/>
              </a:spcBef>
              <a:buFont typeface="Arial" panose="020B0604020202020204" pitchFamily="34" charset="0"/>
              <a:buChar char="•"/>
              <a:defRPr sz="1300"/>
            </a:lvl3pPr>
            <a:lvl4pPr marL="314317" indent="-78230">
              <a:lnSpc>
                <a:spcPct val="90000"/>
              </a:lnSpc>
              <a:spcBef>
                <a:spcPts val="440"/>
              </a:spcBef>
              <a:buFont typeface="Arial" panose="020B0604020202020204" pitchFamily="34" charset="0"/>
              <a:buChar char="•"/>
              <a:defRPr sz="1300"/>
            </a:lvl4pPr>
            <a:lvl5pPr marL="392546" indent="-78230">
              <a:lnSpc>
                <a:spcPct val="90000"/>
              </a:lnSpc>
              <a:spcBef>
                <a:spcPts val="440"/>
              </a:spcBef>
              <a:buFont typeface="Arial" panose="020B0604020202020204" pitchFamily="34" charset="0"/>
              <a:buChar char="•"/>
              <a:defRPr sz="1300"/>
            </a:lvl5pPr>
            <a:lvl6pPr marL="2212785" indent="-201162">
              <a:lnSpc>
                <a:spcPct val="90000"/>
              </a:lnSpc>
              <a:spcBef>
                <a:spcPts val="440"/>
              </a:spcBef>
              <a:buFont typeface="Arial" panose="020B0604020202020204" pitchFamily="34" charset="0"/>
              <a:buChar char="•"/>
            </a:lvl6pPr>
            <a:lvl7pPr marL="2615110" indent="-201162">
              <a:lnSpc>
                <a:spcPct val="90000"/>
              </a:lnSpc>
              <a:spcBef>
                <a:spcPts val="440"/>
              </a:spcBef>
              <a:buFont typeface="Arial" panose="020B0604020202020204" pitchFamily="34" charset="0"/>
              <a:buChar char="•"/>
            </a:lvl7pPr>
            <a:lvl8pPr marL="3017434" indent="-201162">
              <a:lnSpc>
                <a:spcPct val="90000"/>
              </a:lnSpc>
              <a:spcBef>
                <a:spcPts val="440"/>
              </a:spcBef>
              <a:buFont typeface="Arial" panose="020B0604020202020204" pitchFamily="34" charset="0"/>
              <a:buChar char="•"/>
            </a:lvl8pPr>
            <a:lvl9pPr marL="3419759" indent="-201162">
              <a:lnSpc>
                <a:spcPct val="90000"/>
              </a:lnSpc>
              <a:spcBef>
                <a:spcPts val="440"/>
              </a:spcBef>
              <a:buFont typeface="Arial" panose="020B0604020202020204" pitchFamily="34" charset="0"/>
              <a:buChar char="•"/>
            </a:lvl9pPr>
          </a:lstStyle>
          <a:p>
            <a:r>
              <a:rPr lang="ru-RU" dirty="0">
                <a:solidFill>
                  <a:schemeClr val="tx1"/>
                </a:solidFill>
              </a:rPr>
              <a:t>Необходимо обратить внимание на надежность выбираемого финансового посредника, </a:t>
            </a:r>
            <a:br>
              <a:rPr lang="ru-RU" dirty="0">
                <a:solidFill>
                  <a:schemeClr val="tx1"/>
                </a:solidFill>
              </a:rPr>
            </a:br>
            <a:r>
              <a:rPr lang="ru-RU" dirty="0">
                <a:solidFill>
                  <a:schemeClr val="tx1"/>
                </a:solidFill>
              </a:rPr>
              <a:t>так как гарантии сохранности инвестируемых средств не существует</a:t>
            </a:r>
          </a:p>
        </p:txBody>
      </p:sp>
      <p:sp>
        <p:nvSpPr>
          <p:cNvPr id="11" name="Прямоугольник 10"/>
          <p:cNvSpPr/>
          <p:nvPr/>
        </p:nvSpPr>
        <p:spPr>
          <a:xfrm>
            <a:off x="1624741" y="3310732"/>
            <a:ext cx="8974991" cy="76288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228333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5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250"/>
                            </p:stCondLst>
                            <p:childTnLst>
                              <p:par>
                                <p:cTn id="8" presetID="42" presetClass="entr" presetSubtype="0" fill="hold" grpId="0" nodeType="after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0" end="0"/>
                                            </p:txEl>
                                          </p:spTgt>
                                        </p:tgtEl>
                                        <p:attrNameLst>
                                          <p:attrName>style.visibility</p:attrName>
                                        </p:attrNameLst>
                                      </p:cBhvr>
                                      <p:to>
                                        <p:strVal val="visible"/>
                                      </p:to>
                                    </p:set>
                                    <p:animEffect transition="in" filter="wipe(left)">
                                      <p:cBhvr>
                                        <p:cTn id="37" dur="750"/>
                                        <p:tgtEl>
                                          <p:spTgt spid="3">
                                            <p:txEl>
                                              <p:pRg st="0" end="0"/>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
                                            <p:txEl>
                                              <p:pRg st="1" end="1"/>
                                            </p:txEl>
                                          </p:spTgt>
                                        </p:tgtEl>
                                        <p:attrNameLst>
                                          <p:attrName>style.visibility</p:attrName>
                                        </p:attrNameLst>
                                      </p:cBhvr>
                                      <p:to>
                                        <p:strVal val="visible"/>
                                      </p:to>
                                    </p:set>
                                    <p:animEffect transition="in" filter="wipe(left)">
                                      <p:cBhvr>
                                        <p:cTn id="40" dur="750"/>
                                        <p:tgtEl>
                                          <p:spTgt spid="3">
                                            <p:txEl>
                                              <p:pRg st="1" end="1"/>
                                            </p:txEl>
                                          </p:spTgt>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left)">
                                      <p:cBhvr>
                                        <p:cTn id="43" dur="750"/>
                                        <p:tgtEl>
                                          <p:spTgt spid="3">
                                            <p:txEl>
                                              <p:pRg st="2" end="2"/>
                                            </p:txEl>
                                          </p:spTgt>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wipe(left)">
                                      <p:cBhvr>
                                        <p:cTn id="4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uiExpand="1" build="p"/>
      <p:bldP spid="6" grpId="0"/>
      <p:bldP spid="7" grpId="0" animBg="1"/>
      <p:bldP spid="8"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57AA7219-96EE-4B43-8B1C-4AF246BCA4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012" y="0"/>
            <a:ext cx="119409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47566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6E177FB2-3DDE-4DF2-B349-60D7AFF1DC3A}"/>
              </a:ext>
            </a:extLst>
          </p:cNvPr>
          <p:cNvPicPr>
            <a:picLocks noChangeAspect="1"/>
          </p:cNvPicPr>
          <p:nvPr/>
        </p:nvPicPr>
        <p:blipFill>
          <a:blip r:embed="rId2"/>
          <a:stretch>
            <a:fillRect/>
          </a:stretch>
        </p:blipFill>
        <p:spPr>
          <a:xfrm>
            <a:off x="80682" y="0"/>
            <a:ext cx="12192000" cy="7121239"/>
          </a:xfrm>
          <a:prstGeom prst="rect">
            <a:avLst/>
          </a:prstGeom>
        </p:spPr>
      </p:pic>
    </p:spTree>
    <p:extLst>
      <p:ext uri="{BB962C8B-B14F-4D97-AF65-F5344CB8AC3E}">
        <p14:creationId xmlns:p14="http://schemas.microsoft.com/office/powerpoint/2010/main" val="3555362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540AAF7-B22A-4A08-BE29-70B3CD5D6DFB}"/>
              </a:ext>
            </a:extLst>
          </p:cNvPr>
          <p:cNvSpPr>
            <a:spLocks noGrp="1"/>
          </p:cNvSpPr>
          <p:nvPr>
            <p:ph type="title"/>
          </p:nvPr>
        </p:nvSpPr>
        <p:spPr>
          <a:xfrm>
            <a:off x="2592926" y="157945"/>
            <a:ext cx="8911687" cy="1280890"/>
          </a:xfrm>
        </p:spPr>
        <p:txBody>
          <a:bodyPr/>
          <a:lstStyle/>
          <a:p>
            <a:r>
              <a:rPr kumimoji="0" lang="ru-RU" altLang="ru-RU" sz="3600" b="1"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Ценные бумаги</a:t>
            </a:r>
            <a:endParaRPr lang="ru-RU" dirty="0"/>
          </a:p>
        </p:txBody>
      </p:sp>
      <p:sp>
        <p:nvSpPr>
          <p:cNvPr id="3" name="Объект 2">
            <a:extLst>
              <a:ext uri="{FF2B5EF4-FFF2-40B4-BE49-F238E27FC236}">
                <a16:creationId xmlns:a16="http://schemas.microsoft.com/office/drawing/2014/main" id="{B500588F-69BE-4CFD-900F-382043103050}"/>
              </a:ext>
            </a:extLst>
          </p:cNvPr>
          <p:cNvSpPr>
            <a:spLocks noGrp="1"/>
          </p:cNvSpPr>
          <p:nvPr>
            <p:ph idx="1"/>
          </p:nvPr>
        </p:nvSpPr>
        <p:spPr>
          <a:xfrm>
            <a:off x="1272989" y="1138518"/>
            <a:ext cx="10231624" cy="5468470"/>
          </a:xfrm>
        </p:spPr>
        <p:txBody>
          <a:bodyPr>
            <a:normAutofit/>
          </a:bodyPr>
          <a:lstStyle/>
          <a:p>
            <a:pPr marL="609600" marR="0" lvl="0" indent="-609600" algn="l" defTabSz="457200" rtl="0" eaLnBrk="1" fontAlgn="auto" latinLnBrk="0" hangingPunct="1">
              <a:lnSpc>
                <a:spcPct val="100000"/>
              </a:lnSpc>
              <a:spcBef>
                <a:spcPts val="1000"/>
              </a:spcBef>
              <a:spcAft>
                <a:spcPts val="0"/>
              </a:spcAft>
              <a:buClr>
                <a:srgbClr val="A53010"/>
              </a:buClr>
              <a:buSzTx/>
              <a:buFont typeface="Wingdings 3" charset="2"/>
              <a:buNone/>
              <a:tabLst/>
              <a:defRPr/>
            </a:pPr>
            <a:r>
              <a:rPr kumimoji="0" lang="ru-RU" sz="2600" b="1" i="0" u="none" strike="noStrike" kern="1200" cap="none" spc="0" normalizeH="0" baseline="0" noProof="0" dirty="0">
                <a:ln>
                  <a:noFill/>
                </a:ln>
                <a:solidFill>
                  <a:schemeClr val="accent1">
                    <a:lumMod val="60000"/>
                    <a:lumOff val="40000"/>
                  </a:schemeClr>
                </a:solidFill>
                <a:effectLst/>
                <a:uLnTx/>
                <a:uFillTx/>
                <a:latin typeface="Times New Roman" panose="02020603050405020304" pitchFamily="18" charset="0"/>
                <a:ea typeface="+mn-ea"/>
                <a:cs typeface="Times New Roman" panose="02020603050405020304" pitchFamily="18" charset="0"/>
              </a:rPr>
              <a:t>Ценные бумаги – коммерческие документы, дающие право на получение прибыли , а также удостоверяющие право собственности на активы.</a:t>
            </a:r>
          </a:p>
          <a:p>
            <a:pPr marL="609600" marR="0" lvl="0" indent="-609600" algn="l" defTabSz="457200" rtl="0" eaLnBrk="1" fontAlgn="auto" latinLnBrk="0" hangingPunct="1">
              <a:lnSpc>
                <a:spcPct val="100000"/>
              </a:lnSpc>
              <a:spcBef>
                <a:spcPts val="1000"/>
              </a:spcBef>
              <a:spcAft>
                <a:spcPts val="0"/>
              </a:spcAft>
              <a:buClr>
                <a:srgbClr val="A53010"/>
              </a:buClr>
              <a:buSzTx/>
              <a:buFont typeface="Wingdings 3" charset="2"/>
              <a:buNone/>
              <a:tabLst/>
              <a:defRPr/>
            </a:pPr>
            <a:r>
              <a:rPr kumimoji="0" lang="ru-RU" sz="26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Виды ценных бумаг: акция, банковская книжка на предъявителя, вексель, депозитный сертификат, закладная, инвестиционный пай, облигация, сберегательный сертификат, опцион, фьючерс, чек и другие</a:t>
            </a:r>
          </a:p>
          <a:p>
            <a:pPr marL="609600" marR="0" lvl="0" indent="-609600" algn="l" defTabSz="457200" rtl="0" eaLnBrk="1" fontAlgn="auto" latinLnBrk="0" hangingPunct="1">
              <a:lnSpc>
                <a:spcPct val="100000"/>
              </a:lnSpc>
              <a:spcBef>
                <a:spcPts val="1000"/>
              </a:spcBef>
              <a:spcAft>
                <a:spcPts val="0"/>
              </a:spcAft>
              <a:buClr>
                <a:srgbClr val="A53010"/>
              </a:buClr>
              <a:buSzTx/>
              <a:buFont typeface="Wingdings 3" charset="2"/>
              <a:buNone/>
              <a:tabLst/>
              <a:defRPr/>
            </a:pPr>
            <a:r>
              <a:rPr kumimoji="0" lang="ru-RU" sz="2600" b="1" i="0" u="none" strike="noStrike" kern="1200" cap="none" spc="0" normalizeH="0" baseline="0" noProof="0" dirty="0">
                <a:ln>
                  <a:noFill/>
                </a:ln>
                <a:solidFill>
                  <a:schemeClr val="accent1">
                    <a:lumMod val="60000"/>
                    <a:lumOff val="40000"/>
                  </a:schemeClr>
                </a:solidFill>
                <a:effectLst/>
                <a:uLnTx/>
                <a:uFillTx/>
                <a:latin typeface="Times New Roman" panose="02020603050405020304" pitchFamily="18" charset="0"/>
                <a:ea typeface="+mn-ea"/>
                <a:cs typeface="Times New Roman" panose="02020603050405020304" pitchFamily="18" charset="0"/>
              </a:rPr>
              <a:t>Свойства ценных бумаг:</a:t>
            </a:r>
          </a:p>
          <a:p>
            <a:pPr marL="0" marR="0" lvl="0" indent="0" algn="l" defTabSz="457200" rtl="0" eaLnBrk="1" fontAlgn="auto" latinLnBrk="0" hangingPunct="1">
              <a:lnSpc>
                <a:spcPct val="100000"/>
              </a:lnSpc>
              <a:spcBef>
                <a:spcPts val="1000"/>
              </a:spcBef>
              <a:spcAft>
                <a:spcPts val="0"/>
              </a:spcAft>
              <a:buClr>
                <a:srgbClr val="A53010"/>
              </a:buClr>
              <a:buSzTx/>
              <a:buNone/>
              <a:tabLst/>
              <a:defRPr/>
            </a:pPr>
            <a:r>
              <a:rPr kumimoji="0" lang="ru-RU"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1. Ликвидность</a:t>
            </a:r>
          </a:p>
          <a:p>
            <a:pPr marL="0" marR="0" lvl="0" indent="0" algn="l" defTabSz="457200" rtl="0" eaLnBrk="1" fontAlgn="auto" latinLnBrk="0" hangingPunct="1">
              <a:lnSpc>
                <a:spcPct val="100000"/>
              </a:lnSpc>
              <a:spcBef>
                <a:spcPts val="1000"/>
              </a:spcBef>
              <a:spcAft>
                <a:spcPts val="0"/>
              </a:spcAft>
              <a:buClr>
                <a:srgbClr val="A53010"/>
              </a:buClr>
              <a:buSzTx/>
              <a:buNone/>
              <a:tabLst/>
              <a:defRPr/>
            </a:pPr>
            <a:r>
              <a:rPr kumimoji="0" lang="ru-RU"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2. Доходность</a:t>
            </a:r>
          </a:p>
          <a:p>
            <a:pPr marL="0" marR="0" lvl="0" indent="0" algn="l" defTabSz="457200" rtl="0" eaLnBrk="1" fontAlgn="auto" latinLnBrk="0" hangingPunct="1">
              <a:lnSpc>
                <a:spcPct val="100000"/>
              </a:lnSpc>
              <a:spcBef>
                <a:spcPts val="1000"/>
              </a:spcBef>
              <a:spcAft>
                <a:spcPts val="0"/>
              </a:spcAft>
              <a:buClr>
                <a:srgbClr val="A53010"/>
              </a:buClr>
              <a:buSzTx/>
              <a:buNone/>
              <a:tabLst/>
              <a:defRPr/>
            </a:pPr>
            <a:r>
              <a:rPr kumimoji="0" lang="ru-RU" sz="26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rPr>
              <a:t>3. Риск</a:t>
            </a:r>
          </a:p>
          <a:p>
            <a:pPr marL="0" indent="0">
              <a:buNone/>
            </a:pPr>
            <a:endParaRPr lang="ru-RU" dirty="0"/>
          </a:p>
        </p:txBody>
      </p:sp>
    </p:spTree>
    <p:extLst>
      <p:ext uri="{BB962C8B-B14F-4D97-AF65-F5344CB8AC3E}">
        <p14:creationId xmlns:p14="http://schemas.microsoft.com/office/powerpoint/2010/main" val="4045353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6DE23D0-2700-4DA3-B3E9-9CE731D50DD7}"/>
              </a:ext>
            </a:extLst>
          </p:cNvPr>
          <p:cNvSpPr txBox="1"/>
          <p:nvPr/>
        </p:nvSpPr>
        <p:spPr>
          <a:xfrm>
            <a:off x="770966" y="412376"/>
            <a:ext cx="11107270" cy="5909310"/>
          </a:xfrm>
          <a:prstGeom prst="rect">
            <a:avLst/>
          </a:prstGeom>
          <a:noFill/>
        </p:spPr>
        <p:txBody>
          <a:bodyPr wrap="square">
            <a:spAutoFit/>
          </a:bodyPr>
          <a:lstStyle/>
          <a:p>
            <a:pPr marL="609600" marR="0" lvl="0" indent="-609600" algn="l" defTabSz="914400" rtl="0" eaLnBrk="1" fontAlgn="auto" latinLnBrk="0" hangingPunct="1">
              <a:lnSpc>
                <a:spcPct val="100000"/>
              </a:lnSpc>
              <a:spcBef>
                <a:spcPct val="20000"/>
              </a:spcBef>
              <a:spcAft>
                <a:spcPts val="0"/>
              </a:spcAft>
              <a:buClrTx/>
              <a:buSzTx/>
              <a:buFont typeface="Wingdings 2"/>
              <a:buNone/>
              <a:tabLst/>
              <a:defRPr/>
            </a:pPr>
            <a:r>
              <a:rPr kumimoji="0" lang="ru-RU" sz="3000" b="1" i="0" u="none" strike="noStrike" kern="1200" cap="none" spc="0" normalizeH="0" baseline="0" noProof="0">
                <a:ln>
                  <a:noFill/>
                </a:ln>
                <a:solidFill>
                  <a:prstClr val="black"/>
                </a:solidFill>
                <a:effectLst/>
                <a:uLnTx/>
                <a:uFillTx/>
                <a:latin typeface="Calibri"/>
                <a:ea typeface="+mn-ea"/>
                <a:cs typeface="+mn-cs"/>
              </a:rPr>
              <a:t>1. Акция </a:t>
            </a:r>
            <a:r>
              <a:rPr kumimoji="0" lang="ru-RU" sz="3000" b="0" i="0" u="none" strike="noStrike" kern="1200" cap="none" spc="0" normalizeH="0" baseline="0" noProof="0">
                <a:ln>
                  <a:noFill/>
                </a:ln>
                <a:solidFill>
                  <a:prstClr val="black"/>
                </a:solidFill>
                <a:effectLst/>
                <a:uLnTx/>
                <a:uFillTx/>
                <a:latin typeface="Calibri"/>
                <a:ea typeface="+mn-ea"/>
                <a:cs typeface="+mn-cs"/>
              </a:rPr>
              <a:t>– ценная бумага, свидетельствующая об участии владельцев в капитале общества и дающая право на получение части прибыли в виде дивиденда. (</a:t>
            </a:r>
            <a:r>
              <a:rPr kumimoji="0" lang="ru-RU" sz="3000" b="1" i="0" u="none" strike="noStrike" kern="1200" cap="none" spc="0" normalizeH="0" baseline="0" noProof="0">
                <a:ln>
                  <a:noFill/>
                </a:ln>
                <a:solidFill>
                  <a:prstClr val="black"/>
                </a:solidFill>
                <a:effectLst/>
                <a:uLnTx/>
                <a:uFillTx/>
                <a:latin typeface="Calibri"/>
                <a:ea typeface="+mn-ea"/>
                <a:cs typeface="+mn-cs"/>
              </a:rPr>
              <a:t>Дивиденд</a:t>
            </a:r>
            <a:r>
              <a:rPr kumimoji="0" lang="ru-RU" sz="3000" b="0" i="0" u="none" strike="noStrike" kern="1200" cap="none" spc="0" normalizeH="0" baseline="0" noProof="0">
                <a:ln>
                  <a:noFill/>
                </a:ln>
                <a:solidFill>
                  <a:prstClr val="black"/>
                </a:solidFill>
                <a:effectLst/>
                <a:uLnTx/>
                <a:uFillTx/>
                <a:latin typeface="Calibri"/>
                <a:ea typeface="+mn-ea"/>
                <a:cs typeface="+mn-cs"/>
              </a:rPr>
              <a:t> – часть чистой прибыли акционерного общества, которая выплачивается её акционерам пропорционально стоимости их акций).</a:t>
            </a:r>
          </a:p>
          <a:p>
            <a:pPr marL="609600" marR="0" lvl="0" indent="-609600" algn="l" defTabSz="914400" rtl="0" eaLnBrk="1" fontAlgn="auto" latinLnBrk="0" hangingPunct="1">
              <a:lnSpc>
                <a:spcPct val="100000"/>
              </a:lnSpc>
              <a:spcBef>
                <a:spcPct val="20000"/>
              </a:spcBef>
              <a:spcAft>
                <a:spcPts val="0"/>
              </a:spcAft>
              <a:buClrTx/>
              <a:buSzTx/>
              <a:buFontTx/>
              <a:buNone/>
              <a:tabLst/>
              <a:defRPr/>
            </a:pPr>
            <a:r>
              <a:rPr kumimoji="0" lang="ru-RU" sz="3000" b="1" i="0" u="none" strike="noStrike" kern="1200" cap="none" spc="0" normalizeH="0" baseline="0" noProof="0">
                <a:ln>
                  <a:noFill/>
                </a:ln>
                <a:solidFill>
                  <a:prstClr val="black"/>
                </a:solidFill>
                <a:effectLst/>
                <a:uLnTx/>
                <a:uFillTx/>
                <a:latin typeface="Calibri"/>
                <a:ea typeface="+mn-ea"/>
                <a:cs typeface="+mn-cs"/>
              </a:rPr>
              <a:t>Виды акций:</a:t>
            </a:r>
          </a:p>
          <a:p>
            <a:pPr marL="609600" marR="0" lvl="0" indent="-609600" algn="l" defTabSz="914400" rtl="0" eaLnBrk="1" fontAlgn="auto" latinLnBrk="0" hangingPunct="1">
              <a:lnSpc>
                <a:spcPct val="100000"/>
              </a:lnSpc>
              <a:spcBef>
                <a:spcPct val="20000"/>
              </a:spcBef>
              <a:spcAft>
                <a:spcPts val="0"/>
              </a:spcAft>
              <a:buClr>
                <a:prstClr val="black"/>
              </a:buClr>
              <a:buSzTx/>
              <a:buFont typeface="Wingdings" pitchFamily="2" charset="2"/>
              <a:buChar char="Ø"/>
              <a:tabLst/>
              <a:defRPr/>
            </a:pPr>
            <a:r>
              <a:rPr kumimoji="0" lang="ru-RU" sz="3000" b="0" i="0" u="none" strike="noStrike" kern="1200" cap="none" spc="0" normalizeH="0" baseline="0" noProof="0">
                <a:ln>
                  <a:noFill/>
                </a:ln>
                <a:solidFill>
                  <a:prstClr val="black"/>
                </a:solidFill>
                <a:effectLst/>
                <a:uLnTx/>
                <a:uFillTx/>
                <a:latin typeface="Calibri"/>
                <a:ea typeface="+mn-ea"/>
                <a:cs typeface="+mn-cs"/>
              </a:rPr>
              <a:t>Обыкновенная (даёт право на участие в управлении; размер дивиденда зависит от прибыли)- принцип доходности;</a:t>
            </a:r>
          </a:p>
          <a:p>
            <a:pPr marL="609600" marR="0" lvl="0" indent="-609600" algn="l" defTabSz="914400" rtl="0" eaLnBrk="1" fontAlgn="auto" latinLnBrk="0" hangingPunct="1">
              <a:lnSpc>
                <a:spcPct val="100000"/>
              </a:lnSpc>
              <a:spcBef>
                <a:spcPct val="20000"/>
              </a:spcBef>
              <a:spcAft>
                <a:spcPts val="0"/>
              </a:spcAft>
              <a:buClr>
                <a:prstClr val="black"/>
              </a:buClr>
              <a:buSzTx/>
              <a:buFont typeface="Wingdings" pitchFamily="2" charset="2"/>
              <a:buChar char="Ø"/>
              <a:tabLst/>
              <a:defRPr/>
            </a:pPr>
            <a:r>
              <a:rPr kumimoji="0" lang="ru-RU" sz="3000" b="0" i="0" u="none" strike="noStrike" kern="1200" cap="none" spc="0" normalizeH="0" baseline="0" noProof="0">
                <a:ln>
                  <a:noFill/>
                </a:ln>
                <a:solidFill>
                  <a:prstClr val="black"/>
                </a:solidFill>
                <a:effectLst/>
                <a:uLnTx/>
                <a:uFillTx/>
                <a:latin typeface="Calibri"/>
                <a:ea typeface="+mn-ea"/>
                <a:cs typeface="+mn-cs"/>
              </a:rPr>
              <a:t>Привилегированная (не даёт право на участии в управлении; гарантированный доход, не зависящий от прибыли предприятия)- принцип надёжности. </a:t>
            </a:r>
            <a:endParaRPr kumimoji="0" lang="ru-RU" sz="3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0373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D01E77BA-DB8E-4838-B145-E734E0B66E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258" y="0"/>
            <a:ext cx="1200374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12231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11C167A-7D6C-4F77-BA09-7339979A0D4F}"/>
              </a:ext>
            </a:extLst>
          </p:cNvPr>
          <p:cNvSpPr>
            <a:spLocks noGrp="1"/>
          </p:cNvSpPr>
          <p:nvPr>
            <p:ph type="title"/>
          </p:nvPr>
        </p:nvSpPr>
        <p:spPr>
          <a:xfrm>
            <a:off x="2088777" y="0"/>
            <a:ext cx="9415836" cy="1905000"/>
          </a:xfrm>
        </p:spPr>
        <p:txBody>
          <a:bodyPr/>
          <a:lstStyle/>
          <a:p>
            <a:r>
              <a:rPr lang="ru-RU" sz="3600" b="1" dirty="0">
                <a:latin typeface="Times New Roman" panose="02020603050405020304" pitchFamily="18" charset="0"/>
                <a:cs typeface="Times New Roman" panose="02020603050405020304" pitchFamily="18" charset="0"/>
              </a:rPr>
              <a:t>Облигация</a:t>
            </a:r>
            <a:r>
              <a:rPr lang="ru-RU" sz="3600" dirty="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id="{9FA6D66C-1B97-438C-8F0A-CF2ED127C539}"/>
              </a:ext>
            </a:extLst>
          </p:cNvPr>
          <p:cNvSpPr>
            <a:spLocks noGrp="1"/>
          </p:cNvSpPr>
          <p:nvPr>
            <p:ph idx="1"/>
          </p:nvPr>
        </p:nvSpPr>
        <p:spPr>
          <a:xfrm>
            <a:off x="687388" y="1255059"/>
            <a:ext cx="11343247" cy="5468470"/>
          </a:xfrm>
        </p:spPr>
        <p:txBody>
          <a:bodyPr>
            <a:normAutofit lnSpcReduction="10000"/>
          </a:bodyPr>
          <a:lstStyle/>
          <a:p>
            <a:pPr marL="609600" indent="-609600" eaLnBrk="1" fontAlgn="auto" hangingPunct="1">
              <a:spcAft>
                <a:spcPts val="0"/>
              </a:spcAft>
              <a:buFont typeface="Wingdings 2" pitchFamily="18" charset="2"/>
              <a:buNone/>
              <a:defRPr/>
            </a:pPr>
            <a:r>
              <a:rPr lang="ru-RU" sz="2800" dirty="0">
                <a:latin typeface="Times New Roman" panose="02020603050405020304" pitchFamily="18" charset="0"/>
                <a:cs typeface="Times New Roman" panose="02020603050405020304" pitchFamily="18" charset="0"/>
              </a:rPr>
              <a:t>ценная бумага, по которой компания или государство обязуется оплатить в установленный срок её стоимость и ежегодно выплачивать определённый процент от суммы.</a:t>
            </a:r>
          </a:p>
          <a:p>
            <a:pPr marL="609600" indent="-609600" eaLnBrk="1" fontAlgn="auto" hangingPunct="1">
              <a:spcAft>
                <a:spcPts val="0"/>
              </a:spcAft>
              <a:buFontTx/>
              <a:buNone/>
              <a:defRPr/>
            </a:pPr>
            <a:r>
              <a:rPr lang="ru-RU" sz="2800" dirty="0">
                <a:latin typeface="Times New Roman" panose="02020603050405020304" pitchFamily="18" charset="0"/>
                <a:cs typeface="Times New Roman" panose="02020603050405020304" pitchFamily="18" charset="0"/>
              </a:rPr>
              <a:t> Доход по облигациям называется </a:t>
            </a:r>
            <a:r>
              <a:rPr lang="ru-RU" sz="2800" b="1" dirty="0">
                <a:latin typeface="Times New Roman" panose="02020603050405020304" pitchFamily="18" charset="0"/>
                <a:cs typeface="Times New Roman" panose="02020603050405020304" pitchFamily="18" charset="0"/>
              </a:rPr>
              <a:t>КУПОН и выплачивается в строго определенное время</a:t>
            </a:r>
            <a:r>
              <a:rPr lang="ru-RU" sz="2800" dirty="0">
                <a:latin typeface="Times New Roman" panose="02020603050405020304" pitchFamily="18" charset="0"/>
                <a:cs typeface="Times New Roman" panose="02020603050405020304" pitchFamily="18" charset="0"/>
              </a:rPr>
              <a:t> (1 раз в квартал, полгода или год еще до выплаты </a:t>
            </a:r>
            <a:r>
              <a:rPr lang="ru-RU" sz="2800" dirty="0" err="1">
                <a:latin typeface="Times New Roman" panose="02020603050405020304" pitchFamily="18" charset="0"/>
                <a:cs typeface="Times New Roman" panose="02020603050405020304" pitchFamily="18" charset="0"/>
              </a:rPr>
              <a:t>основоного</a:t>
            </a:r>
            <a:r>
              <a:rPr lang="ru-RU" sz="2800" dirty="0">
                <a:latin typeface="Times New Roman" panose="02020603050405020304" pitchFamily="18" charset="0"/>
                <a:cs typeface="Times New Roman" panose="02020603050405020304" pitchFamily="18" charset="0"/>
              </a:rPr>
              <a:t> долга)</a:t>
            </a:r>
            <a:endParaRPr lang="ru-RU" sz="2800" b="1" dirty="0">
              <a:latin typeface="Times New Roman" panose="02020603050405020304" pitchFamily="18" charset="0"/>
              <a:cs typeface="Times New Roman" panose="02020603050405020304" pitchFamily="18" charset="0"/>
            </a:endParaRPr>
          </a:p>
          <a:p>
            <a:pPr marL="609600" indent="-609600" eaLnBrk="1" fontAlgn="auto" hangingPunct="1">
              <a:spcAft>
                <a:spcPts val="0"/>
              </a:spcAft>
              <a:buFontTx/>
              <a:buNone/>
              <a:defRPr/>
            </a:pPr>
            <a:endParaRPr lang="ru-RU" sz="2800" dirty="0">
              <a:latin typeface="Times New Roman" panose="02020603050405020304" pitchFamily="18" charset="0"/>
              <a:cs typeface="Times New Roman" panose="02020603050405020304" pitchFamily="18" charset="0"/>
            </a:endParaRPr>
          </a:p>
          <a:p>
            <a:pPr marL="609600" indent="-609600" eaLnBrk="1" fontAlgn="auto" hangingPunct="1">
              <a:spcAft>
                <a:spcPts val="0"/>
              </a:spcAft>
              <a:buFontTx/>
              <a:buNone/>
              <a:defRPr/>
            </a:pPr>
            <a:r>
              <a:rPr lang="ru-RU" sz="2800" b="1" dirty="0">
                <a:solidFill>
                  <a:schemeClr val="accent2">
                    <a:lumMod val="50000"/>
                  </a:schemeClr>
                </a:solidFill>
                <a:latin typeface="Times New Roman" panose="02020603050405020304" pitchFamily="18" charset="0"/>
                <a:cs typeface="Times New Roman" panose="02020603050405020304" pitchFamily="18" charset="0"/>
              </a:rPr>
              <a:t>Владелец облигации является не собственником, а кредитором:</a:t>
            </a:r>
          </a:p>
          <a:p>
            <a:pPr marL="609600" indent="-609600" eaLnBrk="1" fontAlgn="auto" hangingPunct="1">
              <a:spcAft>
                <a:spcPts val="0"/>
              </a:spcAft>
              <a:buFontTx/>
              <a:buNone/>
              <a:defRPr/>
            </a:pPr>
            <a:r>
              <a:rPr lang="ru-RU" sz="2800" dirty="0">
                <a:latin typeface="Times New Roman" panose="02020603050405020304" pitchFamily="18" charset="0"/>
                <a:cs typeface="Times New Roman" panose="02020603050405020304" pitchFamily="18" charset="0"/>
              </a:rPr>
              <a:t>      - не имеет права участвовать в управлении;</a:t>
            </a:r>
          </a:p>
          <a:p>
            <a:pPr marL="609600" indent="-609600" eaLnBrk="1" fontAlgn="auto" hangingPunct="1">
              <a:spcAft>
                <a:spcPts val="0"/>
              </a:spcAft>
              <a:buFontTx/>
              <a:buNone/>
              <a:defRPr/>
            </a:pPr>
            <a:r>
              <a:rPr lang="ru-RU" sz="2800" dirty="0">
                <a:latin typeface="Times New Roman" panose="02020603050405020304" pitchFamily="18" charset="0"/>
                <a:cs typeface="Times New Roman" panose="02020603050405020304" pitchFamily="18" charset="0"/>
              </a:rPr>
              <a:t>      - размер процента не зависит от прибыли предприятия;</a:t>
            </a:r>
          </a:p>
          <a:p>
            <a:pPr marL="609600" indent="-609600" eaLnBrk="1" fontAlgn="auto" hangingPunct="1">
              <a:spcAft>
                <a:spcPts val="0"/>
              </a:spcAft>
              <a:buFontTx/>
              <a:buNone/>
              <a:defRPr/>
            </a:pPr>
            <a:r>
              <a:rPr lang="ru-RU" sz="2800" dirty="0">
                <a:latin typeface="Times New Roman" panose="02020603050405020304" pitchFamily="18" charset="0"/>
                <a:cs typeface="Times New Roman" panose="02020603050405020304" pitchFamily="18" charset="0"/>
              </a:rPr>
              <a:t>      - в случае банкротства предприятия владельцу возмещаются убытки в первую очередь.</a:t>
            </a:r>
          </a:p>
          <a:p>
            <a:pPr marL="609600" indent="-609600" eaLnBrk="1" fontAlgn="auto" hangingPunct="1">
              <a:spcAft>
                <a:spcPts val="0"/>
              </a:spcAft>
              <a:buFontTx/>
              <a:buNone/>
              <a:defRPr/>
            </a:pPr>
            <a:endParaRPr lang="ru-RU" sz="2400" dirty="0"/>
          </a:p>
          <a:p>
            <a:pPr marL="0" indent="0">
              <a:buNone/>
            </a:pPr>
            <a:endParaRPr lang="ru-RU" dirty="0"/>
          </a:p>
        </p:txBody>
      </p:sp>
    </p:spTree>
    <p:extLst>
      <p:ext uri="{BB962C8B-B14F-4D97-AF65-F5344CB8AC3E}">
        <p14:creationId xmlns:p14="http://schemas.microsoft.com/office/powerpoint/2010/main" val="2422496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7C65435E-0999-4E5E-B00F-23E895494F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0"/>
            <a:ext cx="12192000" cy="679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8350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13EAA27D-6319-4F40-BBAD-E38724C77B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291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1ED06A13-B826-4EB0-82DC-6F411C3E3A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59" y="0"/>
            <a:ext cx="11967881" cy="6678706"/>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a:extLst>
              <a:ext uri="{FF2B5EF4-FFF2-40B4-BE49-F238E27FC236}">
                <a16:creationId xmlns:a16="http://schemas.microsoft.com/office/drawing/2014/main" id="{DAB18AC3-2EE9-41A7-9BD6-8D9531221D60}"/>
              </a:ext>
            </a:extLst>
          </p:cNvPr>
          <p:cNvSpPr/>
          <p:nvPr/>
        </p:nvSpPr>
        <p:spPr>
          <a:xfrm rot="10800000" flipV="1">
            <a:off x="8202703" y="2088775"/>
            <a:ext cx="3558987" cy="2779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chemeClr val="tx1"/>
                </a:solidFill>
              </a:rPr>
              <a:t>в зависимости от ставки ЦБ</a:t>
            </a:r>
            <a:r>
              <a:rPr lang="en-US" b="1" dirty="0">
                <a:solidFill>
                  <a:schemeClr val="tx1"/>
                </a:solidFill>
              </a:rPr>
              <a:t>.</a:t>
            </a:r>
            <a:endParaRPr lang="ru-RU" b="1" dirty="0">
              <a:solidFill>
                <a:schemeClr val="tx1"/>
              </a:solidFill>
            </a:endParaRPr>
          </a:p>
        </p:txBody>
      </p:sp>
      <p:pic>
        <p:nvPicPr>
          <p:cNvPr id="3" name="Рисунок 2">
            <a:extLst>
              <a:ext uri="{FF2B5EF4-FFF2-40B4-BE49-F238E27FC236}">
                <a16:creationId xmlns:a16="http://schemas.microsoft.com/office/drawing/2014/main" id="{6E98E91F-7440-42AE-8CB7-B9DCFBAA6A35}"/>
              </a:ext>
            </a:extLst>
          </p:cNvPr>
          <p:cNvPicPr>
            <a:picLocks noChangeAspect="1"/>
          </p:cNvPicPr>
          <p:nvPr/>
        </p:nvPicPr>
        <p:blipFill>
          <a:blip r:embed="rId3"/>
          <a:stretch>
            <a:fillRect/>
          </a:stretch>
        </p:blipFill>
        <p:spPr>
          <a:xfrm>
            <a:off x="316834" y="4213032"/>
            <a:ext cx="3633531" cy="493819"/>
          </a:xfrm>
          <a:prstGeom prst="rect">
            <a:avLst/>
          </a:prstGeom>
        </p:spPr>
      </p:pic>
      <p:sp>
        <p:nvSpPr>
          <p:cNvPr id="6" name="Прямоугольник 5">
            <a:extLst>
              <a:ext uri="{FF2B5EF4-FFF2-40B4-BE49-F238E27FC236}">
                <a16:creationId xmlns:a16="http://schemas.microsoft.com/office/drawing/2014/main" id="{0C36F681-9D3D-435F-88E1-3305A569B94B}"/>
              </a:ext>
            </a:extLst>
          </p:cNvPr>
          <p:cNvSpPr/>
          <p:nvPr/>
        </p:nvSpPr>
        <p:spPr>
          <a:xfrm rot="10800000" flipV="1">
            <a:off x="3782207" y="4026348"/>
            <a:ext cx="1801908" cy="25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solidFill>
                <a:schemeClr val="tx1"/>
              </a:solidFill>
            </a:endParaRPr>
          </a:p>
        </p:txBody>
      </p:sp>
      <p:sp>
        <p:nvSpPr>
          <p:cNvPr id="7" name="Прямоугольник 6">
            <a:extLst>
              <a:ext uri="{FF2B5EF4-FFF2-40B4-BE49-F238E27FC236}">
                <a16:creationId xmlns:a16="http://schemas.microsoft.com/office/drawing/2014/main" id="{F1670049-32DC-4DC2-BE2F-2B7B1B401EBA}"/>
              </a:ext>
            </a:extLst>
          </p:cNvPr>
          <p:cNvSpPr/>
          <p:nvPr/>
        </p:nvSpPr>
        <p:spPr>
          <a:xfrm rot="10800000" flipV="1">
            <a:off x="8005478" y="3379694"/>
            <a:ext cx="3558987" cy="2779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b="1" dirty="0">
                <a:solidFill>
                  <a:schemeClr val="tx1"/>
                </a:solidFill>
              </a:rPr>
              <a:t>в зависимости от ставки ЦБ</a:t>
            </a:r>
            <a:r>
              <a:rPr lang="en-US" b="1" dirty="0">
                <a:solidFill>
                  <a:schemeClr val="tx1"/>
                </a:solidFill>
              </a:rPr>
              <a:t>.</a:t>
            </a:r>
            <a:endParaRPr lang="ru-RU" b="1" dirty="0">
              <a:solidFill>
                <a:schemeClr val="tx1"/>
              </a:solidFill>
            </a:endParaRPr>
          </a:p>
        </p:txBody>
      </p:sp>
      <p:sp>
        <p:nvSpPr>
          <p:cNvPr id="8" name="Прямоугольник 7">
            <a:extLst>
              <a:ext uri="{FF2B5EF4-FFF2-40B4-BE49-F238E27FC236}">
                <a16:creationId xmlns:a16="http://schemas.microsoft.com/office/drawing/2014/main" id="{75DFEEC0-0A61-4AB1-BF1E-B9A367D9E50A}"/>
              </a:ext>
            </a:extLst>
          </p:cNvPr>
          <p:cNvSpPr/>
          <p:nvPr/>
        </p:nvSpPr>
        <p:spPr>
          <a:xfrm rot="10800000" flipV="1">
            <a:off x="7467600" y="3721100"/>
            <a:ext cx="312418" cy="2152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0"/>
            <a:r>
              <a:rPr lang="ru-RU" b="1" dirty="0">
                <a:solidFill>
                  <a:schemeClr val="tx1"/>
                </a:solidFill>
              </a:rPr>
              <a:t>ь </a:t>
            </a:r>
          </a:p>
        </p:txBody>
      </p:sp>
      <p:sp>
        <p:nvSpPr>
          <p:cNvPr id="12" name="Прямоугольник 11">
            <a:extLst>
              <a:ext uri="{FF2B5EF4-FFF2-40B4-BE49-F238E27FC236}">
                <a16:creationId xmlns:a16="http://schemas.microsoft.com/office/drawing/2014/main" id="{49422AD8-6BF5-4097-8021-176935291B88}"/>
              </a:ext>
            </a:extLst>
          </p:cNvPr>
          <p:cNvSpPr/>
          <p:nvPr/>
        </p:nvSpPr>
        <p:spPr>
          <a:xfrm rot="10800000" flipV="1">
            <a:off x="7675280" y="3721100"/>
            <a:ext cx="254600" cy="259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b="1" dirty="0">
              <a:solidFill>
                <a:schemeClr val="tx1"/>
              </a:solidFill>
            </a:endParaRPr>
          </a:p>
        </p:txBody>
      </p:sp>
    </p:spTree>
    <p:extLst>
      <p:ext uri="{BB962C8B-B14F-4D97-AF65-F5344CB8AC3E}">
        <p14:creationId xmlns:p14="http://schemas.microsoft.com/office/powerpoint/2010/main" val="4062906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408546-3593-4463-9D7E-C7062FDEEC49}"/>
              </a:ext>
            </a:extLst>
          </p:cNvPr>
          <p:cNvSpPr>
            <a:spLocks noGrp="1"/>
          </p:cNvSpPr>
          <p:nvPr>
            <p:ph type="title" idx="4294967295"/>
          </p:nvPr>
        </p:nvSpPr>
        <p:spPr>
          <a:xfrm>
            <a:off x="-3559297" y="540427"/>
            <a:ext cx="20809514" cy="1354632"/>
          </a:xfrm>
        </p:spPr>
        <p:txBody>
          <a:bodyPr/>
          <a:lstStyle/>
          <a:p>
            <a:r>
              <a:rPr lang="ru-RU" b="1" dirty="0">
                <a:latin typeface="Times New Roman" panose="02020603050405020304" pitchFamily="18" charset="0"/>
                <a:cs typeface="Times New Roman" panose="02020603050405020304" pitchFamily="18" charset="0"/>
              </a:rPr>
              <a:t>     </a:t>
            </a:r>
          </a:p>
        </p:txBody>
      </p:sp>
      <p:pic>
        <p:nvPicPr>
          <p:cNvPr id="12290" name="Picture 2">
            <a:extLst>
              <a:ext uri="{FF2B5EF4-FFF2-40B4-BE49-F238E27FC236}">
                <a16:creationId xmlns:a16="http://schemas.microsoft.com/office/drawing/2014/main" id="{D710038D-23DC-4292-BF17-2790977882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45" y="70597"/>
            <a:ext cx="11882310" cy="6716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7436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61A3413-4047-47B0-962D-B526E9041037}"/>
              </a:ext>
            </a:extLst>
          </p:cNvPr>
          <p:cNvSpPr>
            <a:spLocks noGrp="1"/>
          </p:cNvSpPr>
          <p:nvPr>
            <p:ph type="title"/>
          </p:nvPr>
        </p:nvSpPr>
        <p:spPr>
          <a:xfrm>
            <a:off x="744071" y="624110"/>
            <a:ext cx="11654117" cy="1280890"/>
          </a:xfrm>
        </p:spPr>
        <p:txBody>
          <a:bodyPr>
            <a:normAutofit fontScale="90000"/>
          </a:bodyPr>
          <a:lstStyle/>
          <a:p>
            <a:r>
              <a:rPr kumimoji="0" lang="ru-RU" altLang="ru-RU"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rPr>
              <a:t>       Проблемы в развитии фондового рынка </a:t>
            </a:r>
            <a:br>
              <a:rPr kumimoji="0" lang="ru-RU" altLang="ru-RU"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rPr>
            </a:br>
            <a:r>
              <a:rPr kumimoji="0" lang="ru-RU" altLang="ru-RU"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rPr>
              <a:t>                      современной России</a:t>
            </a:r>
            <a:br>
              <a:rPr kumimoji="0" lang="ru-RU" altLang="ru-RU" b="1" i="0" u="none" strike="noStrike" kern="1200" cap="none" spc="0" normalizeH="0" baseline="0" noProof="0" dirty="0">
                <a:ln>
                  <a:noFill/>
                </a:ln>
                <a:solidFill>
                  <a:schemeClr val="tx1"/>
                </a:solidFill>
                <a:effectLst/>
                <a:uLnTx/>
                <a:uFillTx/>
                <a:latin typeface="Times New Roman" panose="02020603050405020304" pitchFamily="18" charset="0"/>
                <a:ea typeface="+mj-ea"/>
                <a:cs typeface="Times New Roman" panose="02020603050405020304" pitchFamily="18" charset="0"/>
              </a:rPr>
            </a:br>
            <a:endParaRPr lang="ru-RU" dirty="0">
              <a:solidFill>
                <a:schemeClr val="tx1"/>
              </a:solidFill>
            </a:endParaRPr>
          </a:p>
        </p:txBody>
      </p:sp>
      <p:sp>
        <p:nvSpPr>
          <p:cNvPr id="3" name="Объект 2">
            <a:extLst>
              <a:ext uri="{FF2B5EF4-FFF2-40B4-BE49-F238E27FC236}">
                <a16:creationId xmlns:a16="http://schemas.microsoft.com/office/drawing/2014/main" id="{4DE55BDE-9213-40A0-A52C-0434903EEABA}"/>
              </a:ext>
            </a:extLst>
          </p:cNvPr>
          <p:cNvSpPr>
            <a:spLocks noGrp="1"/>
          </p:cNvSpPr>
          <p:nvPr>
            <p:ph idx="1"/>
          </p:nvPr>
        </p:nvSpPr>
        <p:spPr>
          <a:xfrm>
            <a:off x="744071" y="1792941"/>
            <a:ext cx="10760541" cy="4796118"/>
          </a:xfrm>
        </p:spPr>
        <p:txBody>
          <a:bodyPr/>
          <a:lstStyle/>
          <a:p>
            <a:pPr marL="0" indent="0">
              <a:buNone/>
            </a:pPr>
            <a:endParaRPr lang="ru-RU" dirty="0"/>
          </a:p>
          <a:p>
            <a:endParaRPr lang="ru-RU" dirty="0"/>
          </a:p>
        </p:txBody>
      </p:sp>
      <p:sp>
        <p:nvSpPr>
          <p:cNvPr id="5" name="TextBox 4">
            <a:extLst>
              <a:ext uri="{FF2B5EF4-FFF2-40B4-BE49-F238E27FC236}">
                <a16:creationId xmlns:a16="http://schemas.microsoft.com/office/drawing/2014/main" id="{D8348B51-B085-47CD-A108-29F6EE5D10CE}"/>
              </a:ext>
            </a:extLst>
          </p:cNvPr>
          <p:cNvSpPr txBox="1"/>
          <p:nvPr/>
        </p:nvSpPr>
        <p:spPr>
          <a:xfrm>
            <a:off x="687388" y="2091217"/>
            <a:ext cx="11035552" cy="4142673"/>
          </a:xfrm>
          <a:prstGeom prst="rect">
            <a:avLst/>
          </a:prstGeom>
          <a:noFill/>
        </p:spPr>
        <p:txBody>
          <a:bodyPr wrap="square">
            <a:spAutoFit/>
          </a:bodyPr>
          <a:lstStyle/>
          <a:p>
            <a:pPr marR="0" lvl="0" algn="l" defTabSz="914400" rtl="0" eaLnBrk="1" fontAlgn="base" latinLnBrk="0" hangingPunct="1">
              <a:lnSpc>
                <a:spcPct val="90000"/>
              </a:lnSpc>
              <a:spcBef>
                <a:spcPct val="20000"/>
              </a:spcBef>
              <a:spcAft>
                <a:spcPct val="0"/>
              </a:spcAft>
              <a:buClr>
                <a:srgbClr val="006666"/>
              </a:buClr>
              <a:buSzPct val="70000"/>
              <a:tabLst/>
              <a:defRPr/>
            </a:pP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Более интенсивному развитию отечественного фондового рынка мешают как внутренние факторы, так и внешние обстоятельства. </a:t>
            </a:r>
          </a:p>
          <a:p>
            <a:pPr marR="0" lvl="0" algn="l" defTabSz="914400" rtl="0" eaLnBrk="1" fontAlgn="base" latinLnBrk="0" hangingPunct="1">
              <a:lnSpc>
                <a:spcPct val="90000"/>
              </a:lnSpc>
              <a:spcBef>
                <a:spcPct val="20000"/>
              </a:spcBef>
              <a:spcAft>
                <a:spcPct val="0"/>
              </a:spcAft>
              <a:buClr>
                <a:srgbClr val="006666"/>
              </a:buClr>
              <a:buSzPct val="70000"/>
              <a:tabLst/>
              <a:defRPr/>
            </a:pPr>
            <a:r>
              <a:rPr kumimoji="0" lang="ru-RU" altLang="ru-RU" sz="2800" b="0" i="1"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качестве внутренних факторов</a:t>
            </a: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тормозящих в настоящее время развитие российского фондового рынка, в первую очередь, следует выделить: консервативность российского населения (страшно узок круг инвесторов в России) и недооценка влияния фондового рынка на экономику страны. </a:t>
            </a:r>
          </a:p>
          <a:p>
            <a:pPr marR="0" lvl="0" algn="l" defTabSz="914400" rtl="0" eaLnBrk="1" fontAlgn="base" latinLnBrk="0" hangingPunct="1">
              <a:lnSpc>
                <a:spcPct val="90000"/>
              </a:lnSpc>
              <a:spcBef>
                <a:spcPct val="20000"/>
              </a:spcBef>
              <a:spcAft>
                <a:spcPct val="0"/>
              </a:spcAft>
              <a:buClr>
                <a:srgbClr val="006666"/>
              </a:buClr>
              <a:buSzPct val="70000"/>
              <a:tabLst/>
              <a:defRPr/>
            </a:pPr>
            <a:r>
              <a:rPr kumimoji="0" lang="ru-RU" altLang="ru-RU" sz="2800" b="0" i="1" u="sng"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В качестве внешнего факторы</a:t>
            </a:r>
            <a:r>
              <a:rPr kumimoji="0" lang="ru-RU" altLang="ru-RU" sz="28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негативно влияющего в настоящее время на развитие отечественного фондового рынка, стоит назвать неблагополучную конъюнктуру мировых финансовых рынков.</a:t>
            </a:r>
            <a:r>
              <a:rPr kumimoji="0" lang="ru-RU" altLang="ru-RU" sz="2800" b="0" i="0" u="none" strike="noStrike" kern="1200" cap="none" spc="0" normalizeH="0" baseline="0" noProof="0" dirty="0">
                <a:ln>
                  <a:noFill/>
                </a:ln>
                <a:solidFill>
                  <a:srgbClr val="000000"/>
                </a:solidFill>
                <a:effectLst/>
                <a:uLnTx/>
                <a:uFillTx/>
                <a:latin typeface="Verdana"/>
                <a:ea typeface="+mn-ea"/>
                <a:cs typeface="Arial"/>
              </a:rPr>
              <a:t> </a:t>
            </a:r>
          </a:p>
        </p:txBody>
      </p:sp>
    </p:spTree>
    <p:extLst>
      <p:ext uri="{BB962C8B-B14F-4D97-AF65-F5344CB8AC3E}">
        <p14:creationId xmlns:p14="http://schemas.microsoft.com/office/powerpoint/2010/main" val="25071812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193041" y="1221560"/>
            <a:ext cx="1199896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Какие два из перечисленных понятий используются в первую очередь при описании</a:t>
            </a:r>
            <a:endParaRPr kumimoji="0" lang="en-US"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экономической сферы общества?</a:t>
            </a:r>
            <a:endParaRPr kumimoji="0" lang="ru-RU" altLang="ru-RU" sz="2800" b="0" i="0" u="none" strike="noStrike" cap="none" normalizeH="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Государство; акционерное общество; предпринимательство; тоталитаризм; социальная мобильность.</a:t>
            </a: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Выпишите соответствующие понятия и раскройте смысл любого одного из них.</a:t>
            </a:r>
          </a:p>
        </p:txBody>
      </p:sp>
    </p:spTree>
    <p:extLst>
      <p:ext uri="{BB962C8B-B14F-4D97-AF65-F5344CB8AC3E}">
        <p14:creationId xmlns:p14="http://schemas.microsoft.com/office/powerpoint/2010/main" val="3890302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961B6F5F-E907-4AFD-A5ED-DB491EC33A99}"/>
              </a:ext>
            </a:extLst>
          </p:cNvPr>
          <p:cNvPicPr>
            <a:picLocks noChangeAspect="1"/>
          </p:cNvPicPr>
          <p:nvPr/>
        </p:nvPicPr>
        <p:blipFill>
          <a:blip r:embed="rId2"/>
          <a:stretch>
            <a:fillRect/>
          </a:stretch>
        </p:blipFill>
        <p:spPr>
          <a:xfrm>
            <a:off x="0" y="0"/>
            <a:ext cx="12191999" cy="6858000"/>
          </a:xfrm>
          <a:prstGeom prst="rect">
            <a:avLst/>
          </a:prstGeom>
        </p:spPr>
      </p:pic>
    </p:spTree>
    <p:extLst>
      <p:ext uri="{BB962C8B-B14F-4D97-AF65-F5344CB8AC3E}">
        <p14:creationId xmlns:p14="http://schemas.microsoft.com/office/powerpoint/2010/main" val="2374781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193041" y="1221560"/>
            <a:ext cx="1199896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Какие два из перечисленных понятий используются в первую очередь при описании</a:t>
            </a:r>
            <a:endParaRPr kumimoji="0" lang="en-US"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экономической сферы общества?</a:t>
            </a:r>
            <a:endParaRPr kumimoji="0" lang="ru-RU" altLang="ru-RU" sz="2800" b="0" i="0" u="none" strike="noStrike" cap="none" normalizeH="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Государство; </a:t>
            </a:r>
            <a:r>
              <a:rPr kumimoji="0" lang="ru-RU" altLang="ru-RU" sz="2800" b="0" i="1"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акционерное общество; предпринимательство; </a:t>
            </a:r>
            <a:r>
              <a:rPr kumimoji="0" lang="ru-RU" altLang="ru-RU" sz="2800" b="0" i="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тоталитаризм; социальная мобильность.</a:t>
            </a: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Выпишите соответствующие понятия и раскройте смысл любого одного из них.</a:t>
            </a:r>
          </a:p>
        </p:txBody>
      </p:sp>
    </p:spTree>
    <p:extLst>
      <p:ext uri="{BB962C8B-B14F-4D97-AF65-F5344CB8AC3E}">
        <p14:creationId xmlns:p14="http://schemas.microsoft.com/office/powerpoint/2010/main" val="22973845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213359" y="1946899"/>
            <a:ext cx="11978641"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8</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Работники фирмы «Ивушка» являются ее собственниками. Какая дополнительная информация позволит сделать вывод о том, что «Ивушка»  — акционерное предприятие?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Предприятие вовремя уплачивает налоги.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Фирма взяла в банке кредит на развитие производства.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3)  Доходы распределяются между работниками.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Работники получают дивиденды от имеющихся у них ценных бумаг предприятия.</a:t>
            </a:r>
          </a:p>
        </p:txBody>
      </p:sp>
    </p:spTree>
    <p:extLst>
      <p:ext uri="{BB962C8B-B14F-4D97-AF65-F5344CB8AC3E}">
        <p14:creationId xmlns:p14="http://schemas.microsoft.com/office/powerpoint/2010/main" val="16148908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213359" y="1946899"/>
            <a:ext cx="11978641"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8</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Работники фирмы «Ивушка» являются ее собственниками. Какая дополнительная информация позволит сделать вывод о том, что «Ивушка»  — акционерное предприятие?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Предприятие вовремя уплачивает налоги.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Фирма взяла в банке кредит на развитие производства.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3)  Доходы распределяются между работниками.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4)  Работники получают дивиденды от имеющихся у них ценных бумаг предприятия.</a:t>
            </a:r>
          </a:p>
        </p:txBody>
      </p:sp>
    </p:spTree>
    <p:extLst>
      <p:ext uri="{BB962C8B-B14F-4D97-AF65-F5344CB8AC3E}">
        <p14:creationId xmlns:p14="http://schemas.microsoft.com/office/powerpoint/2010/main" val="24009044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436045"/>
            <a:ext cx="1185672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8</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Предприятие «Лиса и Ежик» выпустило в обращение ценные бумаги и ежегодно выплачивает по ним дивиденды. Размер дивидендов зависит от успешности работы предприятия. Что из приведенного ниже относится к данному предприятию?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Предприятие освобождено от уплаты налогов.</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Все работники участвуют в управлении предприятием.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3)  Предприятие находится в акционерной собственности.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Собственником предприятия выступает государство.</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44539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436045"/>
            <a:ext cx="1185672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8</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Предприятие «Лиса и Ежик» выпустило в обращение ценные бумаги и ежегодно выплачивает по ним дивиденды. Размер дивидендов зависит от успешности работы предприятия. Что из приведенного ниже относится к данному предприятию?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Предприятие освобождено от уплаты налогов.</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Все работники участвуют в управлении предприятием.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3)  Предприятие находится в акционерной собственности.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Собственником предприятия выступает государство.</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13336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436046"/>
            <a:ext cx="1185672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9</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Верны ли следующие суждения о предприятиях различных форм собственности?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Предприятия различных форм собственности должны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А.  ежегодно выплачивать дивиденды по своим ценным бумагам.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Б.  уплачивать налоги в государственный бюджет.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верно только 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верно только Б</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3)  верны оба суждения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оба суждения неверны</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778431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1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436046"/>
            <a:ext cx="1185672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9</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Верны ли следующие суждения о предприятиях различных форм собственности?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Предприятия различных форм собственности должны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А.  ежегодно выплачивать дивиденды по своим ценным бумагам.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Б.  уплачивать налоги в государственный бюджет.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верно только 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2)  верно только Б</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3)  верны оба суждения</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4)  оба суждения неверны</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96246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866933"/>
            <a:ext cx="1185672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6 – задача по финансовой грамотности</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Совершеннолетней Антонине Арсеньевне досталась в наследство крупная сумма денег. Ее брат, работающий брокером, посоветовал открыть индивидуальный инвестиционный счет и вложиться в ценные бумаги.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Какие ценные бумаги Вы знаете? Укажите любые два примера ценных бумаг.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Укажите одно имущественное право, которое дает своему владельцу любая из них. Ответ запишите на бланке ответов № 2, указав номер задания.</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00748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436047"/>
            <a:ext cx="1185672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6 – задача по финансовой грамотности</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Совершеннолетней Антонине Арсеньевне досталась в наследство крупная сумма денег. Ее брат, работающий брокером, посоветовал открыть индивидуальный инвестиционный счет и вложиться в ценные бумаги.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Какие ценные бумаги Вы знаете? Укажите любые два примера ценных бумаг. </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1.  Примеры ценных бумаг:— акции;— облигации;— векселя и др.</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2.  Например, акции дают право получать дивиденды.</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rPr>
              <a:t>Укажите одно имущественное право, которое дает своему владельцу любая из них. Ответ запишите на бланке ответов № 2, указав номер задания.</a:t>
            </a:r>
          </a:p>
        </p:txBody>
      </p:sp>
    </p:spTree>
    <p:extLst>
      <p:ext uri="{BB962C8B-B14F-4D97-AF65-F5344CB8AC3E}">
        <p14:creationId xmlns:p14="http://schemas.microsoft.com/office/powerpoint/2010/main" val="11819695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2513265"/>
            <a:ext cx="1185672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24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Опираясь на обществоведческие знания и факты общественной жизни, объясните:</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а)  кого экономисты называют инвестором;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б)  значение инвестиций в рыночной экономике.</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02233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B6B13771-7261-48B7-8D63-F437A33A0194}"/>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948661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79929" y="624110"/>
            <a:ext cx="11528612" cy="765419"/>
          </a:xfrm>
        </p:spPr>
        <p:txBody>
          <a:bodyPr/>
          <a:lstStyle/>
          <a:p>
            <a:pPr algn="ctr"/>
            <a:r>
              <a:rPr lang="ru-RU" b="1" dirty="0">
                <a:latin typeface="Times New Roman" panose="02020603050405020304" pitchFamily="18" charset="0"/>
                <a:cs typeface="Times New Roman" panose="02020603050405020304" pitchFamily="18" charset="0"/>
              </a:rPr>
              <a:t>Задания ОГЭ – 2 часть </a:t>
            </a:r>
          </a:p>
        </p:txBody>
      </p:sp>
      <p:sp>
        <p:nvSpPr>
          <p:cNvPr id="5" name="Rectangle 2">
            <a:extLst>
              <a:ext uri="{FF2B5EF4-FFF2-40B4-BE49-F238E27FC236}">
                <a16:creationId xmlns:a16="http://schemas.microsoft.com/office/drawing/2014/main" id="{B00BC82A-798F-4DF6-BA57-B5E02CB1887D}"/>
              </a:ext>
            </a:extLst>
          </p:cNvPr>
          <p:cNvSpPr>
            <a:spLocks noGrp="1" noChangeArrowheads="1"/>
          </p:cNvSpPr>
          <p:nvPr>
            <p:ph idx="1"/>
          </p:nvPr>
        </p:nvSpPr>
        <p:spPr bwMode="auto">
          <a:xfrm>
            <a:off x="335280" y="1651491"/>
            <a:ext cx="1185672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Arial" panose="020B0604020202020204" pitchFamily="34" charset="0"/>
              </a:rPr>
              <a:t>             </a:t>
            </a: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задания 24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Правильный ответ должен содержать два объяснения, допустим:</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1)  юридическое или физическое лицо, вкладывающее собственные или заемные средства в различные проекты в целях получения прибыли;</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2)  за счет вложения средств (в строительство и реконструкцию зданий, в новое оборудование и обучение сотрудников, в разработку и использование новых технологий производства, в повышение качества продукции) происходит развитие производства.</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Могут быть даны другие объяснения.</a:t>
            </a:r>
            <a:endParaRPr kumimoji="0" lang="ru-RU" altLang="ru-RU" sz="2800" b="0" i="0" u="none" strike="noStrike" cap="none" normalizeH="0" baseline="0" dirty="0">
              <a:ln>
                <a:noFill/>
              </a:ln>
              <a:solidFill>
                <a:schemeClr val="accent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93065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365760" y="975360"/>
            <a:ext cx="11694160" cy="5882640"/>
          </a:xfrm>
        </p:spPr>
        <p:txBody>
          <a:bodyPr>
            <a:normAutofit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Ниже приведён перечень терминов. Все они, за исключением двух, характеризуют виды финансовых институтов. </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1.  Инвестиционный фонд.</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2.  Коммерческий банк.</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3.  Артель.</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4.  Страховая компания.</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5.  Фондовая биржа.</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6.  Некоммерческая организация. </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Найдите два термина, «выпадающих» из общего ряда, и запишите в ответ цифры, под которыми они указаны.</a:t>
            </a:r>
          </a:p>
        </p:txBody>
      </p:sp>
    </p:spTree>
    <p:extLst>
      <p:ext uri="{BB962C8B-B14F-4D97-AF65-F5344CB8AC3E}">
        <p14:creationId xmlns:p14="http://schemas.microsoft.com/office/powerpoint/2010/main" val="22914998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365760" y="975360"/>
            <a:ext cx="11694160" cy="5882640"/>
          </a:xfrm>
        </p:spPr>
        <p:txBody>
          <a:bodyPr>
            <a:normAutofit fontScale="92500"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a:t>
            </a:r>
            <a:r>
              <a:rPr lang="en-US" sz="2800" dirty="0">
                <a:latin typeface="Times New Roman" panose="02020603050405020304" pitchFamily="18" charset="0"/>
                <a:cs typeface="Times New Roman" panose="02020603050405020304" pitchFamily="18" charset="0"/>
              </a:rPr>
              <a:t>1</a:t>
            </a:r>
          </a:p>
          <a:p>
            <a:pPr marL="0" indent="0">
              <a:lnSpc>
                <a:spcPct val="120000"/>
              </a:lnSpc>
              <a:buNone/>
            </a:pPr>
            <a:r>
              <a:rPr lang="ru-RU" sz="2800" dirty="0">
                <a:latin typeface="Times New Roman" panose="02020603050405020304" pitchFamily="18" charset="0"/>
                <a:cs typeface="Times New Roman" panose="02020603050405020304" pitchFamily="18" charset="0"/>
              </a:rPr>
              <a:t>Ниже приведён перечень терминов. Все они, за исключением двух, характеризуют виды финансовых институтов. </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1.  Инвестиционный фонд.</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2.  Коммерческий банк.</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3.  Артель.</a:t>
            </a:r>
            <a:endParaRPr lang="en-US" sz="2800" dirty="0">
              <a:solidFill>
                <a:schemeClr val="accent1"/>
              </a:solidFill>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4.  Страховая компания.</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5.  Фондовая биржа.</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6.  Некоммерческая организация. </a:t>
            </a:r>
            <a:endParaRPr lang="en-US" sz="2800" dirty="0">
              <a:solidFill>
                <a:schemeClr val="accent1"/>
              </a:solidFill>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Найдите два термина, «выпадающих» из общего ряда, и запишите в ответ цифры, под которыми они указаны.</a:t>
            </a:r>
          </a:p>
        </p:txBody>
      </p:sp>
    </p:spTree>
    <p:extLst>
      <p:ext uri="{BB962C8B-B14F-4D97-AF65-F5344CB8AC3E}">
        <p14:creationId xmlns:p14="http://schemas.microsoft.com/office/powerpoint/2010/main" val="488901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365760" y="975360"/>
            <a:ext cx="11694160" cy="5882640"/>
          </a:xfrm>
        </p:spPr>
        <p:txBody>
          <a:bodyPr>
            <a:normAutofit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5</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Выберите верные суждения о ценных бумагах и запишите цифры, под которыми они указаны. Цифры укажите в порядке возрастания. </a:t>
            </a:r>
          </a:p>
          <a:p>
            <a:pPr marL="0" indent="0">
              <a:lnSpc>
                <a:spcPct val="120000"/>
              </a:lnSpc>
              <a:buNone/>
            </a:pPr>
            <a:r>
              <a:rPr lang="ru-RU" sz="2800" dirty="0">
                <a:latin typeface="Times New Roman" panose="02020603050405020304" pitchFamily="18" charset="0"/>
                <a:cs typeface="Times New Roman" panose="02020603050405020304" pitchFamily="18" charset="0"/>
              </a:rPr>
              <a:t>1.  Ценная бумага  — это документ, удостоверяющий определённые имущественные права.</a:t>
            </a:r>
          </a:p>
          <a:p>
            <a:pPr marL="0" indent="0">
              <a:lnSpc>
                <a:spcPct val="120000"/>
              </a:lnSpc>
              <a:buNone/>
            </a:pPr>
            <a:r>
              <a:rPr lang="ru-RU" sz="2800" dirty="0">
                <a:latin typeface="Times New Roman" panose="02020603050405020304" pitchFamily="18" charset="0"/>
                <a:cs typeface="Times New Roman" panose="02020603050405020304" pitchFamily="18" charset="0"/>
              </a:rPr>
              <a:t>2.  В ценной бумаге всегда указывается имя владельца.</a:t>
            </a:r>
          </a:p>
          <a:p>
            <a:pPr marL="0" indent="0">
              <a:lnSpc>
                <a:spcPct val="120000"/>
              </a:lnSpc>
              <a:buNone/>
            </a:pPr>
            <a:r>
              <a:rPr lang="ru-RU" sz="2800" dirty="0">
                <a:latin typeface="Times New Roman" panose="02020603050405020304" pitchFamily="18" charset="0"/>
                <a:cs typeface="Times New Roman" panose="02020603050405020304" pitchFamily="18" charset="0"/>
              </a:rPr>
              <a:t>3.  Ценная бумага может быть объектом купли-продажи.</a:t>
            </a:r>
          </a:p>
          <a:p>
            <a:pPr marL="0" indent="0">
              <a:lnSpc>
                <a:spcPct val="120000"/>
              </a:lnSpc>
              <a:buNone/>
            </a:pPr>
            <a:r>
              <a:rPr lang="ru-RU" sz="2800" dirty="0">
                <a:latin typeface="Times New Roman" panose="02020603050405020304" pitchFamily="18" charset="0"/>
                <a:cs typeface="Times New Roman" panose="02020603050405020304" pitchFamily="18" charset="0"/>
              </a:rPr>
              <a:t>4.  Юридические лица не могут выпускать ценные бумаги.</a:t>
            </a:r>
          </a:p>
          <a:p>
            <a:pPr marL="0" indent="0">
              <a:lnSpc>
                <a:spcPct val="120000"/>
              </a:lnSpc>
              <a:buNone/>
            </a:pPr>
            <a:r>
              <a:rPr lang="ru-RU" sz="2800" dirty="0">
                <a:latin typeface="Times New Roman" panose="02020603050405020304" pitchFamily="18" charset="0"/>
                <a:cs typeface="Times New Roman" panose="02020603050405020304" pitchFamily="18" charset="0"/>
              </a:rPr>
              <a:t>5.  Ценные бумаги могут существовать как в бумажной, так и в электронной форме.</a:t>
            </a:r>
          </a:p>
        </p:txBody>
      </p:sp>
    </p:spTree>
    <p:extLst>
      <p:ext uri="{BB962C8B-B14F-4D97-AF65-F5344CB8AC3E}">
        <p14:creationId xmlns:p14="http://schemas.microsoft.com/office/powerpoint/2010/main" val="26227105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365760" y="975360"/>
            <a:ext cx="11694160" cy="5882640"/>
          </a:xfrm>
        </p:spPr>
        <p:txBody>
          <a:bodyPr>
            <a:normAutofit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5</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Выберите верные суждения о ценных бумагах и запишите цифры, под которыми они указаны. Цифры укажите в порядке возрастания. </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1.  Ценная бумага  — это документ, удостоверяющий определённые имущественные права.</a:t>
            </a:r>
          </a:p>
          <a:p>
            <a:pPr marL="0" indent="0">
              <a:lnSpc>
                <a:spcPct val="120000"/>
              </a:lnSpc>
              <a:buNone/>
            </a:pPr>
            <a:r>
              <a:rPr lang="ru-RU" sz="2800" dirty="0">
                <a:latin typeface="Times New Roman" panose="02020603050405020304" pitchFamily="18" charset="0"/>
                <a:cs typeface="Times New Roman" panose="02020603050405020304" pitchFamily="18" charset="0"/>
              </a:rPr>
              <a:t>2.  В ценной бумаге всегда указывается имя владельца.</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3.  Ценная бумага может быть объектом купли-продажи.</a:t>
            </a:r>
          </a:p>
          <a:p>
            <a:pPr marL="0" indent="0">
              <a:lnSpc>
                <a:spcPct val="120000"/>
              </a:lnSpc>
              <a:buNone/>
            </a:pPr>
            <a:r>
              <a:rPr lang="ru-RU" sz="2800" dirty="0">
                <a:latin typeface="Times New Roman" panose="02020603050405020304" pitchFamily="18" charset="0"/>
                <a:cs typeface="Times New Roman" panose="02020603050405020304" pitchFamily="18" charset="0"/>
              </a:rPr>
              <a:t>4.  Юридические лица не могут выпускать ценные бумаги.</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5.  Ценные бумаги могут существовать как в бумажной, так и в электронной форме.</a:t>
            </a:r>
          </a:p>
        </p:txBody>
      </p:sp>
    </p:spTree>
    <p:extLst>
      <p:ext uri="{BB962C8B-B14F-4D97-AF65-F5344CB8AC3E}">
        <p14:creationId xmlns:p14="http://schemas.microsoft.com/office/powerpoint/2010/main" val="7451688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fontScale="92500" lnSpcReduction="2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5</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Выберите верные суждения о финансовом рынке и запишите цифры, под которыми они указаны. </a:t>
            </a:r>
          </a:p>
          <a:p>
            <a:pPr marL="0" indent="0">
              <a:lnSpc>
                <a:spcPct val="120000"/>
              </a:lnSpc>
              <a:buNone/>
            </a:pPr>
            <a:r>
              <a:rPr lang="ru-RU" sz="2800" dirty="0">
                <a:latin typeface="Times New Roman" panose="02020603050405020304" pitchFamily="18" charset="0"/>
                <a:cs typeface="Times New Roman" panose="02020603050405020304" pitchFamily="18" charset="0"/>
              </a:rPr>
              <a:t>1.  К функциям финансового рынка относят формирование цен на денежные капиталы.</a:t>
            </a:r>
          </a:p>
          <a:p>
            <a:pPr marL="0" indent="0">
              <a:lnSpc>
                <a:spcPct val="120000"/>
              </a:lnSpc>
              <a:buNone/>
            </a:pPr>
            <a:r>
              <a:rPr lang="ru-RU" sz="2800" dirty="0">
                <a:latin typeface="Times New Roman" panose="02020603050405020304" pitchFamily="18" charset="0"/>
                <a:cs typeface="Times New Roman" panose="02020603050405020304" pitchFamily="18" charset="0"/>
              </a:rPr>
              <a:t>2.  Финансовый рынок  — это подсистема рынка потребительских товаров и услуг.</a:t>
            </a:r>
          </a:p>
          <a:p>
            <a:pPr marL="0" indent="0">
              <a:lnSpc>
                <a:spcPct val="120000"/>
              </a:lnSpc>
              <a:buNone/>
            </a:pPr>
            <a:r>
              <a:rPr lang="ru-RU" sz="2800" dirty="0">
                <a:latin typeface="Times New Roman" panose="02020603050405020304" pitchFamily="18" charset="0"/>
                <a:cs typeface="Times New Roman" panose="02020603050405020304" pitchFamily="18" charset="0"/>
              </a:rPr>
              <a:t>3.  Финансовый рынок контролирует взаимодействие работников и работодателей.</a:t>
            </a:r>
          </a:p>
          <a:p>
            <a:pPr marL="0" indent="0">
              <a:lnSpc>
                <a:spcPct val="120000"/>
              </a:lnSpc>
              <a:buNone/>
            </a:pPr>
            <a:r>
              <a:rPr lang="ru-RU" sz="2800" dirty="0">
                <a:latin typeface="Times New Roman" panose="02020603050405020304" pitchFamily="18" charset="0"/>
                <a:cs typeface="Times New Roman" panose="02020603050405020304" pitchFamily="18" charset="0"/>
              </a:rPr>
              <a:t>4.  Центральный Банк Российской Федерации устанавливает ключевую ставку, которая регулирует предложение на финансовом рынке.</a:t>
            </a:r>
          </a:p>
          <a:p>
            <a:pPr marL="0" indent="0">
              <a:lnSpc>
                <a:spcPct val="120000"/>
              </a:lnSpc>
              <a:buNone/>
            </a:pPr>
            <a:r>
              <a:rPr lang="ru-RU" sz="2800" dirty="0">
                <a:latin typeface="Times New Roman" panose="02020603050405020304" pitchFamily="18" charset="0"/>
                <a:cs typeface="Times New Roman" panose="02020603050405020304" pitchFamily="18" charset="0"/>
              </a:rPr>
              <a:t>5.  Составной частью финансового рынка является рынок ценных бумаг.</a:t>
            </a:r>
            <a:endParaRPr lang="ru-RU" sz="2800"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834385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fontScale="92500" lnSpcReduction="2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5</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Выберите верные суждения о финансовом рынке и запишите цифры, под которыми они указаны. </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1.  К функциям финансового рынка относят формирование цен на денежные капиталы.</a:t>
            </a:r>
          </a:p>
          <a:p>
            <a:pPr marL="0" indent="0">
              <a:lnSpc>
                <a:spcPct val="120000"/>
              </a:lnSpc>
              <a:buNone/>
            </a:pPr>
            <a:r>
              <a:rPr lang="ru-RU" sz="2800" dirty="0">
                <a:latin typeface="Times New Roman" panose="02020603050405020304" pitchFamily="18" charset="0"/>
                <a:cs typeface="Times New Roman" panose="02020603050405020304" pitchFamily="18" charset="0"/>
              </a:rPr>
              <a:t>2.  Финансовый рынок  — это подсистема рынка потребительских товаров и услуг.</a:t>
            </a:r>
          </a:p>
          <a:p>
            <a:pPr marL="0" indent="0">
              <a:lnSpc>
                <a:spcPct val="120000"/>
              </a:lnSpc>
              <a:buNone/>
            </a:pPr>
            <a:r>
              <a:rPr lang="ru-RU" sz="2800" dirty="0">
                <a:latin typeface="Times New Roman" panose="02020603050405020304" pitchFamily="18" charset="0"/>
                <a:cs typeface="Times New Roman" panose="02020603050405020304" pitchFamily="18" charset="0"/>
              </a:rPr>
              <a:t>3.  Финансовый рынок контролирует взаимодействие работников и работодателей.</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4.  Центральный Банк Российской Федерации устанавливает ключевую ставку, которая регулирует предложение на финансовом рынке.</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5.  Составной частью финансового рынка является рынок ценных бумаг.</a:t>
            </a:r>
          </a:p>
        </p:txBody>
      </p:sp>
    </p:spTree>
    <p:extLst>
      <p:ext uri="{BB962C8B-B14F-4D97-AF65-F5344CB8AC3E}">
        <p14:creationId xmlns:p14="http://schemas.microsoft.com/office/powerpoint/2010/main" val="8357056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6</a:t>
            </a:r>
          </a:p>
          <a:p>
            <a:pPr marL="0" indent="0">
              <a:lnSpc>
                <a:spcPct val="120000"/>
              </a:lnSpc>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a:t>
            </a:r>
          </a:p>
          <a:p>
            <a:pPr marL="0" indent="0">
              <a:lnSpc>
                <a:spcPct val="120000"/>
              </a:lnSpc>
              <a:buNone/>
            </a:pPr>
            <a:endParaRPr lang="en-US" sz="2800" dirty="0">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extLst>
              <p:ext uri="{D42A27DB-BD31-4B8C-83A1-F6EECF244321}">
                <p14:modId xmlns:p14="http://schemas.microsoft.com/office/powerpoint/2010/main" val="4181677690"/>
              </p:ext>
            </p:extLst>
          </p:nvPr>
        </p:nvGraphicFramePr>
        <p:xfrm>
          <a:off x="243840" y="3155410"/>
          <a:ext cx="12053644" cy="3611150"/>
        </p:xfrm>
        <a:graphic>
          <a:graphicData uri="http://schemas.openxmlformats.org/drawingml/2006/table">
            <a:tbl>
              <a:tblPr firstRow="1" bandRow="1">
                <a:tableStyleId>{5C22544A-7EE6-4342-B048-85BDC9FD1C3A}</a:tableStyleId>
              </a:tblPr>
              <a:tblGrid>
                <a:gridCol w="7955280">
                  <a:extLst>
                    <a:ext uri="{9D8B030D-6E8A-4147-A177-3AD203B41FA5}">
                      <a16:colId xmlns:a16="http://schemas.microsoft.com/office/drawing/2014/main" val="1094063041"/>
                    </a:ext>
                  </a:extLst>
                </a:gridCol>
                <a:gridCol w="4098364">
                  <a:extLst>
                    <a:ext uri="{9D8B030D-6E8A-4147-A177-3AD203B41FA5}">
                      <a16:colId xmlns:a16="http://schemas.microsoft.com/office/drawing/2014/main" val="2283486340"/>
                    </a:ext>
                  </a:extLst>
                </a:gridCol>
              </a:tblGrid>
              <a:tr h="3611150">
                <a:tc>
                  <a:txBody>
                    <a:bodyPr/>
                    <a:lstStyle/>
                    <a:p>
                      <a:r>
                        <a:rPr lang="ru-RU" sz="2400" dirty="0">
                          <a:latin typeface="Times New Roman" panose="02020603050405020304" pitchFamily="18" charset="0"/>
                          <a:cs typeface="Times New Roman" panose="02020603050405020304" pitchFamily="18" charset="0"/>
                        </a:rPr>
                        <a:t>ЗАДАЧА</a:t>
                      </a:r>
                    </a:p>
                    <a:p>
                      <a:r>
                        <a:rPr lang="ru-RU" sz="2400" dirty="0">
                          <a:latin typeface="Times New Roman" panose="02020603050405020304" pitchFamily="18" charset="0"/>
                          <a:cs typeface="Times New Roman" panose="02020603050405020304" pitchFamily="18" charset="0"/>
                        </a:rPr>
                        <a:t>А)  организация торговли ценными бумагами</a:t>
                      </a:r>
                    </a:p>
                    <a:p>
                      <a:r>
                        <a:rPr lang="ru-RU" sz="2400" dirty="0">
                          <a:latin typeface="Times New Roman" panose="02020603050405020304" pitchFamily="18" charset="0"/>
                          <a:cs typeface="Times New Roman" panose="02020603050405020304" pitchFamily="18" charset="0"/>
                        </a:rPr>
                        <a:t>Б)  учёт свободных рабочих мест</a:t>
                      </a:r>
                    </a:p>
                    <a:p>
                      <a:r>
                        <a:rPr lang="ru-RU" sz="2400" dirty="0">
                          <a:latin typeface="Times New Roman" panose="02020603050405020304" pitchFamily="18" charset="0"/>
                          <a:cs typeface="Times New Roman" panose="02020603050405020304" pitchFamily="18" charset="0"/>
                        </a:rPr>
                        <a:t>В)  информирование населения и работодателей</a:t>
                      </a:r>
                    </a:p>
                    <a:p>
                      <a:r>
                        <a:rPr lang="ru-RU" sz="2400" dirty="0">
                          <a:latin typeface="Times New Roman" panose="02020603050405020304" pitchFamily="18" charset="0"/>
                          <a:cs typeface="Times New Roman" panose="02020603050405020304" pitchFamily="18" charset="0"/>
                        </a:rPr>
                        <a:t>о состоянии рынка труда</a:t>
                      </a:r>
                    </a:p>
                    <a:p>
                      <a:r>
                        <a:rPr lang="ru-RU" sz="2400" dirty="0">
                          <a:latin typeface="Times New Roman" panose="02020603050405020304" pitchFamily="18" charset="0"/>
                          <a:cs typeface="Times New Roman" panose="02020603050405020304" pitchFamily="18" charset="0"/>
                        </a:rPr>
                        <a:t>Г)  оценка стоимости и привлекательности</a:t>
                      </a:r>
                    </a:p>
                    <a:p>
                      <a:r>
                        <a:rPr lang="ru-RU" sz="2400" dirty="0">
                          <a:latin typeface="Times New Roman" panose="02020603050405020304" pitchFamily="18" charset="0"/>
                          <a:cs typeface="Times New Roman" panose="02020603050405020304" pitchFamily="18" charset="0"/>
                        </a:rPr>
                        <a:t>ценных бумаг</a:t>
                      </a:r>
                    </a:p>
                    <a:p>
                      <a:r>
                        <a:rPr lang="ru-RU" sz="2400" dirty="0">
                          <a:latin typeface="Times New Roman" panose="02020603050405020304" pitchFamily="18" charset="0"/>
                          <a:cs typeface="Times New Roman" panose="02020603050405020304" pitchFamily="18" charset="0"/>
                        </a:rPr>
                        <a:t>Д)  обеспечение достоверности котировки акций</a:t>
                      </a:r>
                    </a:p>
                    <a:p>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1)  фондовая биржа</a:t>
                      </a:r>
                    </a:p>
                    <a:p>
                      <a:r>
                        <a:rPr lang="ru-RU" sz="2400" dirty="0">
                          <a:latin typeface="Times New Roman" panose="02020603050405020304" pitchFamily="18" charset="0"/>
                          <a:cs typeface="Times New Roman" panose="02020603050405020304" pitchFamily="18" charset="0"/>
                        </a:rPr>
                        <a:t>2)  биржа труда</a:t>
                      </a:r>
                    </a:p>
                    <a:p>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6448145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6</a:t>
            </a:r>
          </a:p>
          <a:p>
            <a:pPr marL="0" indent="0">
              <a:lnSpc>
                <a:spcPct val="120000"/>
              </a:lnSpc>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r>
              <a:rPr lang="ru-RU" sz="2800" dirty="0">
                <a:solidFill>
                  <a:schemeClr val="accent1"/>
                </a:solidFill>
                <a:latin typeface="Times New Roman" panose="02020603050405020304" pitchFamily="18" charset="0"/>
                <a:cs typeface="Times New Roman" panose="02020603050405020304" pitchFamily="18" charset="0"/>
              </a:rPr>
              <a:t>Ответ: 12211.</a:t>
            </a:r>
          </a:p>
          <a:p>
            <a:pPr marL="0" indent="0">
              <a:lnSpc>
                <a:spcPct val="120000"/>
              </a:lnSpc>
              <a:buNone/>
            </a:pPr>
            <a:endParaRPr lang="en-US" sz="2800" dirty="0">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extLst>
              <p:ext uri="{D42A27DB-BD31-4B8C-83A1-F6EECF244321}">
                <p14:modId xmlns:p14="http://schemas.microsoft.com/office/powerpoint/2010/main" val="543308986"/>
              </p:ext>
            </p:extLst>
          </p:nvPr>
        </p:nvGraphicFramePr>
        <p:xfrm>
          <a:off x="243840" y="3155410"/>
          <a:ext cx="12053644" cy="3611150"/>
        </p:xfrm>
        <a:graphic>
          <a:graphicData uri="http://schemas.openxmlformats.org/drawingml/2006/table">
            <a:tbl>
              <a:tblPr firstRow="1" bandRow="1">
                <a:tableStyleId>{5C22544A-7EE6-4342-B048-85BDC9FD1C3A}</a:tableStyleId>
              </a:tblPr>
              <a:tblGrid>
                <a:gridCol w="7934960">
                  <a:extLst>
                    <a:ext uri="{9D8B030D-6E8A-4147-A177-3AD203B41FA5}">
                      <a16:colId xmlns:a16="http://schemas.microsoft.com/office/drawing/2014/main" val="1094063041"/>
                    </a:ext>
                  </a:extLst>
                </a:gridCol>
                <a:gridCol w="4118684">
                  <a:extLst>
                    <a:ext uri="{9D8B030D-6E8A-4147-A177-3AD203B41FA5}">
                      <a16:colId xmlns:a16="http://schemas.microsoft.com/office/drawing/2014/main" val="2283486340"/>
                    </a:ext>
                  </a:extLst>
                </a:gridCol>
              </a:tblGrid>
              <a:tr h="3611150">
                <a:tc>
                  <a:txBody>
                    <a:bodyPr/>
                    <a:lstStyle/>
                    <a:p>
                      <a:r>
                        <a:rPr lang="ru-RU" sz="2400" dirty="0">
                          <a:latin typeface="Times New Roman" panose="02020603050405020304" pitchFamily="18" charset="0"/>
                          <a:cs typeface="Times New Roman" panose="02020603050405020304" pitchFamily="18" charset="0"/>
                        </a:rPr>
                        <a:t>ЗАДАЧА</a:t>
                      </a:r>
                    </a:p>
                    <a:p>
                      <a:r>
                        <a:rPr lang="ru-RU" sz="2400" dirty="0">
                          <a:latin typeface="Times New Roman" panose="02020603050405020304" pitchFamily="18" charset="0"/>
                          <a:cs typeface="Times New Roman" panose="02020603050405020304" pitchFamily="18" charset="0"/>
                        </a:rPr>
                        <a:t>А)  организация торговли ценными бумагами</a:t>
                      </a:r>
                    </a:p>
                    <a:p>
                      <a:r>
                        <a:rPr lang="ru-RU" sz="2400" dirty="0">
                          <a:latin typeface="Times New Roman" panose="02020603050405020304" pitchFamily="18" charset="0"/>
                          <a:cs typeface="Times New Roman" panose="02020603050405020304" pitchFamily="18" charset="0"/>
                        </a:rPr>
                        <a:t>Б)  учёт свободных рабочих мест</a:t>
                      </a:r>
                    </a:p>
                    <a:p>
                      <a:r>
                        <a:rPr lang="ru-RU" sz="2400" dirty="0">
                          <a:latin typeface="Times New Roman" panose="02020603050405020304" pitchFamily="18" charset="0"/>
                          <a:cs typeface="Times New Roman" panose="02020603050405020304" pitchFamily="18" charset="0"/>
                        </a:rPr>
                        <a:t>В)  информирование населения и работодателей</a:t>
                      </a:r>
                    </a:p>
                    <a:p>
                      <a:r>
                        <a:rPr lang="ru-RU" sz="2400" dirty="0">
                          <a:latin typeface="Times New Roman" panose="02020603050405020304" pitchFamily="18" charset="0"/>
                          <a:cs typeface="Times New Roman" panose="02020603050405020304" pitchFamily="18" charset="0"/>
                        </a:rPr>
                        <a:t>о состоянии рынка труда</a:t>
                      </a:r>
                    </a:p>
                    <a:p>
                      <a:r>
                        <a:rPr lang="ru-RU" sz="2400" dirty="0">
                          <a:latin typeface="Times New Roman" panose="02020603050405020304" pitchFamily="18" charset="0"/>
                          <a:cs typeface="Times New Roman" panose="02020603050405020304" pitchFamily="18" charset="0"/>
                        </a:rPr>
                        <a:t>Г)  оценка стоимости и привлекательности</a:t>
                      </a:r>
                    </a:p>
                    <a:p>
                      <a:r>
                        <a:rPr lang="ru-RU" sz="2400" dirty="0">
                          <a:latin typeface="Times New Roman" panose="02020603050405020304" pitchFamily="18" charset="0"/>
                          <a:cs typeface="Times New Roman" panose="02020603050405020304" pitchFamily="18" charset="0"/>
                        </a:rPr>
                        <a:t>ценных бумаг</a:t>
                      </a:r>
                    </a:p>
                    <a:p>
                      <a:r>
                        <a:rPr lang="ru-RU" sz="2400" dirty="0">
                          <a:latin typeface="Times New Roman" panose="02020603050405020304" pitchFamily="18" charset="0"/>
                          <a:cs typeface="Times New Roman" panose="02020603050405020304" pitchFamily="18" charset="0"/>
                        </a:rPr>
                        <a:t>Д)  обеспечение достоверности котировки акций</a:t>
                      </a:r>
                    </a:p>
                    <a:p>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1)  фондовая биржа</a:t>
                      </a:r>
                    </a:p>
                    <a:p>
                      <a:r>
                        <a:rPr lang="ru-RU" sz="2400" dirty="0">
                          <a:latin typeface="Times New Roman" panose="02020603050405020304" pitchFamily="18" charset="0"/>
                          <a:cs typeface="Times New Roman" panose="02020603050405020304" pitchFamily="18" charset="0"/>
                        </a:rPr>
                        <a:t>2)  биржа труда</a:t>
                      </a:r>
                    </a:p>
                    <a:p>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28077227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6</a:t>
            </a:r>
          </a:p>
          <a:p>
            <a:pPr marL="0" indent="0">
              <a:lnSpc>
                <a:spcPct val="120000"/>
              </a:lnSpc>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endParaRPr lang="en-US" sz="2800" dirty="0">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extLst>
              <p:ext uri="{D42A27DB-BD31-4B8C-83A1-F6EECF244321}">
                <p14:modId xmlns:p14="http://schemas.microsoft.com/office/powerpoint/2010/main" val="99682488"/>
              </p:ext>
            </p:extLst>
          </p:nvPr>
        </p:nvGraphicFramePr>
        <p:xfrm>
          <a:off x="243840" y="3155410"/>
          <a:ext cx="12053644" cy="3611150"/>
        </p:xfrm>
        <a:graphic>
          <a:graphicData uri="http://schemas.openxmlformats.org/drawingml/2006/table">
            <a:tbl>
              <a:tblPr firstRow="1" bandRow="1">
                <a:tableStyleId>{5C22544A-7EE6-4342-B048-85BDC9FD1C3A}</a:tableStyleId>
              </a:tblPr>
              <a:tblGrid>
                <a:gridCol w="8117840">
                  <a:extLst>
                    <a:ext uri="{9D8B030D-6E8A-4147-A177-3AD203B41FA5}">
                      <a16:colId xmlns:a16="http://schemas.microsoft.com/office/drawing/2014/main" val="1094063041"/>
                    </a:ext>
                  </a:extLst>
                </a:gridCol>
                <a:gridCol w="3935804">
                  <a:extLst>
                    <a:ext uri="{9D8B030D-6E8A-4147-A177-3AD203B41FA5}">
                      <a16:colId xmlns:a16="http://schemas.microsoft.com/office/drawing/2014/main" val="2283486340"/>
                    </a:ext>
                  </a:extLst>
                </a:gridCol>
              </a:tblGrid>
              <a:tr h="3611150">
                <a:tc>
                  <a:txBody>
                    <a:bodyPr/>
                    <a:lstStyle/>
                    <a:p>
                      <a:r>
                        <a:rPr lang="ru-RU" sz="2400" dirty="0">
                          <a:latin typeface="Times New Roman" panose="02020603050405020304" pitchFamily="18" charset="0"/>
                          <a:cs typeface="Times New Roman" panose="02020603050405020304" pitchFamily="18" charset="0"/>
                        </a:rPr>
                        <a:t>ПРАВА ВЛАДЕЛЬЦА</a:t>
                      </a:r>
                    </a:p>
                    <a:p>
                      <a:r>
                        <a:rPr lang="ru-RU" sz="2400" dirty="0">
                          <a:latin typeface="Times New Roman" panose="02020603050405020304" pitchFamily="18" charset="0"/>
                          <a:cs typeface="Times New Roman" panose="02020603050405020304" pitchFamily="18" charset="0"/>
                        </a:rPr>
                        <a:t>А)  право на получение части прибыли фирмы – дивиденда</a:t>
                      </a:r>
                    </a:p>
                    <a:p>
                      <a:r>
                        <a:rPr lang="ru-RU" sz="2400" dirty="0">
                          <a:latin typeface="Times New Roman" panose="02020603050405020304" pitchFamily="18" charset="0"/>
                          <a:cs typeface="Times New Roman" panose="02020603050405020304" pitchFamily="18" charset="0"/>
                        </a:rPr>
                        <a:t>Б)  право на получение фиксированного процента за предоставленную в долг сумму денег</a:t>
                      </a:r>
                    </a:p>
                    <a:p>
                      <a:r>
                        <a:rPr lang="ru-RU" sz="2400" dirty="0">
                          <a:latin typeface="Times New Roman" panose="02020603050405020304" pitchFamily="18" charset="0"/>
                          <a:cs typeface="Times New Roman" panose="02020603050405020304" pitchFamily="18" charset="0"/>
                        </a:rPr>
                        <a:t>В)  право на возврат всей суммы долга по истечении срока</a:t>
                      </a:r>
                    </a:p>
                    <a:p>
                      <a:r>
                        <a:rPr lang="ru-RU" sz="2400" dirty="0">
                          <a:latin typeface="Times New Roman" panose="02020603050405020304" pitchFamily="18" charset="0"/>
                          <a:cs typeface="Times New Roman" panose="02020603050405020304" pitchFamily="18" charset="0"/>
                        </a:rPr>
                        <a:t>Г)  право на участие в управлении компанией</a:t>
                      </a:r>
                    </a:p>
                    <a:p>
                      <a:r>
                        <a:rPr lang="ru-RU" sz="2400" dirty="0">
                          <a:latin typeface="Times New Roman" panose="02020603050405020304" pitchFamily="18" charset="0"/>
                          <a:cs typeface="Times New Roman" panose="02020603050405020304" pitchFamily="18" charset="0"/>
                        </a:rPr>
                        <a:t>Д)  право на долю капитала в фирме</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ЦЕННОЙ БУМАГИ</a:t>
                      </a:r>
                    </a:p>
                    <a:p>
                      <a:r>
                        <a:rPr lang="ru-RU" sz="2400" dirty="0">
                          <a:latin typeface="Times New Roman" panose="02020603050405020304" pitchFamily="18" charset="0"/>
                          <a:cs typeface="Times New Roman" panose="02020603050405020304" pitchFamily="18" charset="0"/>
                        </a:rPr>
                        <a:t>1)  обыкновенная акция</a:t>
                      </a:r>
                    </a:p>
                    <a:p>
                      <a:r>
                        <a:rPr lang="ru-RU" sz="2400" dirty="0">
                          <a:latin typeface="Times New Roman" panose="02020603050405020304" pitchFamily="18" charset="0"/>
                          <a:cs typeface="Times New Roman" panose="02020603050405020304" pitchFamily="18" charset="0"/>
                        </a:rPr>
                        <a:t>2)  облигация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479978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DBC37E06-4E59-41EA-8FD5-565BDCDECF98}"/>
              </a:ext>
            </a:extLst>
          </p:cNvPr>
          <p:cNvPicPr>
            <a:picLocks noChangeAspect="1"/>
          </p:cNvPicPr>
          <p:nvPr/>
        </p:nvPicPr>
        <p:blipFill>
          <a:blip r:embed="rId2"/>
          <a:stretch>
            <a:fillRect/>
          </a:stretch>
        </p:blipFill>
        <p:spPr>
          <a:xfrm>
            <a:off x="938446" y="0"/>
            <a:ext cx="10315107" cy="6858000"/>
          </a:xfrm>
          <a:prstGeom prst="rect">
            <a:avLst/>
          </a:prstGeom>
        </p:spPr>
      </p:pic>
    </p:spTree>
    <p:extLst>
      <p:ext uri="{BB962C8B-B14F-4D97-AF65-F5344CB8AC3E}">
        <p14:creationId xmlns:p14="http://schemas.microsoft.com/office/powerpoint/2010/main" val="20267025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6</a:t>
            </a:r>
          </a:p>
          <a:p>
            <a:pPr marL="0" indent="0">
              <a:lnSpc>
                <a:spcPct val="120000"/>
              </a:lnSpc>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r>
              <a:rPr lang="ru-RU" sz="2800" dirty="0">
                <a:solidFill>
                  <a:schemeClr val="accent1"/>
                </a:solidFill>
                <a:latin typeface="Times New Roman" panose="02020603050405020304" pitchFamily="18" charset="0"/>
                <a:cs typeface="Times New Roman" panose="02020603050405020304" pitchFamily="18" charset="0"/>
              </a:rPr>
              <a:t>Ответ: 12211.</a:t>
            </a:r>
          </a:p>
          <a:p>
            <a:pPr marL="0" indent="0">
              <a:lnSpc>
                <a:spcPct val="120000"/>
              </a:lnSpc>
              <a:buNone/>
            </a:pPr>
            <a:endParaRPr lang="en-US" sz="2800" dirty="0">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nvGraphicFramePr>
        <p:xfrm>
          <a:off x="243840" y="3155410"/>
          <a:ext cx="12053644" cy="3611150"/>
        </p:xfrm>
        <a:graphic>
          <a:graphicData uri="http://schemas.openxmlformats.org/drawingml/2006/table">
            <a:tbl>
              <a:tblPr firstRow="1" bandRow="1">
                <a:tableStyleId>{5C22544A-7EE6-4342-B048-85BDC9FD1C3A}</a:tableStyleId>
              </a:tblPr>
              <a:tblGrid>
                <a:gridCol w="8117840">
                  <a:extLst>
                    <a:ext uri="{9D8B030D-6E8A-4147-A177-3AD203B41FA5}">
                      <a16:colId xmlns:a16="http://schemas.microsoft.com/office/drawing/2014/main" val="1094063041"/>
                    </a:ext>
                  </a:extLst>
                </a:gridCol>
                <a:gridCol w="3935804">
                  <a:extLst>
                    <a:ext uri="{9D8B030D-6E8A-4147-A177-3AD203B41FA5}">
                      <a16:colId xmlns:a16="http://schemas.microsoft.com/office/drawing/2014/main" val="2283486340"/>
                    </a:ext>
                  </a:extLst>
                </a:gridCol>
              </a:tblGrid>
              <a:tr h="3611150">
                <a:tc>
                  <a:txBody>
                    <a:bodyPr/>
                    <a:lstStyle/>
                    <a:p>
                      <a:r>
                        <a:rPr lang="ru-RU" sz="2400" dirty="0">
                          <a:latin typeface="Times New Roman" panose="02020603050405020304" pitchFamily="18" charset="0"/>
                          <a:cs typeface="Times New Roman" panose="02020603050405020304" pitchFamily="18" charset="0"/>
                        </a:rPr>
                        <a:t>ПРАВА ВЛАДЕЛЬЦА</a:t>
                      </a:r>
                    </a:p>
                    <a:p>
                      <a:r>
                        <a:rPr lang="ru-RU" sz="2400" dirty="0">
                          <a:latin typeface="Times New Roman" panose="02020603050405020304" pitchFamily="18" charset="0"/>
                          <a:cs typeface="Times New Roman" panose="02020603050405020304" pitchFamily="18" charset="0"/>
                        </a:rPr>
                        <a:t>А)  право на получение части прибыли фирмы – дивиденда</a:t>
                      </a:r>
                    </a:p>
                    <a:p>
                      <a:r>
                        <a:rPr lang="ru-RU" sz="2400" dirty="0">
                          <a:latin typeface="Times New Roman" panose="02020603050405020304" pitchFamily="18" charset="0"/>
                          <a:cs typeface="Times New Roman" panose="02020603050405020304" pitchFamily="18" charset="0"/>
                        </a:rPr>
                        <a:t>Б)  право на получение фиксированного процента за предоставленную в долг сумму денег</a:t>
                      </a:r>
                    </a:p>
                    <a:p>
                      <a:r>
                        <a:rPr lang="ru-RU" sz="2400" dirty="0">
                          <a:latin typeface="Times New Roman" panose="02020603050405020304" pitchFamily="18" charset="0"/>
                          <a:cs typeface="Times New Roman" panose="02020603050405020304" pitchFamily="18" charset="0"/>
                        </a:rPr>
                        <a:t>В)  право на возврат всей суммы долга по истечении срока</a:t>
                      </a:r>
                    </a:p>
                    <a:p>
                      <a:r>
                        <a:rPr lang="ru-RU" sz="2400" dirty="0">
                          <a:latin typeface="Times New Roman" panose="02020603050405020304" pitchFamily="18" charset="0"/>
                          <a:cs typeface="Times New Roman" panose="02020603050405020304" pitchFamily="18" charset="0"/>
                        </a:rPr>
                        <a:t>Г)  право на участие в управлении компанией</a:t>
                      </a:r>
                    </a:p>
                    <a:p>
                      <a:r>
                        <a:rPr lang="ru-RU" sz="2400" dirty="0">
                          <a:latin typeface="Times New Roman" panose="02020603050405020304" pitchFamily="18" charset="0"/>
                          <a:cs typeface="Times New Roman" panose="02020603050405020304" pitchFamily="18" charset="0"/>
                        </a:rPr>
                        <a:t>Д)  право на долю капитала в фирме</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ЦЕННОЙ БУМАГИ</a:t>
                      </a:r>
                    </a:p>
                    <a:p>
                      <a:r>
                        <a:rPr lang="ru-RU" sz="2400" dirty="0">
                          <a:latin typeface="Times New Roman" panose="02020603050405020304" pitchFamily="18" charset="0"/>
                          <a:cs typeface="Times New Roman" panose="02020603050405020304" pitchFamily="18" charset="0"/>
                        </a:rPr>
                        <a:t>1)  обыкновенная акция</a:t>
                      </a:r>
                    </a:p>
                    <a:p>
                      <a:r>
                        <a:rPr lang="ru-RU" sz="2400" dirty="0">
                          <a:latin typeface="Times New Roman" panose="02020603050405020304" pitchFamily="18" charset="0"/>
                          <a:cs typeface="Times New Roman" panose="02020603050405020304" pitchFamily="18" charset="0"/>
                        </a:rPr>
                        <a:t>2)  облигация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423027723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            Тип задания 6</a:t>
            </a:r>
          </a:p>
          <a:p>
            <a:pPr marL="0" indent="0">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r>
              <a:rPr lang="ru-RU" sz="2800" dirty="0">
                <a:solidFill>
                  <a:schemeClr val="accent1"/>
                </a:solidFill>
                <a:latin typeface="Times New Roman" panose="02020603050405020304" pitchFamily="18" charset="0"/>
                <a:cs typeface="Times New Roman" panose="02020603050405020304" pitchFamily="18" charset="0"/>
              </a:rPr>
              <a:t>Ответ: 12211.</a:t>
            </a:r>
          </a:p>
          <a:p>
            <a:pPr marL="0" indent="0">
              <a:lnSpc>
                <a:spcPct val="120000"/>
              </a:lnSpc>
              <a:buNone/>
            </a:pPr>
            <a:endParaRPr lang="en-US" sz="2800" dirty="0">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extLst>
              <p:ext uri="{D42A27DB-BD31-4B8C-83A1-F6EECF244321}">
                <p14:modId xmlns:p14="http://schemas.microsoft.com/office/powerpoint/2010/main" val="775542101"/>
              </p:ext>
            </p:extLst>
          </p:nvPr>
        </p:nvGraphicFramePr>
        <p:xfrm>
          <a:off x="132080" y="2886900"/>
          <a:ext cx="12053644" cy="3971100"/>
        </p:xfrm>
        <a:graphic>
          <a:graphicData uri="http://schemas.openxmlformats.org/drawingml/2006/table">
            <a:tbl>
              <a:tblPr firstRow="1" bandRow="1">
                <a:tableStyleId>{5C22544A-7EE6-4342-B048-85BDC9FD1C3A}</a:tableStyleId>
              </a:tblPr>
              <a:tblGrid>
                <a:gridCol w="9306560">
                  <a:extLst>
                    <a:ext uri="{9D8B030D-6E8A-4147-A177-3AD203B41FA5}">
                      <a16:colId xmlns:a16="http://schemas.microsoft.com/office/drawing/2014/main" val="1094063041"/>
                    </a:ext>
                  </a:extLst>
                </a:gridCol>
                <a:gridCol w="2747084">
                  <a:extLst>
                    <a:ext uri="{9D8B030D-6E8A-4147-A177-3AD203B41FA5}">
                      <a16:colId xmlns:a16="http://schemas.microsoft.com/office/drawing/2014/main" val="2283486340"/>
                    </a:ext>
                  </a:extLst>
                </a:gridCol>
              </a:tblGrid>
              <a:tr h="3971100">
                <a:tc>
                  <a:txBody>
                    <a:bodyPr/>
                    <a:lstStyle/>
                    <a:p>
                      <a:r>
                        <a:rPr lang="ru-RU" sz="2400" dirty="0">
                          <a:latin typeface="Times New Roman" panose="02020603050405020304" pitchFamily="18" charset="0"/>
                          <a:cs typeface="Times New Roman" panose="02020603050405020304" pitchFamily="18" charset="0"/>
                        </a:rPr>
                        <a:t>ХАРАКТЕРИСТИКИ</a:t>
                      </a:r>
                    </a:p>
                    <a:p>
                      <a:r>
                        <a:rPr lang="ru-RU" sz="2400" dirty="0">
                          <a:latin typeface="Times New Roman" panose="02020603050405020304" pitchFamily="18" charset="0"/>
                          <a:cs typeface="Times New Roman" panose="02020603050405020304" pitchFamily="18" charset="0"/>
                        </a:rPr>
                        <a:t>А)  денежные средства на выплату дивидендов выделяются держателям этих ценных бумаг в первоочередном порядке</a:t>
                      </a:r>
                    </a:p>
                    <a:p>
                      <a:r>
                        <a:rPr lang="ru-RU" sz="2400" dirty="0">
                          <a:latin typeface="Times New Roman" panose="02020603050405020304" pitchFamily="18" charset="0"/>
                          <a:cs typeface="Times New Roman" panose="02020603050405020304" pitchFamily="18" charset="0"/>
                        </a:rPr>
                        <a:t>Б)  по данным акциям начисляется фиксированный доход</a:t>
                      </a:r>
                    </a:p>
                    <a:p>
                      <a:r>
                        <a:rPr lang="ru-RU" sz="2400" dirty="0">
                          <a:latin typeface="Times New Roman" panose="02020603050405020304" pitchFamily="18" charset="0"/>
                          <a:cs typeface="Times New Roman" panose="02020603050405020304" pitchFamily="18" charset="0"/>
                        </a:rPr>
                        <a:t>В)  владельцы акций имеют право голоса на общем собрании акционеров</a:t>
                      </a:r>
                    </a:p>
                    <a:p>
                      <a:r>
                        <a:rPr lang="ru-RU" sz="2400" dirty="0">
                          <a:latin typeface="Times New Roman" panose="02020603050405020304" pitchFamily="18" charset="0"/>
                          <a:cs typeface="Times New Roman" panose="02020603050405020304" pitchFamily="18" charset="0"/>
                        </a:rPr>
                        <a:t>Г)  данные акции дают преимущественное право получить долю имущества компании после её ликвидации</a:t>
                      </a:r>
                    </a:p>
                    <a:p>
                      <a:r>
                        <a:rPr lang="ru-RU" sz="2400" dirty="0">
                          <a:latin typeface="Times New Roman" panose="02020603050405020304" pitchFamily="18" charset="0"/>
                          <a:cs typeface="Times New Roman" panose="02020603050405020304" pitchFamily="18" charset="0"/>
                        </a:rPr>
                        <a:t>Д)  владельцу данных акций не гарантирована величина дивиденда</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АКЦИЙ</a:t>
                      </a:r>
                    </a:p>
                    <a:p>
                      <a:r>
                        <a:rPr lang="ru-RU" sz="2400" dirty="0">
                          <a:latin typeface="Times New Roman" panose="02020603050405020304" pitchFamily="18" charset="0"/>
                          <a:cs typeface="Times New Roman" panose="02020603050405020304" pitchFamily="18" charset="0"/>
                        </a:rPr>
                        <a:t>1)  обыкновенная акция</a:t>
                      </a:r>
                    </a:p>
                    <a:p>
                      <a:r>
                        <a:rPr lang="ru-RU" sz="2400" dirty="0">
                          <a:latin typeface="Times New Roman" panose="02020603050405020304" pitchFamily="18" charset="0"/>
                          <a:cs typeface="Times New Roman" panose="02020603050405020304" pitchFamily="18" charset="0"/>
                        </a:rPr>
                        <a:t>2)  привилегированная акция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13318036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            Тип задания 6</a:t>
            </a:r>
          </a:p>
          <a:p>
            <a:pPr marL="0" indent="0">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r>
              <a:rPr lang="ru-RU" sz="2800" dirty="0">
                <a:solidFill>
                  <a:schemeClr val="accent1"/>
                </a:solidFill>
                <a:latin typeface="Times New Roman" panose="02020603050405020304" pitchFamily="18" charset="0"/>
                <a:cs typeface="Times New Roman" panose="02020603050405020304" pitchFamily="18" charset="0"/>
              </a:rPr>
              <a:t>Ответ: 22121.</a:t>
            </a:r>
            <a:endParaRPr lang="en-US" sz="2800" dirty="0">
              <a:solidFill>
                <a:schemeClr val="accent1"/>
              </a:solidFill>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nvGraphicFramePr>
        <p:xfrm>
          <a:off x="132080" y="2886900"/>
          <a:ext cx="12053644" cy="3971100"/>
        </p:xfrm>
        <a:graphic>
          <a:graphicData uri="http://schemas.openxmlformats.org/drawingml/2006/table">
            <a:tbl>
              <a:tblPr firstRow="1" bandRow="1">
                <a:tableStyleId>{5C22544A-7EE6-4342-B048-85BDC9FD1C3A}</a:tableStyleId>
              </a:tblPr>
              <a:tblGrid>
                <a:gridCol w="9306560">
                  <a:extLst>
                    <a:ext uri="{9D8B030D-6E8A-4147-A177-3AD203B41FA5}">
                      <a16:colId xmlns:a16="http://schemas.microsoft.com/office/drawing/2014/main" val="1094063041"/>
                    </a:ext>
                  </a:extLst>
                </a:gridCol>
                <a:gridCol w="2747084">
                  <a:extLst>
                    <a:ext uri="{9D8B030D-6E8A-4147-A177-3AD203B41FA5}">
                      <a16:colId xmlns:a16="http://schemas.microsoft.com/office/drawing/2014/main" val="2283486340"/>
                    </a:ext>
                  </a:extLst>
                </a:gridCol>
              </a:tblGrid>
              <a:tr h="3971100">
                <a:tc>
                  <a:txBody>
                    <a:bodyPr/>
                    <a:lstStyle/>
                    <a:p>
                      <a:r>
                        <a:rPr lang="ru-RU" sz="2400" dirty="0">
                          <a:latin typeface="Times New Roman" panose="02020603050405020304" pitchFamily="18" charset="0"/>
                          <a:cs typeface="Times New Roman" panose="02020603050405020304" pitchFamily="18" charset="0"/>
                        </a:rPr>
                        <a:t>ХАРАКТЕРИСТИКИ</a:t>
                      </a:r>
                    </a:p>
                    <a:p>
                      <a:r>
                        <a:rPr lang="ru-RU" sz="2400" dirty="0">
                          <a:latin typeface="Times New Roman" panose="02020603050405020304" pitchFamily="18" charset="0"/>
                          <a:cs typeface="Times New Roman" panose="02020603050405020304" pitchFamily="18" charset="0"/>
                        </a:rPr>
                        <a:t>А)  денежные средства на выплату дивидендов выделяются держателям этих ценных бумаг в первоочередном порядке</a:t>
                      </a:r>
                    </a:p>
                    <a:p>
                      <a:r>
                        <a:rPr lang="ru-RU" sz="2400" dirty="0">
                          <a:latin typeface="Times New Roman" panose="02020603050405020304" pitchFamily="18" charset="0"/>
                          <a:cs typeface="Times New Roman" panose="02020603050405020304" pitchFamily="18" charset="0"/>
                        </a:rPr>
                        <a:t>Б)  по данным акциям начисляется фиксированный доход</a:t>
                      </a:r>
                    </a:p>
                    <a:p>
                      <a:r>
                        <a:rPr lang="ru-RU" sz="2400" dirty="0">
                          <a:latin typeface="Times New Roman" panose="02020603050405020304" pitchFamily="18" charset="0"/>
                          <a:cs typeface="Times New Roman" panose="02020603050405020304" pitchFamily="18" charset="0"/>
                        </a:rPr>
                        <a:t>В)  владельцы акций имеют право голоса на общем собрании акционеров</a:t>
                      </a:r>
                    </a:p>
                    <a:p>
                      <a:r>
                        <a:rPr lang="ru-RU" sz="2400" dirty="0">
                          <a:latin typeface="Times New Roman" panose="02020603050405020304" pitchFamily="18" charset="0"/>
                          <a:cs typeface="Times New Roman" panose="02020603050405020304" pitchFamily="18" charset="0"/>
                        </a:rPr>
                        <a:t>Г)  данные акции дают преимущественное право получить долю имущества компании после её ликвидации</a:t>
                      </a:r>
                    </a:p>
                    <a:p>
                      <a:r>
                        <a:rPr lang="ru-RU" sz="2400" dirty="0">
                          <a:latin typeface="Times New Roman" panose="02020603050405020304" pitchFamily="18" charset="0"/>
                          <a:cs typeface="Times New Roman" panose="02020603050405020304" pitchFamily="18" charset="0"/>
                        </a:rPr>
                        <a:t>Д)  владельцу данных акций не гарантирована величина дивиденда</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АКЦИЙ</a:t>
                      </a:r>
                    </a:p>
                    <a:p>
                      <a:r>
                        <a:rPr lang="ru-RU" sz="2400" dirty="0">
                          <a:latin typeface="Times New Roman" panose="02020603050405020304" pitchFamily="18" charset="0"/>
                          <a:cs typeface="Times New Roman" panose="02020603050405020304" pitchFamily="18" charset="0"/>
                        </a:rPr>
                        <a:t>1)  обыкновенная акция</a:t>
                      </a:r>
                    </a:p>
                    <a:p>
                      <a:r>
                        <a:rPr lang="ru-RU" sz="2400" dirty="0">
                          <a:latin typeface="Times New Roman" panose="02020603050405020304" pitchFamily="18" charset="0"/>
                          <a:cs typeface="Times New Roman" panose="02020603050405020304" pitchFamily="18" charset="0"/>
                        </a:rPr>
                        <a:t>2)  привилегированная акция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2786390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            Тип задания 6</a:t>
            </a:r>
          </a:p>
          <a:p>
            <a:pPr marL="0" indent="0">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endParaRPr lang="en-US" sz="2800" dirty="0">
              <a:solidFill>
                <a:schemeClr val="accent1"/>
              </a:solidFill>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extLst>
              <p:ext uri="{D42A27DB-BD31-4B8C-83A1-F6EECF244321}">
                <p14:modId xmlns:p14="http://schemas.microsoft.com/office/powerpoint/2010/main" val="453951573"/>
              </p:ext>
            </p:extLst>
          </p:nvPr>
        </p:nvGraphicFramePr>
        <p:xfrm>
          <a:off x="132080" y="2886900"/>
          <a:ext cx="12053644" cy="3971100"/>
        </p:xfrm>
        <a:graphic>
          <a:graphicData uri="http://schemas.openxmlformats.org/drawingml/2006/table">
            <a:tbl>
              <a:tblPr firstRow="1" bandRow="1">
                <a:tableStyleId>{5C22544A-7EE6-4342-B048-85BDC9FD1C3A}</a:tableStyleId>
              </a:tblPr>
              <a:tblGrid>
                <a:gridCol w="9306560">
                  <a:extLst>
                    <a:ext uri="{9D8B030D-6E8A-4147-A177-3AD203B41FA5}">
                      <a16:colId xmlns:a16="http://schemas.microsoft.com/office/drawing/2014/main" val="1094063041"/>
                    </a:ext>
                  </a:extLst>
                </a:gridCol>
                <a:gridCol w="2747084">
                  <a:extLst>
                    <a:ext uri="{9D8B030D-6E8A-4147-A177-3AD203B41FA5}">
                      <a16:colId xmlns:a16="http://schemas.microsoft.com/office/drawing/2014/main" val="2283486340"/>
                    </a:ext>
                  </a:extLst>
                </a:gridCol>
              </a:tblGrid>
              <a:tr h="3971100">
                <a:tc>
                  <a:txBody>
                    <a:bodyPr/>
                    <a:lstStyle/>
                    <a:p>
                      <a:r>
                        <a:rPr lang="ru-RU" sz="2400" dirty="0">
                          <a:latin typeface="Times New Roman" panose="02020603050405020304" pitchFamily="18" charset="0"/>
                          <a:cs typeface="Times New Roman" panose="02020603050405020304" pitchFamily="18" charset="0"/>
                        </a:rPr>
                        <a:t>ПРИЗНАК</a:t>
                      </a:r>
                    </a:p>
                    <a:p>
                      <a:r>
                        <a:rPr lang="ru-RU" sz="2400" dirty="0">
                          <a:latin typeface="Times New Roman" panose="02020603050405020304" pitchFamily="18" charset="0"/>
                          <a:cs typeface="Times New Roman" panose="02020603050405020304" pitchFamily="18" charset="0"/>
                        </a:rPr>
                        <a:t>А)  получение процента при погашении ценной бумаги</a:t>
                      </a:r>
                    </a:p>
                    <a:p>
                      <a:r>
                        <a:rPr lang="ru-RU" sz="2400" dirty="0">
                          <a:latin typeface="Times New Roman" panose="02020603050405020304" pitchFamily="18" charset="0"/>
                          <a:cs typeface="Times New Roman" panose="02020603050405020304" pitchFamily="18" charset="0"/>
                        </a:rPr>
                        <a:t>Б)  удостоверение обязательственных и иных прав</a:t>
                      </a:r>
                    </a:p>
                    <a:p>
                      <a:r>
                        <a:rPr lang="ru-RU" sz="2400" dirty="0">
                          <a:latin typeface="Times New Roman" panose="02020603050405020304" pitchFamily="18" charset="0"/>
                          <a:cs typeface="Times New Roman" panose="02020603050405020304" pitchFamily="18" charset="0"/>
                        </a:rPr>
                        <a:t>В)  право владельца на участие в управлении фирмой</a:t>
                      </a:r>
                    </a:p>
                    <a:p>
                      <a:r>
                        <a:rPr lang="ru-RU" sz="2400" dirty="0">
                          <a:latin typeface="Times New Roman" panose="02020603050405020304" pitchFamily="18" charset="0"/>
                          <a:cs typeface="Times New Roman" panose="02020603050405020304" pitchFamily="18" charset="0"/>
                        </a:rPr>
                        <a:t>Г)  право владельца на получение дивидендов</a:t>
                      </a:r>
                    </a:p>
                    <a:p>
                      <a:r>
                        <a:rPr lang="ru-RU" sz="2400" dirty="0">
                          <a:latin typeface="Times New Roman" panose="02020603050405020304" pitchFamily="18" charset="0"/>
                          <a:cs typeface="Times New Roman" panose="02020603050405020304" pitchFamily="18" charset="0"/>
                        </a:rPr>
                        <a:t>Д)  владелец ценной бумаги является кредитором организации, которая выпустила её</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ЦЕННОЙ БУМАГИ</a:t>
                      </a:r>
                    </a:p>
                    <a:p>
                      <a:r>
                        <a:rPr lang="ru-RU" sz="2400" dirty="0">
                          <a:latin typeface="Times New Roman" panose="02020603050405020304" pitchFamily="18" charset="0"/>
                          <a:cs typeface="Times New Roman" panose="02020603050405020304" pitchFamily="18" charset="0"/>
                        </a:rPr>
                        <a:t>1)  акция</a:t>
                      </a:r>
                    </a:p>
                    <a:p>
                      <a:r>
                        <a:rPr lang="ru-RU" sz="2400" dirty="0">
                          <a:latin typeface="Times New Roman" panose="02020603050405020304" pitchFamily="18" charset="0"/>
                          <a:cs typeface="Times New Roman" panose="02020603050405020304" pitchFamily="18" charset="0"/>
                        </a:rPr>
                        <a:t>2)  облигация</a:t>
                      </a:r>
                    </a:p>
                    <a:p>
                      <a:r>
                        <a:rPr lang="ru-RU" sz="2400" dirty="0">
                          <a:latin typeface="Times New Roman" panose="02020603050405020304" pitchFamily="18" charset="0"/>
                          <a:cs typeface="Times New Roman" panose="02020603050405020304" pitchFamily="18" charset="0"/>
                        </a:rPr>
                        <a:t>3)  и акция, и облигация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26497251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68653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buNone/>
            </a:pPr>
            <a:r>
              <a:rPr lang="ru-RU" sz="2800" dirty="0">
                <a:latin typeface="Times New Roman" panose="02020603050405020304" pitchFamily="18" charset="0"/>
                <a:cs typeface="Times New Roman" panose="02020603050405020304" pitchFamily="18" charset="0"/>
              </a:rPr>
              <a:t>            Тип задания 6</a:t>
            </a:r>
          </a:p>
          <a:p>
            <a:pPr marL="0" indent="0">
              <a:buNone/>
            </a:pPr>
            <a:r>
              <a:rPr lang="ru-RU" sz="2800" dirty="0">
                <a:latin typeface="Times New Roman" panose="02020603050405020304" pitchFamily="18" charset="0"/>
                <a:cs typeface="Times New Roman" panose="02020603050405020304" pitchFamily="18" charset="0"/>
              </a:rPr>
              <a:t>Установите соответствие между задачами и видами бирж: к каждой позиции, данной в первом столбце, подберите соответствующую позицию из второго столбца. </a:t>
            </a:r>
            <a:r>
              <a:rPr lang="ru-RU" sz="2800" dirty="0">
                <a:solidFill>
                  <a:schemeClr val="accent1"/>
                </a:solidFill>
                <a:latin typeface="Times New Roman" panose="02020603050405020304" pitchFamily="18" charset="0"/>
                <a:cs typeface="Times New Roman" panose="02020603050405020304" pitchFamily="18" charset="0"/>
              </a:rPr>
              <a:t>Ответ: 23112.</a:t>
            </a:r>
            <a:endParaRPr lang="en-US" sz="2800" dirty="0">
              <a:solidFill>
                <a:schemeClr val="accent1"/>
              </a:solidFill>
              <a:latin typeface="Times New Roman" panose="02020603050405020304" pitchFamily="18" charset="0"/>
              <a:cs typeface="Times New Roman" panose="02020603050405020304" pitchFamily="18" charset="0"/>
            </a:endParaRPr>
          </a:p>
        </p:txBody>
      </p:sp>
      <p:graphicFrame>
        <p:nvGraphicFramePr>
          <p:cNvPr id="8" name="Таблица 8">
            <a:extLst>
              <a:ext uri="{FF2B5EF4-FFF2-40B4-BE49-F238E27FC236}">
                <a16:creationId xmlns:a16="http://schemas.microsoft.com/office/drawing/2014/main" id="{63D20097-1E8B-427D-880F-FB7B139CF545}"/>
              </a:ext>
            </a:extLst>
          </p:cNvPr>
          <p:cNvGraphicFramePr>
            <a:graphicFrameLocks noGrp="1"/>
          </p:cNvGraphicFramePr>
          <p:nvPr/>
        </p:nvGraphicFramePr>
        <p:xfrm>
          <a:off x="132080" y="2886900"/>
          <a:ext cx="12053644" cy="3971100"/>
        </p:xfrm>
        <a:graphic>
          <a:graphicData uri="http://schemas.openxmlformats.org/drawingml/2006/table">
            <a:tbl>
              <a:tblPr firstRow="1" bandRow="1">
                <a:tableStyleId>{5C22544A-7EE6-4342-B048-85BDC9FD1C3A}</a:tableStyleId>
              </a:tblPr>
              <a:tblGrid>
                <a:gridCol w="9306560">
                  <a:extLst>
                    <a:ext uri="{9D8B030D-6E8A-4147-A177-3AD203B41FA5}">
                      <a16:colId xmlns:a16="http://schemas.microsoft.com/office/drawing/2014/main" val="1094063041"/>
                    </a:ext>
                  </a:extLst>
                </a:gridCol>
                <a:gridCol w="2747084">
                  <a:extLst>
                    <a:ext uri="{9D8B030D-6E8A-4147-A177-3AD203B41FA5}">
                      <a16:colId xmlns:a16="http://schemas.microsoft.com/office/drawing/2014/main" val="2283486340"/>
                    </a:ext>
                  </a:extLst>
                </a:gridCol>
              </a:tblGrid>
              <a:tr h="3971100">
                <a:tc>
                  <a:txBody>
                    <a:bodyPr/>
                    <a:lstStyle/>
                    <a:p>
                      <a:r>
                        <a:rPr lang="ru-RU" sz="2400" dirty="0">
                          <a:latin typeface="Times New Roman" panose="02020603050405020304" pitchFamily="18" charset="0"/>
                          <a:cs typeface="Times New Roman" panose="02020603050405020304" pitchFamily="18" charset="0"/>
                        </a:rPr>
                        <a:t>ПРИЗНАК</a:t>
                      </a:r>
                    </a:p>
                    <a:p>
                      <a:r>
                        <a:rPr lang="ru-RU" sz="2400" dirty="0">
                          <a:latin typeface="Times New Roman" panose="02020603050405020304" pitchFamily="18" charset="0"/>
                          <a:cs typeface="Times New Roman" panose="02020603050405020304" pitchFamily="18" charset="0"/>
                        </a:rPr>
                        <a:t>А)  получение процента при погашении ценной бумаги</a:t>
                      </a:r>
                    </a:p>
                    <a:p>
                      <a:r>
                        <a:rPr lang="ru-RU" sz="2400" dirty="0">
                          <a:latin typeface="Times New Roman" panose="02020603050405020304" pitchFamily="18" charset="0"/>
                          <a:cs typeface="Times New Roman" panose="02020603050405020304" pitchFamily="18" charset="0"/>
                        </a:rPr>
                        <a:t>Б)  удостоверение обязательственных и иных прав</a:t>
                      </a:r>
                    </a:p>
                    <a:p>
                      <a:r>
                        <a:rPr lang="ru-RU" sz="2400" dirty="0">
                          <a:latin typeface="Times New Roman" panose="02020603050405020304" pitchFamily="18" charset="0"/>
                          <a:cs typeface="Times New Roman" panose="02020603050405020304" pitchFamily="18" charset="0"/>
                        </a:rPr>
                        <a:t>В)  право владельца на участие в управлении фирмой</a:t>
                      </a:r>
                    </a:p>
                    <a:p>
                      <a:r>
                        <a:rPr lang="ru-RU" sz="2400" dirty="0">
                          <a:latin typeface="Times New Roman" panose="02020603050405020304" pitchFamily="18" charset="0"/>
                          <a:cs typeface="Times New Roman" panose="02020603050405020304" pitchFamily="18" charset="0"/>
                        </a:rPr>
                        <a:t>Г)  право владельца на получение дивидендов</a:t>
                      </a:r>
                    </a:p>
                    <a:p>
                      <a:r>
                        <a:rPr lang="ru-RU" sz="2400" dirty="0">
                          <a:latin typeface="Times New Roman" panose="02020603050405020304" pitchFamily="18" charset="0"/>
                          <a:cs typeface="Times New Roman" panose="02020603050405020304" pitchFamily="18" charset="0"/>
                        </a:rPr>
                        <a:t>Д)  владелец ценной бумаги является кредитором организации, которая выпустила её</a:t>
                      </a:r>
                      <a:endParaRPr lang="ru-RU" dirty="0"/>
                    </a:p>
                  </a:txBody>
                  <a:tcPr/>
                </a:tc>
                <a:tc>
                  <a:txBody>
                    <a:bodyPr/>
                    <a:lstStyle/>
                    <a:p>
                      <a:r>
                        <a:rPr lang="ru-RU" sz="2400" dirty="0">
                          <a:latin typeface="Times New Roman" panose="02020603050405020304" pitchFamily="18" charset="0"/>
                          <a:cs typeface="Times New Roman" panose="02020603050405020304" pitchFamily="18" charset="0"/>
                        </a:rPr>
                        <a:t>ВИД ЦЕННОЙ БУМАГИ</a:t>
                      </a:r>
                    </a:p>
                    <a:p>
                      <a:r>
                        <a:rPr lang="ru-RU" sz="2400" dirty="0">
                          <a:latin typeface="Times New Roman" panose="02020603050405020304" pitchFamily="18" charset="0"/>
                          <a:cs typeface="Times New Roman" panose="02020603050405020304" pitchFamily="18" charset="0"/>
                        </a:rPr>
                        <a:t>1)  акция</a:t>
                      </a:r>
                    </a:p>
                    <a:p>
                      <a:r>
                        <a:rPr lang="ru-RU" sz="2400" dirty="0">
                          <a:latin typeface="Times New Roman" panose="02020603050405020304" pitchFamily="18" charset="0"/>
                          <a:cs typeface="Times New Roman" panose="02020603050405020304" pitchFamily="18" charset="0"/>
                        </a:rPr>
                        <a:t>2)  облигация</a:t>
                      </a:r>
                    </a:p>
                    <a:p>
                      <a:r>
                        <a:rPr lang="ru-RU" sz="2400" dirty="0">
                          <a:latin typeface="Times New Roman" panose="02020603050405020304" pitchFamily="18" charset="0"/>
                          <a:cs typeface="Times New Roman" panose="02020603050405020304" pitchFamily="18" charset="0"/>
                        </a:rPr>
                        <a:t>3)  и акция, и облигация</a:t>
                      </a:r>
                      <a:endParaRPr lang="ru-RU" dirty="0"/>
                    </a:p>
                  </a:txBody>
                  <a:tcPr/>
                </a:tc>
                <a:extLst>
                  <a:ext uri="{0D108BD9-81ED-4DB2-BD59-A6C34878D82A}">
                    <a16:rowId xmlns:a16="http://schemas.microsoft.com/office/drawing/2014/main" val="1800686704"/>
                  </a:ext>
                </a:extLst>
              </a:tr>
            </a:tbl>
          </a:graphicData>
        </a:graphic>
      </p:graphicFrame>
    </p:spTree>
    <p:extLst>
      <p:ext uri="{BB962C8B-B14F-4D97-AF65-F5344CB8AC3E}">
        <p14:creationId xmlns:p14="http://schemas.microsoft.com/office/powerpoint/2010/main" val="16575951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7</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Алексей T. приобрёл 5% акций ПАО «Вихрь». Какие права приобрёл Алексей Т. как новый акционер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1.  Право вести от имени компании предпринимательскую деятельность.</a:t>
            </a:r>
          </a:p>
          <a:p>
            <a:pPr marL="0" indent="0">
              <a:lnSpc>
                <a:spcPct val="120000"/>
              </a:lnSpc>
              <a:buNone/>
            </a:pPr>
            <a:r>
              <a:rPr lang="ru-RU" sz="2800" dirty="0">
                <a:latin typeface="Times New Roman" panose="02020603050405020304" pitchFamily="18" charset="0"/>
                <a:cs typeface="Times New Roman" panose="02020603050405020304" pitchFamily="18" charset="0"/>
              </a:rPr>
              <a:t>2.  Право на получение части прибыли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3.  Право на участие в формировании органов управления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4.  Право самостоятельно распоряжаться имуществом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5.  Право на получение части имущества компании в случае банкротства.</a:t>
            </a:r>
          </a:p>
          <a:p>
            <a:pPr marL="0" indent="0">
              <a:lnSpc>
                <a:spcPct val="120000"/>
              </a:lnSpc>
              <a:buNone/>
            </a:pPr>
            <a:r>
              <a:rPr lang="ru-RU" sz="2800" dirty="0">
                <a:latin typeface="Times New Roman" panose="02020603050405020304" pitchFamily="18" charset="0"/>
                <a:cs typeface="Times New Roman" panose="02020603050405020304" pitchFamily="18" charset="0"/>
              </a:rPr>
              <a:t>6.  Право представлять компанию в налоговых и судебных органах.</a:t>
            </a:r>
            <a:endParaRPr lang="ru-RU" sz="2800"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07160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7</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Алексей T. приобрёл 5% акций ПАО «Вихрь». Какие права приобрёл Алексей Т. как новый акционер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1.  Право вести от имени компании предпринимательскую деятельность.</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2.  Право на получение части прибыли компании.</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3.  Право на участие в формировании органов управления компании.</a:t>
            </a:r>
          </a:p>
          <a:p>
            <a:pPr marL="0" indent="0">
              <a:lnSpc>
                <a:spcPct val="120000"/>
              </a:lnSpc>
              <a:buNone/>
            </a:pPr>
            <a:r>
              <a:rPr lang="ru-RU" sz="2800" dirty="0">
                <a:latin typeface="Times New Roman" panose="02020603050405020304" pitchFamily="18" charset="0"/>
                <a:cs typeface="Times New Roman" panose="02020603050405020304" pitchFamily="18" charset="0"/>
              </a:rPr>
              <a:t>4.  Право самостоятельно распоряжаться имуществом компании.</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5.  Право на получение части имущества компании в случае банкротства.</a:t>
            </a:r>
          </a:p>
          <a:p>
            <a:pPr marL="0" indent="0">
              <a:lnSpc>
                <a:spcPct val="120000"/>
              </a:lnSpc>
              <a:buNone/>
            </a:pPr>
            <a:r>
              <a:rPr lang="ru-RU" sz="2800" dirty="0">
                <a:latin typeface="Times New Roman" panose="02020603050405020304" pitchFamily="18" charset="0"/>
                <a:cs typeface="Times New Roman" panose="02020603050405020304" pitchFamily="18" charset="0"/>
              </a:rPr>
              <a:t>6.  Право представлять компанию в налоговых и судебных органах.</a:t>
            </a:r>
            <a:endParaRPr lang="ru-RU" sz="2800"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75356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a:t>
            </a:r>
            <a:r>
              <a:rPr lang="en-US" sz="2800" dirty="0">
                <a:latin typeface="Times New Roman" panose="02020603050405020304" pitchFamily="18" charset="0"/>
                <a:cs typeface="Times New Roman" panose="02020603050405020304" pitchFamily="18" charset="0"/>
              </a:rPr>
              <a:t>18</a:t>
            </a:r>
          </a:p>
          <a:p>
            <a:pPr marL="0" indent="0">
              <a:lnSpc>
                <a:spcPct val="120000"/>
              </a:lnSpc>
              <a:buNone/>
            </a:pPr>
            <a:r>
              <a:rPr lang="ru-RU" sz="2800" dirty="0">
                <a:latin typeface="Times New Roman" panose="02020603050405020304" pitchFamily="18" charset="0"/>
                <a:cs typeface="Times New Roman" panose="02020603050405020304" pitchFamily="18" charset="0"/>
              </a:rPr>
              <a:t>В тексте упомянуты ключевые понятия социально-гуманитарных наук. Используя обществоведческие знания:</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  укажите не менее трёх основных признаков понятия «ценная бумага»;</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r>
              <a:rPr lang="ru-RU" sz="2800" dirty="0">
                <a:latin typeface="Times New Roman" panose="02020603050405020304" pitchFamily="18" charset="0"/>
                <a:cs typeface="Times New Roman" panose="02020603050405020304" pitchFamily="18" charset="0"/>
              </a:rPr>
              <a:t>—  объясните взаимосвязь указанных автором ценных бумаг и экономического развития государства.</a:t>
            </a:r>
          </a:p>
          <a:p>
            <a:pPr marL="0" indent="0">
              <a:lnSpc>
                <a:spcPct val="120000"/>
              </a:lnSpc>
              <a:buNone/>
            </a:pPr>
            <a:r>
              <a:rPr lang="ru-RU" sz="2800" dirty="0">
                <a:latin typeface="Times New Roman" panose="02020603050405020304" pitchFamily="18" charset="0"/>
                <a:cs typeface="Times New Roman" panose="02020603050405020304" pitchFamily="18" charset="0"/>
              </a:rPr>
              <a:t>Объяснение может быть дано в одном или нескольких распространённых предложениях.</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96433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a:t>
            </a:r>
            <a:r>
              <a:rPr lang="en-US" dirty="0">
                <a:latin typeface="Times New Roman" panose="02020603050405020304" pitchFamily="18" charset="0"/>
                <a:cs typeface="Times New Roman" panose="02020603050405020304" pitchFamily="18" charset="0"/>
              </a:rPr>
              <a:t>2</a:t>
            </a:r>
            <a:r>
              <a:rPr lang="ru-RU" dirty="0">
                <a:latin typeface="Times New Roman" panose="02020603050405020304" pitchFamily="18" charset="0"/>
                <a:cs typeface="Times New Roman" panose="02020603050405020304" pitchFamily="18" charset="0"/>
              </a:rPr>
              <a:t>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a:t>
            </a:r>
            <a:r>
              <a:rPr lang="en-US" sz="2800" dirty="0">
                <a:latin typeface="Times New Roman" panose="02020603050405020304" pitchFamily="18" charset="0"/>
                <a:cs typeface="Times New Roman" panose="02020603050405020304" pitchFamily="18" charset="0"/>
              </a:rPr>
              <a:t>18</a:t>
            </a:r>
            <a:r>
              <a:rPr lang="ru-RU" sz="2800" dirty="0">
                <a:latin typeface="Times New Roman" panose="02020603050405020304" pitchFamily="18" charset="0"/>
                <a:cs typeface="Times New Roman" panose="02020603050405020304" pitchFamily="18" charset="0"/>
              </a:rPr>
              <a:t> – 1 часть ответа</a:t>
            </a:r>
            <a:endParaRPr lang="en-US" sz="2800" dirty="0">
              <a:latin typeface="Times New Roman" panose="02020603050405020304" pitchFamily="18" charset="0"/>
              <a:cs typeface="Times New Roman" panose="02020603050405020304" pitchFamily="18" charset="0"/>
            </a:endParaRPr>
          </a:p>
          <a:p>
            <a:pPr marL="0" indent="0">
              <a:lnSpc>
                <a:spcPct val="120000"/>
              </a:lnSpc>
              <a:buNone/>
            </a:pPr>
            <a:endParaRPr lang="en-US" sz="2800"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id="{846AF431-2CCD-46FD-9E96-80643E4A87C5}"/>
              </a:ext>
            </a:extLst>
          </p:cNvPr>
          <p:cNvPicPr>
            <a:picLocks noChangeAspect="1"/>
          </p:cNvPicPr>
          <p:nvPr/>
        </p:nvPicPr>
        <p:blipFill>
          <a:blip r:embed="rId2"/>
          <a:stretch>
            <a:fillRect/>
          </a:stretch>
        </p:blipFill>
        <p:spPr>
          <a:xfrm>
            <a:off x="914400" y="2026190"/>
            <a:ext cx="10746292" cy="4831810"/>
          </a:xfrm>
          <a:prstGeom prst="rect">
            <a:avLst/>
          </a:prstGeom>
        </p:spPr>
      </p:pic>
    </p:spTree>
    <p:extLst>
      <p:ext uri="{BB962C8B-B14F-4D97-AF65-F5344CB8AC3E}">
        <p14:creationId xmlns:p14="http://schemas.microsoft.com/office/powerpoint/2010/main" val="1911818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a:t>
            </a:r>
            <a:r>
              <a:rPr lang="en-US" sz="2800" dirty="0">
                <a:latin typeface="Times New Roman" panose="02020603050405020304" pitchFamily="18" charset="0"/>
                <a:cs typeface="Times New Roman" panose="02020603050405020304" pitchFamily="18" charset="0"/>
              </a:rPr>
              <a:t>1</a:t>
            </a:r>
            <a:r>
              <a:rPr lang="ru-RU" sz="2800" dirty="0">
                <a:latin typeface="Times New Roman" panose="02020603050405020304" pitchFamily="18" charset="0"/>
                <a:cs typeface="Times New Roman" panose="02020603050405020304" pitchFamily="18" charset="0"/>
              </a:rPr>
              <a:t>9</a:t>
            </a:r>
          </a:p>
          <a:p>
            <a:pPr marL="0" indent="0">
              <a:lnSpc>
                <a:spcPct val="120000"/>
              </a:lnSpc>
              <a:buNone/>
            </a:pPr>
            <a:r>
              <a:rPr lang="ru-RU" sz="2800" dirty="0">
                <a:latin typeface="Times New Roman" panose="02020603050405020304" pitchFamily="18" charset="0"/>
                <a:cs typeface="Times New Roman" panose="02020603050405020304" pitchFamily="18" charset="0"/>
              </a:rPr>
              <a:t>В тексте указывается, что одним из приоритетов социально-экономической политики нашей страны является развитие инфраструктуры. </a:t>
            </a:r>
          </a:p>
          <a:p>
            <a:pPr marL="0" indent="0">
              <a:lnSpc>
                <a:spcPct val="120000"/>
              </a:lnSpc>
              <a:buNone/>
            </a:pPr>
            <a:r>
              <a:rPr lang="ru-RU" sz="2800" dirty="0">
                <a:latin typeface="Times New Roman" panose="02020603050405020304" pitchFamily="18" charset="0"/>
                <a:cs typeface="Times New Roman" panose="02020603050405020304" pitchFamily="18" charset="0"/>
              </a:rPr>
              <a:t>Используя факты общественной жизни, приведите два примера инвестиций в развитие инфраструктуры и объясните, как развитие инфраструктуры может влиять на экономический рост.</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469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22431D03-4B75-4DB1-B16E-9A5919BC898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4395799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a:t>
            </a:r>
            <a:r>
              <a:rPr lang="en-US" sz="2800" dirty="0">
                <a:latin typeface="Times New Roman" panose="02020603050405020304" pitchFamily="18" charset="0"/>
                <a:cs typeface="Times New Roman" panose="02020603050405020304" pitchFamily="18" charset="0"/>
              </a:rPr>
              <a:t>1</a:t>
            </a:r>
            <a:r>
              <a:rPr lang="ru-RU" sz="2800" dirty="0">
                <a:latin typeface="Times New Roman" panose="02020603050405020304" pitchFamily="18" charset="0"/>
                <a:cs typeface="Times New Roman" panose="02020603050405020304" pitchFamily="18" charset="0"/>
              </a:rPr>
              <a:t>9</a:t>
            </a:r>
          </a:p>
          <a:p>
            <a:pPr marL="0" indent="0">
              <a:lnSpc>
                <a:spcPct val="120000"/>
              </a:lnSpc>
              <a:buNone/>
            </a:pPr>
            <a:r>
              <a:rPr lang="ru-RU" sz="2800" dirty="0">
                <a:latin typeface="Times New Roman" panose="02020603050405020304" pitchFamily="18" charset="0"/>
                <a:cs typeface="Times New Roman" panose="02020603050405020304" pitchFamily="18" charset="0"/>
              </a:rPr>
              <a:t>Правильный ответ должен содержать следующие элементы.</a:t>
            </a:r>
          </a:p>
          <a:p>
            <a:pPr marL="0" indent="0">
              <a:lnSpc>
                <a:spcPct val="120000"/>
              </a:lnSpc>
              <a:buNone/>
            </a:pPr>
            <a:r>
              <a:rPr lang="ru-RU" sz="2800" dirty="0">
                <a:latin typeface="Times New Roman" panose="02020603050405020304" pitchFamily="18" charset="0"/>
                <a:cs typeface="Times New Roman" panose="02020603050405020304" pitchFamily="18" charset="0"/>
              </a:rPr>
              <a:t>1.  Примеры, допустим:</a:t>
            </a:r>
          </a:p>
          <a:p>
            <a:pPr marL="0" indent="0">
              <a:lnSpc>
                <a:spcPct val="120000"/>
              </a:lnSpc>
              <a:buNone/>
            </a:pPr>
            <a:r>
              <a:rPr lang="ru-RU" sz="2800" dirty="0">
                <a:latin typeface="Times New Roman" panose="02020603050405020304" pitchFamily="18" charset="0"/>
                <a:cs typeface="Times New Roman" panose="02020603050405020304" pitchFamily="18" charset="0"/>
              </a:rPr>
              <a:t>—  в рамках частной программы инвестиций осуществляется модернизация сети автомобильных дорог федерального значения;</a:t>
            </a:r>
          </a:p>
          <a:p>
            <a:pPr marL="0" indent="0">
              <a:lnSpc>
                <a:spcPct val="120000"/>
              </a:lnSpc>
              <a:buNone/>
            </a:pPr>
            <a:r>
              <a:rPr lang="ru-RU" sz="2800" dirty="0">
                <a:latin typeface="Times New Roman" panose="02020603050405020304" pitchFamily="18" charset="0"/>
                <a:cs typeface="Times New Roman" panose="02020603050405020304" pitchFamily="18" charset="0"/>
              </a:rPr>
              <a:t>—  при поддержке частных инвестиций  осуществляется развитие системы здравоохранения.</a:t>
            </a:r>
          </a:p>
          <a:p>
            <a:pPr marL="0" indent="0">
              <a:lnSpc>
                <a:spcPct val="120000"/>
              </a:lnSpc>
              <a:buNone/>
            </a:pPr>
            <a:r>
              <a:rPr lang="ru-RU" sz="2800" dirty="0">
                <a:latin typeface="Times New Roman" panose="02020603050405020304" pitchFamily="18" charset="0"/>
                <a:cs typeface="Times New Roman" panose="02020603050405020304" pitchFamily="18" charset="0"/>
              </a:rPr>
              <a:t>Могут быть приведены другие примеры.2.  Объяснение, например: развитие инфраструктуры связано как с созданием новых рабочих мест, так и с созданием экономических благ, увеличением поступления налогов в бюджеты разных уровней, внедрением достижений НТР и так далее.</a:t>
            </a:r>
          </a:p>
        </p:txBody>
      </p:sp>
    </p:spTree>
    <p:extLst>
      <p:ext uri="{BB962C8B-B14F-4D97-AF65-F5344CB8AC3E}">
        <p14:creationId xmlns:p14="http://schemas.microsoft.com/office/powerpoint/2010/main" val="8106371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lnSpcReduction="1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22 - задача</a:t>
            </a:r>
          </a:p>
          <a:p>
            <a:pPr marL="0" indent="0">
              <a:lnSpc>
                <a:spcPct val="120000"/>
              </a:lnSpc>
              <a:buNone/>
            </a:pPr>
            <a:r>
              <a:rPr lang="ru-RU" sz="2800" dirty="0">
                <a:latin typeface="Times New Roman" panose="02020603050405020304" pitchFamily="18" charset="0"/>
                <a:cs typeface="Times New Roman" panose="02020603050405020304" pitchFamily="18" charset="0"/>
              </a:rPr>
              <a:t>В стране Х рынок кораблестроения контролируется тремя крупными компаниями, иные производители не представлены. Уставный капитал каждой из этих компаний поделён на определённое число ценных бумаг, владельцы которых ежегодно получают часть прибыли в виде дивидендов.</a:t>
            </a:r>
          </a:p>
          <a:p>
            <a:pPr marL="0" indent="0">
              <a:lnSpc>
                <a:spcPct val="120000"/>
              </a:lnSpc>
              <a:buNone/>
            </a:pPr>
            <a:r>
              <a:rPr lang="ru-RU" sz="2800" dirty="0">
                <a:latin typeface="Times New Roman" panose="02020603050405020304" pitchFamily="18" charset="0"/>
                <a:cs typeface="Times New Roman" panose="02020603050405020304" pitchFamily="18" charset="0"/>
              </a:rPr>
              <a:t>Какой тип конкурентного рынка иллюстрирует этот пример? </a:t>
            </a:r>
            <a:r>
              <a:rPr lang="ru-RU" sz="2800" dirty="0">
                <a:solidFill>
                  <a:schemeClr val="accent1"/>
                </a:solidFill>
                <a:latin typeface="Times New Roman" panose="02020603050405020304" pitchFamily="18" charset="0"/>
                <a:cs typeface="Times New Roman" panose="02020603050405020304" pitchFamily="18" charset="0"/>
              </a:rPr>
              <a:t>Какова организационно-правовая форма данных предприятий?</a:t>
            </a:r>
            <a:r>
              <a:rPr lang="ru-RU" sz="2800" dirty="0">
                <a:latin typeface="Times New Roman" panose="02020603050405020304" pitchFamily="18" charset="0"/>
                <a:cs typeface="Times New Roman" panose="02020603050405020304" pitchFamily="18" charset="0"/>
              </a:rPr>
              <a:t> Какие барьеры для входа на рынок данного типа? Укажите любые два барьера. Какие существуют другие типы конкурентных рынков? Назовите любые два типа.</a:t>
            </a:r>
          </a:p>
        </p:txBody>
      </p:sp>
    </p:spTree>
    <p:extLst>
      <p:ext uri="{BB962C8B-B14F-4D97-AF65-F5344CB8AC3E}">
        <p14:creationId xmlns:p14="http://schemas.microsoft.com/office/powerpoint/2010/main" val="8802728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fontScale="92500" lnSpcReduction="20000"/>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22 - задача</a:t>
            </a:r>
          </a:p>
          <a:p>
            <a:pPr marL="0" indent="0">
              <a:lnSpc>
                <a:spcPct val="120000"/>
              </a:lnSpc>
              <a:buNone/>
            </a:pPr>
            <a:r>
              <a:rPr lang="ru-RU" sz="2800" dirty="0">
                <a:latin typeface="Times New Roman" panose="02020603050405020304" pitchFamily="18" charset="0"/>
                <a:cs typeface="Times New Roman" panose="02020603050405020304" pitchFamily="18" charset="0"/>
              </a:rPr>
              <a:t>В стране Х рынок кораблестроения контролируется тремя крупными компаниями, иные производители не представлены. Уставный капитал каждой из этих компаний поделён на определённое число ценных бумаг, владельцы которых ежегодно получают часть прибыли в виде дивидендов.</a:t>
            </a:r>
          </a:p>
          <a:p>
            <a:pPr marL="0" indent="0">
              <a:lnSpc>
                <a:spcPct val="120000"/>
              </a:lnSpc>
              <a:buNone/>
            </a:pPr>
            <a:r>
              <a:rPr lang="ru-RU" sz="2800" dirty="0">
                <a:latin typeface="Times New Roman" panose="02020603050405020304" pitchFamily="18" charset="0"/>
                <a:cs typeface="Times New Roman" panose="02020603050405020304" pitchFamily="18" charset="0"/>
              </a:rPr>
              <a:t>Пояснение.</a:t>
            </a:r>
          </a:p>
          <a:p>
            <a:pPr marL="0" indent="0">
              <a:lnSpc>
                <a:spcPct val="120000"/>
              </a:lnSpc>
              <a:buNone/>
            </a:pPr>
            <a:r>
              <a:rPr lang="ru-RU" sz="2800" dirty="0">
                <a:latin typeface="Times New Roman" panose="02020603050405020304" pitchFamily="18" charset="0"/>
                <a:cs typeface="Times New Roman" panose="02020603050405020304" pitchFamily="18" charset="0"/>
              </a:rPr>
              <a:t>1.  Олигополия.</a:t>
            </a:r>
          </a:p>
          <a:p>
            <a:pPr marL="0" indent="0">
              <a:lnSpc>
                <a:spcPct val="120000"/>
              </a:lnSpc>
              <a:buNone/>
            </a:pPr>
            <a:r>
              <a:rPr lang="ru-RU" sz="2800" dirty="0">
                <a:solidFill>
                  <a:schemeClr val="accent1"/>
                </a:solidFill>
                <a:latin typeface="Times New Roman" panose="02020603050405020304" pitchFamily="18" charset="0"/>
                <a:cs typeface="Times New Roman" panose="02020603050405020304" pitchFamily="18" charset="0"/>
              </a:rPr>
              <a:t>2.  Акционерное общество.</a:t>
            </a:r>
          </a:p>
          <a:p>
            <a:pPr marL="0" indent="0">
              <a:lnSpc>
                <a:spcPct val="120000"/>
              </a:lnSpc>
              <a:buNone/>
            </a:pPr>
            <a:r>
              <a:rPr lang="ru-RU" sz="2800" dirty="0">
                <a:latin typeface="Times New Roman" panose="02020603050405020304" pitchFamily="18" charset="0"/>
                <a:cs typeface="Times New Roman" panose="02020603050405020304" pitchFamily="18" charset="0"/>
              </a:rPr>
              <a:t>3.  Барьеры для входа на рынок:—  сложность производства товара;—  первоначальный размер капитала;—  высокие расходы на рекламу.</a:t>
            </a:r>
          </a:p>
          <a:p>
            <a:pPr marL="0" indent="0">
              <a:lnSpc>
                <a:spcPct val="120000"/>
              </a:lnSpc>
              <a:buNone/>
            </a:pPr>
            <a:r>
              <a:rPr lang="ru-RU" sz="2800" dirty="0">
                <a:latin typeface="Times New Roman" panose="02020603050405020304" pitchFamily="18" charset="0"/>
                <a:cs typeface="Times New Roman" panose="02020603050405020304" pitchFamily="18" charset="0"/>
              </a:rPr>
              <a:t>4.  Другие типы конкурентных рынков:—  рынок монополистической конкуренции;—  рынок монополии.</a:t>
            </a:r>
          </a:p>
        </p:txBody>
      </p:sp>
    </p:spTree>
    <p:extLst>
      <p:ext uri="{BB962C8B-B14F-4D97-AF65-F5344CB8AC3E}">
        <p14:creationId xmlns:p14="http://schemas.microsoft.com/office/powerpoint/2010/main" val="1399466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24 – план</a:t>
            </a:r>
          </a:p>
          <a:p>
            <a:pPr marL="0" indent="0">
              <a:lnSpc>
                <a:spcPct val="120000"/>
              </a:lnSpc>
              <a:buNone/>
            </a:pPr>
            <a:r>
              <a:rPr lang="ru-RU" sz="2800" dirty="0">
                <a:latin typeface="Times New Roman" panose="02020603050405020304" pitchFamily="18" charset="0"/>
                <a:cs typeface="Times New Roman" panose="02020603050405020304" pitchFamily="18" charset="0"/>
              </a:rPr>
              <a:t>Используя обществоведческие знания, составьте сложный план, позволяющий раскрыть по существу тему «Ценные бумаги». Сложный план должен содержать не менее трёх пунктов, непосредственно раскрывающих тему по существу, из которых два или более детализированы в подпунктах.</a:t>
            </a:r>
          </a:p>
        </p:txBody>
      </p:sp>
    </p:spTree>
    <p:extLst>
      <p:ext uri="{BB962C8B-B14F-4D97-AF65-F5344CB8AC3E}">
        <p14:creationId xmlns:p14="http://schemas.microsoft.com/office/powerpoint/2010/main" val="32778597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EB7ECD9-3FDF-45DF-B3BE-3BD329701609}"/>
              </a:ext>
            </a:extLst>
          </p:cNvPr>
          <p:cNvSpPr>
            <a:spLocks noGrp="1"/>
          </p:cNvSpPr>
          <p:nvPr>
            <p:ph type="title"/>
          </p:nvPr>
        </p:nvSpPr>
        <p:spPr>
          <a:xfrm>
            <a:off x="749449" y="258350"/>
            <a:ext cx="11528612" cy="1280890"/>
          </a:xfrm>
        </p:spPr>
        <p:txBody>
          <a:bodyPr/>
          <a:lstStyle/>
          <a:p>
            <a:pPr algn="ctr"/>
            <a:r>
              <a:rPr lang="ru-RU" dirty="0">
                <a:latin typeface="Times New Roman" panose="02020603050405020304" pitchFamily="18" charset="0"/>
                <a:cs typeface="Times New Roman" panose="02020603050405020304" pitchFamily="18" charset="0"/>
              </a:rPr>
              <a:t>Задания ЕГЭ – 1 часть </a:t>
            </a:r>
          </a:p>
        </p:txBody>
      </p:sp>
      <p:sp>
        <p:nvSpPr>
          <p:cNvPr id="3" name="Объект 2">
            <a:extLst>
              <a:ext uri="{FF2B5EF4-FFF2-40B4-BE49-F238E27FC236}">
                <a16:creationId xmlns:a16="http://schemas.microsoft.com/office/drawing/2014/main" id="{81A9E07B-07EA-46A7-8B0D-33DAB154A249}"/>
              </a:ext>
            </a:extLst>
          </p:cNvPr>
          <p:cNvSpPr>
            <a:spLocks noGrp="1"/>
          </p:cNvSpPr>
          <p:nvPr>
            <p:ph idx="1"/>
          </p:nvPr>
        </p:nvSpPr>
        <p:spPr>
          <a:xfrm>
            <a:off x="531308" y="944880"/>
            <a:ext cx="11528612" cy="5913120"/>
          </a:xfrm>
        </p:spPr>
        <p:txBody>
          <a:bodyPr>
            <a:normAutofit/>
          </a:bodyPr>
          <a:lstStyle/>
          <a:p>
            <a:pPr marL="0" indent="0">
              <a:lnSpc>
                <a:spcPct val="120000"/>
              </a:lnSpc>
              <a:buNone/>
            </a:pPr>
            <a:r>
              <a:rPr lang="ru-RU" sz="2800" dirty="0">
                <a:latin typeface="Times New Roman" panose="02020603050405020304" pitchFamily="18" charset="0"/>
                <a:cs typeface="Times New Roman" panose="02020603050405020304" pitchFamily="18" charset="0"/>
              </a:rPr>
              <a:t>            Тип задания 24 – план</a:t>
            </a:r>
          </a:p>
          <a:p>
            <a:pPr marL="0" indent="0">
              <a:lnSpc>
                <a:spcPct val="120000"/>
              </a:lnSpc>
              <a:buNone/>
            </a:pPr>
            <a:endParaRPr lang="ru-RU" sz="2800" dirty="0">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7B92B996-C113-4A85-8583-6144C7E69B7A}"/>
              </a:ext>
            </a:extLst>
          </p:cNvPr>
          <p:cNvPicPr>
            <a:picLocks noChangeAspect="1"/>
          </p:cNvPicPr>
          <p:nvPr/>
        </p:nvPicPr>
        <p:blipFill>
          <a:blip r:embed="rId2"/>
          <a:stretch>
            <a:fillRect/>
          </a:stretch>
        </p:blipFill>
        <p:spPr>
          <a:xfrm>
            <a:off x="1016000" y="967798"/>
            <a:ext cx="10921999" cy="5890201"/>
          </a:xfrm>
          <a:prstGeom prst="rect">
            <a:avLst/>
          </a:prstGeom>
        </p:spPr>
      </p:pic>
    </p:spTree>
    <p:extLst>
      <p:ext uri="{BB962C8B-B14F-4D97-AF65-F5344CB8AC3E}">
        <p14:creationId xmlns:p14="http://schemas.microsoft.com/office/powerpoint/2010/main" val="29442612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5F7A8A4-BE94-4D65-AC1C-C3EDAA3A5E26}"/>
              </a:ext>
            </a:extLst>
          </p:cNvPr>
          <p:cNvSpPr>
            <a:spLocks noGrp="1"/>
          </p:cNvSpPr>
          <p:nvPr>
            <p:ph type="title"/>
          </p:nvPr>
        </p:nvSpPr>
        <p:spPr>
          <a:xfrm>
            <a:off x="2422596" y="265521"/>
            <a:ext cx="8911687" cy="1280890"/>
          </a:xfrm>
        </p:spPr>
        <p:txBody>
          <a:bodyPr/>
          <a:lstStyle/>
          <a:p>
            <a:r>
              <a:rPr lang="ru-RU" b="1" dirty="0">
                <a:latin typeface="Times New Roman" panose="02020603050405020304" pitchFamily="18" charset="0"/>
                <a:cs typeface="Times New Roman" panose="02020603050405020304" pitchFamily="18" charset="0"/>
              </a:rPr>
              <a:t>ссылки</a:t>
            </a:r>
          </a:p>
        </p:txBody>
      </p:sp>
      <p:sp>
        <p:nvSpPr>
          <p:cNvPr id="3" name="Объект 2">
            <a:extLst>
              <a:ext uri="{FF2B5EF4-FFF2-40B4-BE49-F238E27FC236}">
                <a16:creationId xmlns:a16="http://schemas.microsoft.com/office/drawing/2014/main" id="{F13D625E-4280-490D-9313-D3948F256AAD}"/>
              </a:ext>
            </a:extLst>
          </p:cNvPr>
          <p:cNvSpPr>
            <a:spLocks noGrp="1"/>
          </p:cNvSpPr>
          <p:nvPr>
            <p:ph idx="1"/>
          </p:nvPr>
        </p:nvSpPr>
        <p:spPr>
          <a:xfrm>
            <a:off x="1452283" y="1272989"/>
            <a:ext cx="10052330" cy="5065058"/>
          </a:xfrm>
        </p:spPr>
        <p:txBody>
          <a:bodyPr>
            <a:normAutofit/>
          </a:bodyPr>
          <a:lstStyle/>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https://events.prosv.ru/uploads/2022/05/additions/yIPCHLdJfzTJgQEPzhbUBWxIBJVVwk2roue56khZ.pdf</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http://www.pytyahlib.ru/wp-content/uploads/2023/10/Individualnye-investicionnye-scheta.pdf</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https://multiurok.ru/</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5" action="ppaction://hlinkfile">
                  <a:extLst>
                    <a:ext uri="{A12FA001-AC4F-418D-AE19-62706E023703}">
                      <ahyp:hlinkClr xmlns:ahyp="http://schemas.microsoft.com/office/drawing/2018/hyperlinkcolor" val="tx"/>
                    </a:ext>
                  </a:extLst>
                </a:hlinkClick>
              </a:rPr>
              <a:t>file:///C:/Downloads/2d53645f79d49a5a5344ff4a3bd833ca.pdf</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alt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http://edu.vvsu.ru/mod/glossary/view.php?id=48315</a:t>
            </a:r>
            <a:endParaRPr kumimoji="0" lang="ru-RU" alt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Https://infourok.ru/</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https://thepresentation.ru/finansy/fondovyy-rynok-struktura-i-instrumenty</a:t>
            </a:r>
            <a:endParaRPr kumimoji="0" lang="ru-RU"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kumimoji="0" lang="en-US" b="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http://images.myshared.ru/</a:t>
            </a:r>
            <a:endParaRPr lang="ru-RU" dirty="0">
              <a:solidFill>
                <a:schemeClr val="tx1"/>
              </a:solidFill>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lang="en-US" dirty="0">
                <a:solidFill>
                  <a:schemeClr val="tx1"/>
                </a:solidFill>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https://soc-ege.sdamgia.ru/</a:t>
            </a:r>
            <a:endParaRPr lang="ru-RU" dirty="0">
              <a:solidFill>
                <a:schemeClr val="tx1"/>
              </a:solidFill>
              <a:latin typeface="Times New Roman" panose="02020603050405020304" pitchFamily="18" charset="0"/>
              <a:cs typeface="Times New Roman" panose="02020603050405020304" pitchFamily="18" charset="0"/>
            </a:endParaRPr>
          </a:p>
          <a:p>
            <a:pPr marL="342900" marR="0" lvl="0" indent="-342900" algn="l" defTabSz="914400" rtl="0" eaLnBrk="0" fontAlgn="base" latinLnBrk="0" hangingPunct="0">
              <a:lnSpc>
                <a:spcPct val="100000"/>
              </a:lnSpc>
              <a:spcBef>
                <a:spcPct val="20000"/>
              </a:spcBef>
              <a:spcAft>
                <a:spcPct val="0"/>
              </a:spcAft>
              <a:buClr>
                <a:srgbClr val="006666"/>
              </a:buClr>
              <a:buSzPct val="70000"/>
              <a:buFont typeface="Wingdings" panose="05000000000000000000" pitchFamily="2" charset="2"/>
              <a:buChar char="¡"/>
              <a:tabLst/>
              <a:defRPr/>
            </a:pPr>
            <a:r>
              <a:rPr lang="en-US" dirty="0">
                <a:solidFill>
                  <a:schemeClr val="tx1"/>
                </a:solidFill>
                <a:latin typeface="Times New Roman" panose="02020603050405020304" pitchFamily="18" charset="0"/>
                <a:cs typeface="Times New Roman" panose="02020603050405020304" pitchFamily="18" charset="0"/>
              </a:rPr>
              <a:t>https://fipi.ru/</a:t>
            </a: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4275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12EBD035-935E-4BE5-B0A3-ACEF50C4AC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082" y="0"/>
            <a:ext cx="11958918" cy="7117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2291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1E519959-033E-4931-A721-B21F2A5AB33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39424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A81E1C9-8904-4BD4-AB0B-CDD5F1F2830C}"/>
              </a:ext>
            </a:extLst>
          </p:cNvPr>
          <p:cNvSpPr>
            <a:spLocks noGrp="1"/>
          </p:cNvSpPr>
          <p:nvPr>
            <p:ph type="title"/>
          </p:nvPr>
        </p:nvSpPr>
        <p:spPr>
          <a:xfrm>
            <a:off x="242047" y="412376"/>
            <a:ext cx="10443882" cy="1371600"/>
          </a:xfrm>
        </p:spPr>
        <p:txBody>
          <a:bodyPr/>
          <a:lstStyle/>
          <a:p>
            <a:r>
              <a:rPr lang="ru-RU" dirty="0"/>
              <a:t>Из послания В.В. Путина  - </a:t>
            </a:r>
            <a:br>
              <a:rPr lang="ru-RU" dirty="0"/>
            </a:br>
            <a:r>
              <a:rPr lang="ru-RU" dirty="0"/>
              <a:t>февраль 2024 г.:</a:t>
            </a:r>
          </a:p>
        </p:txBody>
      </p:sp>
      <p:pic>
        <p:nvPicPr>
          <p:cNvPr id="5" name="Picture 2" descr="Владимир Путин">
            <a:extLst>
              <a:ext uri="{FF2B5EF4-FFF2-40B4-BE49-F238E27FC236}">
                <a16:creationId xmlns:a16="http://schemas.microsoft.com/office/drawing/2014/main" id="{8317C6AC-C432-4A03-B184-D028C4E31C94}"/>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97273" y="2160494"/>
            <a:ext cx="5251200" cy="3281999"/>
          </a:xfrm>
          <a:prstGeom prst="rect">
            <a:avLst/>
          </a:prstGeom>
          <a:noFill/>
          <a:extLst>
            <a:ext uri="{909E8E84-426E-40DD-AFC4-6F175D3DCCD1}">
              <a14:hiddenFill xmlns:a14="http://schemas.microsoft.com/office/drawing/2010/main">
                <a:solidFill>
                  <a:srgbClr val="FFFFFF"/>
                </a:solidFill>
              </a14:hiddenFill>
            </a:ext>
          </a:extLst>
        </p:spPr>
      </p:pic>
      <p:sp>
        <p:nvSpPr>
          <p:cNvPr id="4" name="Объект 3">
            <a:extLst>
              <a:ext uri="{FF2B5EF4-FFF2-40B4-BE49-F238E27FC236}">
                <a16:creationId xmlns:a16="http://schemas.microsoft.com/office/drawing/2014/main" id="{1ECA2902-6733-4C59-A008-1F6B0F1E7D1D}"/>
              </a:ext>
            </a:extLst>
          </p:cNvPr>
          <p:cNvSpPr>
            <a:spLocks noGrp="1"/>
          </p:cNvSpPr>
          <p:nvPr>
            <p:ph sz="half" idx="2"/>
          </p:nvPr>
        </p:nvSpPr>
        <p:spPr>
          <a:xfrm>
            <a:off x="5348473" y="1129554"/>
            <a:ext cx="5678115" cy="5522258"/>
          </a:xfrm>
        </p:spPr>
        <p:txBody>
          <a:bodyPr>
            <a:normAutofit fontScale="92500" lnSpcReduction="20000"/>
          </a:bodyPr>
          <a:lstStyle/>
          <a:p>
            <a:pPr marL="0" indent="0">
              <a:buNone/>
            </a:pPr>
            <a:r>
              <a:rPr lang="ru-RU" sz="3000" b="0" i="0" dirty="0">
                <a:effectLst/>
                <a:latin typeface="GraphikCy"/>
              </a:rPr>
              <a:t>Президент России Владимир Путин заявил о планах удвоить капитализацию  российского фондового рынка к 2030 году. Об этом он сообщил в ходе обращения к Федеральному собранию.</a:t>
            </a:r>
            <a:br>
              <a:rPr lang="ru-RU" sz="3000" dirty="0"/>
            </a:br>
            <a:br>
              <a:rPr lang="ru-RU" sz="3000" dirty="0"/>
            </a:br>
            <a:r>
              <a:rPr lang="ru-RU" sz="3000" b="0" i="0" dirty="0">
                <a:effectLst/>
                <a:latin typeface="GraphikCy"/>
              </a:rPr>
              <a:t>«Повторю: российскому фондовому рынку необходимо усилить свою роль как источника инвестиций. Его капитализация к 2030 году должна удвоиться по сравнению с нынешним уровнем и составить 66% ВВП», — заявил Путин.</a:t>
            </a:r>
            <a:br>
              <a:rPr lang="ru-RU" sz="2800" dirty="0"/>
            </a:br>
            <a:br>
              <a:rPr lang="ru-RU" dirty="0"/>
            </a:br>
            <a:endParaRPr lang="ru-RU" dirty="0"/>
          </a:p>
        </p:txBody>
      </p:sp>
    </p:spTree>
    <p:extLst>
      <p:ext uri="{BB962C8B-B14F-4D97-AF65-F5344CB8AC3E}">
        <p14:creationId xmlns:p14="http://schemas.microsoft.com/office/powerpoint/2010/main" val="320734932"/>
      </p:ext>
    </p:extLst>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1335</TotalTime>
  <Words>4795</Words>
  <Application>Microsoft Office PowerPoint</Application>
  <PresentationFormat>Широкоэкранный</PresentationFormat>
  <Paragraphs>516</Paragraphs>
  <Slides>76</Slides>
  <Notes>12</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76</vt:i4>
      </vt:variant>
    </vt:vector>
  </HeadingPairs>
  <TitlesOfParts>
    <vt:vector size="87" baseType="lpstr">
      <vt:lpstr>Arial</vt:lpstr>
      <vt:lpstr>Arial Narrow</vt:lpstr>
      <vt:lpstr>Calibri</vt:lpstr>
      <vt:lpstr>Century Gothic</vt:lpstr>
      <vt:lpstr>GraphikCy</vt:lpstr>
      <vt:lpstr>Times New Roman</vt:lpstr>
      <vt:lpstr>Verdana</vt:lpstr>
      <vt:lpstr>Wingdings</vt:lpstr>
      <vt:lpstr>Wingdings 2</vt:lpstr>
      <vt:lpstr>Wingdings 3</vt:lpstr>
      <vt:lpstr>Легкий дым</vt:lpstr>
      <vt:lpstr>Презентация PowerPoint</vt:lpstr>
      <vt:lpstr>Трудные вопросы курса «Финансовая грамотность»  Фондовый рынок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Из послания В.В. Путина  -  февраль 2024 г.:</vt:lpstr>
      <vt:lpstr>Презентация PowerPoint</vt:lpstr>
      <vt:lpstr>Этапы развития  фондового рынка</vt:lpstr>
      <vt:lpstr>Этапы развития  фондового рынка</vt:lpstr>
      <vt:lpstr>Этапы развития  фондового рынка</vt:lpstr>
      <vt:lpstr>Этапы развития  фондового рынка</vt:lpstr>
      <vt:lpstr>Презентация PowerPoint</vt:lpstr>
      <vt:lpstr>Презентация PowerPoint</vt:lpstr>
      <vt:lpstr>Презентация PowerPoint</vt:lpstr>
      <vt:lpstr>Презентация PowerPoint</vt:lpstr>
      <vt:lpstr>Пример приложения ВТБ «Мои инвестиции»</vt:lpstr>
      <vt:lpstr>Депозитарий –  организация, которая осуществляет учет и хранение ценных бумаг. </vt:lpstr>
      <vt:lpstr>Презентация PowerPoint</vt:lpstr>
      <vt:lpstr>Рейтинг лучших брокеров (версия московской биржи)</vt:lpstr>
      <vt:lpstr>Презентация PowerPoint</vt:lpstr>
      <vt:lpstr>Особенности ИИС – но с января 2024. есть изменения</vt:lpstr>
      <vt:lpstr>Презентация PowerPoint</vt:lpstr>
      <vt:lpstr>Презентация PowerPoint</vt:lpstr>
      <vt:lpstr>Презентация PowerPoint</vt:lpstr>
      <vt:lpstr>Презентация PowerPoint</vt:lpstr>
      <vt:lpstr>Презентация PowerPoint</vt:lpstr>
      <vt:lpstr>Ценные бумаги</vt:lpstr>
      <vt:lpstr>Презентация PowerPoint</vt:lpstr>
      <vt:lpstr>Презентация PowerPoint</vt:lpstr>
      <vt:lpstr>Облигация –</vt:lpstr>
      <vt:lpstr>Презентация PowerPoint</vt:lpstr>
      <vt:lpstr>Презентация PowerPoint</vt:lpstr>
      <vt:lpstr>Презентация PowerPoint</vt:lpstr>
      <vt:lpstr>     </vt:lpstr>
      <vt:lpstr>       Проблемы в развитии фондового рынка                        современной России </vt:lpstr>
      <vt:lpstr>Задания ОГЭ – 2 часть </vt:lpstr>
      <vt:lpstr>Задания ОГЭ – 2 часть </vt:lpstr>
      <vt:lpstr>Задания ОГЭ – 1 часть </vt:lpstr>
      <vt:lpstr>Задания ОГЭ – 1 часть </vt:lpstr>
      <vt:lpstr>Задания ОГЭ – 1 часть </vt:lpstr>
      <vt:lpstr>Задания ОГЭ – 1 часть </vt:lpstr>
      <vt:lpstr>Задания ОГЭ – 1 часть </vt:lpstr>
      <vt:lpstr>Задания ОГЭ – 1 часть </vt:lpstr>
      <vt:lpstr>Задания ОГЭ – 2 часть </vt:lpstr>
      <vt:lpstr>Задания ОГЭ – 2 часть </vt:lpstr>
      <vt:lpstr>Задания ОГЭ – 2 часть </vt:lpstr>
      <vt:lpstr>Задания ОГЭ – 2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2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Задания ЕГЭ – 1 часть </vt:lpstr>
      <vt:lpstr>ссылки</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Igor Efremov</dc:creator>
  <cp:lastModifiedBy>Igor Efremov</cp:lastModifiedBy>
  <cp:revision>53</cp:revision>
  <dcterms:created xsi:type="dcterms:W3CDTF">2024-03-23T15:12:59Z</dcterms:created>
  <dcterms:modified xsi:type="dcterms:W3CDTF">2024-03-24T13:28:24Z</dcterms:modified>
</cp:coreProperties>
</file>