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6" r:id="rId3"/>
  </p:sldMasterIdLst>
  <p:sldIdLst>
    <p:sldId id="262" r:id="rId4"/>
    <p:sldId id="263" r:id="rId5"/>
    <p:sldId id="287" r:id="rId6"/>
    <p:sldId id="296" r:id="rId7"/>
    <p:sldId id="271" r:id="rId8"/>
    <p:sldId id="274" r:id="rId9"/>
    <p:sldId id="298" r:id="rId10"/>
    <p:sldId id="299" r:id="rId11"/>
    <p:sldId id="284" r:id="rId12"/>
    <p:sldId id="300" r:id="rId13"/>
    <p:sldId id="301" r:id="rId14"/>
    <p:sldId id="302" r:id="rId15"/>
    <p:sldId id="304" r:id="rId16"/>
    <p:sldId id="303" r:id="rId17"/>
    <p:sldId id="276" r:id="rId18"/>
    <p:sldId id="277" r:id="rId19"/>
    <p:sldId id="278" r:id="rId20"/>
    <p:sldId id="280" r:id="rId21"/>
    <p:sldId id="281" r:id="rId22"/>
    <p:sldId id="282" r:id="rId23"/>
    <p:sldId id="283" r:id="rId24"/>
    <p:sldId id="305" r:id="rId25"/>
    <p:sldId id="306" r:id="rId26"/>
    <p:sldId id="307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  <p:sldId id="316" r:id="rId43"/>
    <p:sldId id="285" r:id="rId44"/>
    <p:sldId id="260" r:id="rId45"/>
    <p:sldId id="286" r:id="rId46"/>
    <p:sldId id="270" r:id="rId47"/>
    <p:sldId id="297" r:id="rId48"/>
    <p:sldId id="317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B1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223" autoAdjust="0"/>
  </p:normalViewPr>
  <p:slideViewPr>
    <p:cSldViewPr>
      <p:cViewPr>
        <p:scale>
          <a:sx n="46" d="100"/>
          <a:sy n="46" d="100"/>
        </p:scale>
        <p:origin x="-2058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8" Type="http://schemas.openxmlformats.org/officeDocument/2006/relationships/slide" Target="slides/slide5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BEECD-D859-4B5F-891A-7A90677BA732}" type="datetime1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21960-3F79-41D6-B1CA-8094B0219A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FDE41-45DE-4CE8-96F7-FF69E6C13493}" type="datetime1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174E6-65E6-4E4E-B76B-AD866A494B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6D33-DF09-4467-88AB-03ACB7096F50}" type="datetime1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6784-0E91-4E78-A6E2-F25F50880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6ED92-BD60-4FC5-BE28-C88B03490927}" type="datetime1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40346-7DEA-472A-809D-D5A51F0F4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DBFED-8662-4D72-A377-4A5E0D288952}" type="datetime1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4BACE-FDAA-41DE-A541-E5C0EE1C5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381D4-F04D-45B2-91DC-D97033736DF3}" type="datetime1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856A3-8493-499F-A5E8-2E3FD66C8F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0F0E6-E534-4A70-9CB7-38C5A48CB14D}" type="datetime1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84C8A-5C68-4989-8405-25EA7F557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83AC5-9DED-41F3-A866-869261D3284D}" type="datetime1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2FBEB-AB77-428D-A5D9-0B7EA65E4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86381-439C-4959-ABBE-D13C511345C6}" type="datetime1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5AE31-35ED-49E3-A36A-99D5263B4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D5383-3654-4AF1-B1E7-51EC5B88228C}" type="datetime1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6E8B2-8D41-4A3F-9854-B50A34641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BE032-A6CB-4A1B-89E4-9B1E6FD3FC6E}" type="datetime1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84EB5-7126-4F13-AFC8-167CDA52A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5AFD7-48A8-47D4-9D47-0BFE79DEC9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5D3C5C-027C-4CB8-88B9-3D4CCEF7F7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933C7E-83E6-4007-9DA5-2175880C1F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EA6ED-0338-4437-8884-A6E56646B3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A5A86-CC66-4398-921D-836799BBF6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965A4-DE9D-4863-917D-8843259E32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B67B3-DDAA-4098-B977-A85ED2E437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5A26F8-3247-4BDF-8274-174DEED380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84D7F-76A4-4DCE-BE1C-8E39950E37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FA198-EC82-45D3-9199-472A27155D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4D8A33-9C49-42A7-A077-69CBDC8B36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D3458-C2FD-420F-8B99-A05A87A8EF3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D3458-C2FD-420F-8B99-A05A87A8EF3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01210-9463-4A1D-9C93-87C5863DED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45ADD7-0344-4B6A-865A-4C7D17E0F50D}" type="datetime1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E39AE9-60E0-466C-923F-D97044917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CC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36C8BFA-9BFB-4AC9-A407-2606261B4E0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gi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Users\&#1040;&#1076;&#1084;&#1080;&#1085;&#1080;&#1089;&#1090;&#1088;&#1072;&#1090;&#1086;&#1088;\Desktop\&#1055;&#1088;&#1086;&#1097;&#1072;&#1085;&#1080;&#1077;%20&#1089;%20&#1072;&#1079;&#1073;&#1091;&#1082;&#1086;&#1081;%202016%20&#1075;\&#1040;&#1083;&#1092;&#1072;&#1074;&#1080;&#1090;%20(P.&#1055;&#1072;&#1091;&#1083;&#1089;%20-%20&#1048;.%20&#1056;&#1077;&#1079;&#1085;&#1080;&#1082;).mp4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Овал 137"/>
          <p:cNvSpPr/>
          <p:nvPr/>
        </p:nvSpPr>
        <p:spPr>
          <a:xfrm rot="19565640">
            <a:off x="6210261" y="2234455"/>
            <a:ext cx="355224" cy="9102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7" name="Овал 136"/>
          <p:cNvSpPr/>
          <p:nvPr/>
        </p:nvSpPr>
        <p:spPr>
          <a:xfrm rot="19565640">
            <a:off x="5781632" y="2377331"/>
            <a:ext cx="355224" cy="9102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5" name="Овал 134"/>
          <p:cNvSpPr/>
          <p:nvPr/>
        </p:nvSpPr>
        <p:spPr>
          <a:xfrm rot="16541530" flipV="1">
            <a:off x="3237396" y="2359292"/>
            <a:ext cx="475885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00034" y="3000372"/>
            <a:ext cx="8358246" cy="288131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  <a:ea typeface="Microsoft JhengHei" pitchFamily="34" charset="-120"/>
                <a:cs typeface="Arial" charset="0"/>
              </a:rPr>
              <a:t>ПРОЩАЙ, АЗБУКА!</a:t>
            </a:r>
            <a:b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  <a:ea typeface="Microsoft JhengHei" pitchFamily="34" charset="-120"/>
                <a:cs typeface="Arial" charset="0"/>
              </a:rPr>
            </a:b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  <a:ea typeface="Microsoft JhengHei" pitchFamily="34" charset="-120"/>
                <a:cs typeface="Arial" charset="0"/>
              </a:rPr>
              <a:t/>
            </a:r>
            <a:b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  <a:ea typeface="Microsoft JhengHei" pitchFamily="34" charset="-120"/>
                <a:cs typeface="Arial" charset="0"/>
              </a:rPr>
            </a:br>
            <a:r>
              <a:rPr lang="ru-RU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Impact" pitchFamily="34" charset="0"/>
                <a:ea typeface="Microsoft JhengHei" pitchFamily="34" charset="-120"/>
                <a:cs typeface="Arial" charset="0"/>
              </a:rPr>
              <a:t> 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/>
            </a:r>
            <a:b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</a:br>
            <a:endParaRPr lang="ru-RU" sz="1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405313" y="477838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429125" y="1143000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714750" y="1143000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714750" y="428625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524375" y="785813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571875" y="785813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071938" y="1285875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071938" y="357188"/>
            <a:ext cx="428625" cy="428625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882004" y="608056"/>
            <a:ext cx="785818" cy="7858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690688" y="835025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14500" y="1500188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00125" y="1500188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000125" y="785813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785938" y="1143000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857250" y="1143000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357313" y="1643063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357313" y="642938"/>
            <a:ext cx="428625" cy="4286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167360" y="965246"/>
            <a:ext cx="785818" cy="78581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405813" y="1406525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429625" y="2071688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715250" y="2071688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7715250" y="1357313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8501063" y="1714500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7572375" y="1714500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8072438" y="2214563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8072438" y="1214438"/>
            <a:ext cx="428625" cy="42862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7858148" y="1571612"/>
            <a:ext cx="785818" cy="78581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Овал 30"/>
          <p:cNvSpPr/>
          <p:nvPr/>
        </p:nvSpPr>
        <p:spPr>
          <a:xfrm rot="2585452">
            <a:off x="6340475" y="1196975"/>
            <a:ext cx="169863" cy="460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357938" y="1357313"/>
            <a:ext cx="46037" cy="2476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 rot="19933222">
            <a:off x="6692900" y="1198563"/>
            <a:ext cx="46038" cy="330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 rot="19221648" flipH="1">
            <a:off x="1975704" y="2421284"/>
            <a:ext cx="455612" cy="8731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Овал 34"/>
          <p:cNvSpPr/>
          <p:nvPr/>
        </p:nvSpPr>
        <p:spPr>
          <a:xfrm rot="2352785" flipH="1">
            <a:off x="2111555" y="2136788"/>
            <a:ext cx="454025" cy="6191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2428860" y="2357430"/>
            <a:ext cx="285750" cy="7143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2357422" y="2285992"/>
            <a:ext cx="71438" cy="2857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2428860" y="1928802"/>
            <a:ext cx="71438" cy="2857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2000232" y="2214554"/>
            <a:ext cx="285750" cy="7143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Овал 45"/>
          <p:cNvSpPr/>
          <p:nvPr/>
        </p:nvSpPr>
        <p:spPr>
          <a:xfrm rot="2585452">
            <a:off x="5993035" y="2052267"/>
            <a:ext cx="169863" cy="444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6215074" y="2000240"/>
            <a:ext cx="46037" cy="24606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Овал 47"/>
          <p:cNvSpPr/>
          <p:nvPr/>
        </p:nvSpPr>
        <p:spPr>
          <a:xfrm rot="19933222">
            <a:off x="6218302" y="2420477"/>
            <a:ext cx="46038" cy="33178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Овал 51"/>
          <p:cNvSpPr/>
          <p:nvPr/>
        </p:nvSpPr>
        <p:spPr>
          <a:xfrm rot="19221648" flipH="1">
            <a:off x="7980363" y="873125"/>
            <a:ext cx="455612" cy="873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3" name="Овал 52"/>
          <p:cNvSpPr/>
          <p:nvPr/>
        </p:nvSpPr>
        <p:spPr>
          <a:xfrm rot="2352785" flipH="1">
            <a:off x="7897813" y="565150"/>
            <a:ext cx="454025" cy="619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8364538" y="738188"/>
            <a:ext cx="285750" cy="7143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8293100" y="952500"/>
            <a:ext cx="71438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8293100" y="452438"/>
            <a:ext cx="71438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7864475" y="738188"/>
            <a:ext cx="285750" cy="7143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8" name="Овал 57"/>
          <p:cNvSpPr/>
          <p:nvPr/>
        </p:nvSpPr>
        <p:spPr>
          <a:xfrm rot="19221648" flipH="1">
            <a:off x="115888" y="658813"/>
            <a:ext cx="455612" cy="8731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Овал 58"/>
          <p:cNvSpPr/>
          <p:nvPr/>
        </p:nvSpPr>
        <p:spPr>
          <a:xfrm rot="2352785" flipH="1">
            <a:off x="33338" y="350838"/>
            <a:ext cx="454025" cy="6191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500063" y="523875"/>
            <a:ext cx="285750" cy="714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428625" y="738188"/>
            <a:ext cx="71438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428625" y="238125"/>
            <a:ext cx="71438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0" y="523875"/>
            <a:ext cx="285750" cy="7143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4" name="Овал 63"/>
          <p:cNvSpPr/>
          <p:nvPr/>
        </p:nvSpPr>
        <p:spPr>
          <a:xfrm rot="19221648" flipH="1">
            <a:off x="2479675" y="1587500"/>
            <a:ext cx="455613" cy="873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" name="Овал 64"/>
          <p:cNvSpPr/>
          <p:nvPr/>
        </p:nvSpPr>
        <p:spPr>
          <a:xfrm rot="2352785" flipH="1">
            <a:off x="2397125" y="1279525"/>
            <a:ext cx="454025" cy="619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2863850" y="1452563"/>
            <a:ext cx="285750" cy="7143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2792413" y="1666875"/>
            <a:ext cx="71437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2792413" y="1166813"/>
            <a:ext cx="71437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2363788" y="1452563"/>
            <a:ext cx="285750" cy="7143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Овал 69"/>
          <p:cNvSpPr/>
          <p:nvPr/>
        </p:nvSpPr>
        <p:spPr>
          <a:xfrm rot="19221648" flipH="1">
            <a:off x="4979988" y="704850"/>
            <a:ext cx="455612" cy="8731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1" name="Овал 70"/>
          <p:cNvSpPr/>
          <p:nvPr/>
        </p:nvSpPr>
        <p:spPr>
          <a:xfrm rot="3744122" flipH="1">
            <a:off x="4965700" y="381001"/>
            <a:ext cx="454025" cy="635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5364163" y="569913"/>
            <a:ext cx="285750" cy="7143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5292725" y="784225"/>
            <a:ext cx="71438" cy="285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5292725" y="284163"/>
            <a:ext cx="71438" cy="2857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 rot="1391337">
            <a:off x="4932363" y="554038"/>
            <a:ext cx="285750" cy="7143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76" name="Овал 75"/>
          <p:cNvSpPr/>
          <p:nvPr/>
        </p:nvSpPr>
        <p:spPr>
          <a:xfrm>
            <a:off x="6619875" y="477838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7" name="Овал 76"/>
          <p:cNvSpPr/>
          <p:nvPr/>
        </p:nvSpPr>
        <p:spPr>
          <a:xfrm>
            <a:off x="6643688" y="1143000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8" name="Овал 77"/>
          <p:cNvSpPr/>
          <p:nvPr/>
        </p:nvSpPr>
        <p:spPr>
          <a:xfrm>
            <a:off x="5929313" y="1143000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9" name="Овал 78"/>
          <p:cNvSpPr/>
          <p:nvPr/>
        </p:nvSpPr>
        <p:spPr>
          <a:xfrm>
            <a:off x="5929313" y="428625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0" name="Овал 79"/>
          <p:cNvSpPr/>
          <p:nvPr/>
        </p:nvSpPr>
        <p:spPr>
          <a:xfrm>
            <a:off x="6715125" y="785813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" name="Овал 80"/>
          <p:cNvSpPr/>
          <p:nvPr/>
        </p:nvSpPr>
        <p:spPr>
          <a:xfrm>
            <a:off x="5786438" y="785813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" name="Овал 81"/>
          <p:cNvSpPr/>
          <p:nvPr/>
        </p:nvSpPr>
        <p:spPr>
          <a:xfrm>
            <a:off x="6286500" y="1285875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3" name="Овал 82"/>
          <p:cNvSpPr/>
          <p:nvPr/>
        </p:nvSpPr>
        <p:spPr>
          <a:xfrm>
            <a:off x="6286500" y="285750"/>
            <a:ext cx="428625" cy="428625"/>
          </a:xfrm>
          <a:prstGeom prst="ellipse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4" name="Овал 83"/>
          <p:cNvSpPr/>
          <p:nvPr/>
        </p:nvSpPr>
        <p:spPr>
          <a:xfrm>
            <a:off x="6072145" y="642918"/>
            <a:ext cx="785818" cy="78581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5" name="Овал 84"/>
          <p:cNvSpPr/>
          <p:nvPr/>
        </p:nvSpPr>
        <p:spPr>
          <a:xfrm>
            <a:off x="8215338" y="857232"/>
            <a:ext cx="46038" cy="24765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6" name="Овал 85"/>
          <p:cNvSpPr/>
          <p:nvPr/>
        </p:nvSpPr>
        <p:spPr>
          <a:xfrm>
            <a:off x="833438" y="2192338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7" name="Овал 86"/>
          <p:cNvSpPr/>
          <p:nvPr/>
        </p:nvSpPr>
        <p:spPr>
          <a:xfrm>
            <a:off x="857250" y="2857500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" name="Овал 87"/>
          <p:cNvSpPr/>
          <p:nvPr/>
        </p:nvSpPr>
        <p:spPr>
          <a:xfrm>
            <a:off x="142875" y="2857500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9" name="Овал 88"/>
          <p:cNvSpPr/>
          <p:nvPr/>
        </p:nvSpPr>
        <p:spPr>
          <a:xfrm>
            <a:off x="142875" y="2143125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" name="Овал 89"/>
          <p:cNvSpPr/>
          <p:nvPr/>
        </p:nvSpPr>
        <p:spPr>
          <a:xfrm>
            <a:off x="928688" y="2500313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" name="Овал 90"/>
          <p:cNvSpPr/>
          <p:nvPr/>
        </p:nvSpPr>
        <p:spPr>
          <a:xfrm>
            <a:off x="0" y="2500313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500063" y="3000375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3" name="Овал 92"/>
          <p:cNvSpPr/>
          <p:nvPr/>
        </p:nvSpPr>
        <p:spPr>
          <a:xfrm>
            <a:off x="500063" y="2000250"/>
            <a:ext cx="428625" cy="428625"/>
          </a:xfrm>
          <a:prstGeom prst="ellipse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4" name="Овал 93"/>
          <p:cNvSpPr/>
          <p:nvPr/>
        </p:nvSpPr>
        <p:spPr>
          <a:xfrm>
            <a:off x="285720" y="2357430"/>
            <a:ext cx="785818" cy="78581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" name="Овал 101"/>
          <p:cNvSpPr/>
          <p:nvPr/>
        </p:nvSpPr>
        <p:spPr>
          <a:xfrm rot="19221648" flipH="1">
            <a:off x="7051675" y="2587625"/>
            <a:ext cx="455613" cy="87313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3" name="Овал 102"/>
          <p:cNvSpPr/>
          <p:nvPr/>
        </p:nvSpPr>
        <p:spPr>
          <a:xfrm rot="2352785" flipH="1">
            <a:off x="6969339" y="2351102"/>
            <a:ext cx="454025" cy="61913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4" name="Овал 103"/>
          <p:cNvSpPr/>
          <p:nvPr/>
        </p:nvSpPr>
        <p:spPr>
          <a:xfrm>
            <a:off x="7435850" y="2452688"/>
            <a:ext cx="285750" cy="71437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5" name="Овал 104"/>
          <p:cNvSpPr/>
          <p:nvPr/>
        </p:nvSpPr>
        <p:spPr>
          <a:xfrm>
            <a:off x="7429520" y="2643182"/>
            <a:ext cx="71437" cy="285750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6" name="Овал 105"/>
          <p:cNvSpPr/>
          <p:nvPr/>
        </p:nvSpPr>
        <p:spPr>
          <a:xfrm>
            <a:off x="7429520" y="2071678"/>
            <a:ext cx="71437" cy="285750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7" name="Овал 106"/>
          <p:cNvSpPr/>
          <p:nvPr/>
        </p:nvSpPr>
        <p:spPr>
          <a:xfrm>
            <a:off x="6935788" y="2452688"/>
            <a:ext cx="285750" cy="71437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8" name="Овал 107"/>
          <p:cNvSpPr/>
          <p:nvPr/>
        </p:nvSpPr>
        <p:spPr>
          <a:xfrm rot="16541530" flipV="1">
            <a:off x="3165959" y="1859228"/>
            <a:ext cx="475885" cy="4571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9" name="Овал 108"/>
          <p:cNvSpPr/>
          <p:nvPr/>
        </p:nvSpPr>
        <p:spPr>
          <a:xfrm rot="15720017">
            <a:off x="3174607" y="2130756"/>
            <a:ext cx="46037" cy="2476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0" name="Овал 109"/>
          <p:cNvSpPr/>
          <p:nvPr/>
        </p:nvSpPr>
        <p:spPr>
          <a:xfrm rot="14053239">
            <a:off x="3625454" y="1807137"/>
            <a:ext cx="46037" cy="3317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1" name="Овал 110"/>
          <p:cNvSpPr/>
          <p:nvPr/>
        </p:nvSpPr>
        <p:spPr>
          <a:xfrm rot="13341665" flipH="1">
            <a:off x="4827691" y="2070900"/>
            <a:ext cx="455612" cy="8731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" name="Овал 111"/>
          <p:cNvSpPr/>
          <p:nvPr/>
        </p:nvSpPr>
        <p:spPr>
          <a:xfrm rot="18072802" flipH="1">
            <a:off x="4703421" y="1822288"/>
            <a:ext cx="454025" cy="6191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3" name="Овал 112"/>
          <p:cNvSpPr/>
          <p:nvPr/>
        </p:nvSpPr>
        <p:spPr>
          <a:xfrm rot="15720017">
            <a:off x="4770132" y="2182415"/>
            <a:ext cx="285750" cy="7143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4" name="Овал 113"/>
          <p:cNvSpPr/>
          <p:nvPr/>
        </p:nvSpPr>
        <p:spPr>
          <a:xfrm rot="15720017">
            <a:off x="4682737" y="1984059"/>
            <a:ext cx="71438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5" name="Овал 114"/>
          <p:cNvSpPr/>
          <p:nvPr/>
        </p:nvSpPr>
        <p:spPr>
          <a:xfrm rot="15720017">
            <a:off x="5001419" y="1713707"/>
            <a:ext cx="71437" cy="2857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6" name="Овал 115"/>
          <p:cNvSpPr/>
          <p:nvPr/>
        </p:nvSpPr>
        <p:spPr>
          <a:xfrm rot="15720017">
            <a:off x="4673389" y="1770361"/>
            <a:ext cx="45719" cy="25472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7" name="Овал 116"/>
          <p:cNvSpPr/>
          <p:nvPr/>
        </p:nvSpPr>
        <p:spPr>
          <a:xfrm rot="2151103" flipH="1">
            <a:off x="2982771" y="696633"/>
            <a:ext cx="455613" cy="87313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8" name="Овал 117"/>
          <p:cNvSpPr/>
          <p:nvPr/>
        </p:nvSpPr>
        <p:spPr>
          <a:xfrm rot="6882240" flipH="1">
            <a:off x="2896350" y="402508"/>
            <a:ext cx="454025" cy="61912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0" name="Овал 119"/>
          <p:cNvSpPr/>
          <p:nvPr/>
        </p:nvSpPr>
        <p:spPr>
          <a:xfrm>
            <a:off x="3071802" y="642918"/>
            <a:ext cx="71437" cy="285750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1" name="Овал 120"/>
          <p:cNvSpPr/>
          <p:nvPr/>
        </p:nvSpPr>
        <p:spPr>
          <a:xfrm rot="4529455">
            <a:off x="2826160" y="570418"/>
            <a:ext cx="71438" cy="285750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" name="Овал 121"/>
          <p:cNvSpPr/>
          <p:nvPr/>
        </p:nvSpPr>
        <p:spPr>
          <a:xfrm rot="2341318" flipV="1">
            <a:off x="2775212" y="430875"/>
            <a:ext cx="253806" cy="55501"/>
          </a:xfrm>
          <a:prstGeom prst="ellipse">
            <a:avLst/>
          </a:prstGeom>
          <a:solidFill>
            <a:srgbClr val="55F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3" name="Овал 122"/>
          <p:cNvSpPr/>
          <p:nvPr/>
        </p:nvSpPr>
        <p:spPr>
          <a:xfrm>
            <a:off x="2571736" y="1357298"/>
            <a:ext cx="428628" cy="42862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4" name="Овал 123"/>
          <p:cNvSpPr/>
          <p:nvPr/>
        </p:nvSpPr>
        <p:spPr>
          <a:xfrm>
            <a:off x="3286116" y="1928802"/>
            <a:ext cx="428628" cy="42862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5" name="Овал 124"/>
          <p:cNvSpPr/>
          <p:nvPr/>
        </p:nvSpPr>
        <p:spPr>
          <a:xfrm>
            <a:off x="2857488" y="357166"/>
            <a:ext cx="428628" cy="428628"/>
          </a:xfrm>
          <a:prstGeom prst="ellipse">
            <a:avLst/>
          </a:prstGeom>
          <a:solidFill>
            <a:srgbClr val="29B18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6" name="Овал 125"/>
          <p:cNvSpPr/>
          <p:nvPr/>
        </p:nvSpPr>
        <p:spPr>
          <a:xfrm>
            <a:off x="7143768" y="2285992"/>
            <a:ext cx="428628" cy="428628"/>
          </a:xfrm>
          <a:prstGeom prst="ellipse">
            <a:avLst/>
          </a:prstGeom>
          <a:solidFill>
            <a:srgbClr val="55F13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7" name="Овал 126"/>
          <p:cNvSpPr/>
          <p:nvPr/>
        </p:nvSpPr>
        <p:spPr>
          <a:xfrm>
            <a:off x="5929322" y="2143116"/>
            <a:ext cx="428628" cy="42862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8" name="Овал 127"/>
          <p:cNvSpPr/>
          <p:nvPr/>
        </p:nvSpPr>
        <p:spPr>
          <a:xfrm>
            <a:off x="5072066" y="428604"/>
            <a:ext cx="428628" cy="42862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9" name="Прямоугольник 128"/>
          <p:cNvSpPr/>
          <p:nvPr/>
        </p:nvSpPr>
        <p:spPr>
          <a:xfrm rot="2149859">
            <a:off x="7428831" y="356477"/>
            <a:ext cx="357187" cy="35718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0" name="Овал 129"/>
          <p:cNvSpPr/>
          <p:nvPr/>
        </p:nvSpPr>
        <p:spPr>
          <a:xfrm rot="17447951">
            <a:off x="8052803" y="623258"/>
            <a:ext cx="357187" cy="35718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" name="Прямоугольник 131"/>
          <p:cNvSpPr/>
          <p:nvPr/>
        </p:nvSpPr>
        <p:spPr>
          <a:xfrm rot="1279228">
            <a:off x="266992" y="409878"/>
            <a:ext cx="357187" cy="357187"/>
          </a:xfrm>
          <a:prstGeom prst="rect">
            <a:avLst/>
          </a:prstGeom>
          <a:solidFill>
            <a:srgbClr val="ACFA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" name="Прямоугольник 132"/>
          <p:cNvSpPr/>
          <p:nvPr/>
        </p:nvSpPr>
        <p:spPr>
          <a:xfrm rot="19653907">
            <a:off x="5354306" y="1282348"/>
            <a:ext cx="357187" cy="357187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6" name="Овал 135"/>
          <p:cNvSpPr/>
          <p:nvPr/>
        </p:nvSpPr>
        <p:spPr>
          <a:xfrm>
            <a:off x="2143108" y="2143116"/>
            <a:ext cx="428628" cy="428628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9" name="Овал 138"/>
          <p:cNvSpPr/>
          <p:nvPr/>
        </p:nvSpPr>
        <p:spPr>
          <a:xfrm rot="17447951">
            <a:off x="4697549" y="1772267"/>
            <a:ext cx="388249" cy="383606"/>
          </a:xfrm>
          <a:prstGeom prst="ellips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>
            <a:scene3d>
              <a:camera prst="perspectiveFront"/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40" name="Прямоугольник 139"/>
          <p:cNvSpPr/>
          <p:nvPr/>
        </p:nvSpPr>
        <p:spPr>
          <a:xfrm rot="19653907">
            <a:off x="353647" y="1353786"/>
            <a:ext cx="357187" cy="35718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1" name="Прямоугольник 140"/>
          <p:cNvSpPr/>
          <p:nvPr/>
        </p:nvSpPr>
        <p:spPr>
          <a:xfrm rot="19653907">
            <a:off x="2139597" y="496531"/>
            <a:ext cx="357187" cy="3571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2" name="Прямоугольник 141"/>
          <p:cNvSpPr/>
          <p:nvPr/>
        </p:nvSpPr>
        <p:spPr>
          <a:xfrm rot="19653907">
            <a:off x="3925546" y="2211043"/>
            <a:ext cx="357187" cy="3571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" name="Прямоугольник 142"/>
          <p:cNvSpPr/>
          <p:nvPr/>
        </p:nvSpPr>
        <p:spPr>
          <a:xfrm rot="2149859">
            <a:off x="7000204" y="1642361"/>
            <a:ext cx="357187" cy="3571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6" name="TextBox 145"/>
          <p:cNvSpPr txBox="1"/>
          <p:nvPr/>
        </p:nvSpPr>
        <p:spPr>
          <a:xfrm>
            <a:off x="3966387" y="4581128"/>
            <a:ext cx="47489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70C0"/>
                </a:solidFill>
              </a:rPr>
              <a:t>учитель начальных классов  </a:t>
            </a:r>
          </a:p>
          <a:p>
            <a:r>
              <a:rPr lang="ru-RU" sz="2000" b="1" i="1" dirty="0" smtClean="0">
                <a:solidFill>
                  <a:srgbClr val="0070C0"/>
                </a:solidFill>
              </a:rPr>
              <a:t>«МБОУ </a:t>
            </a:r>
            <a:r>
              <a:rPr lang="ru-RU" sz="2000" b="1" i="1" dirty="0">
                <a:solidFill>
                  <a:srgbClr val="0070C0"/>
                </a:solidFill>
              </a:rPr>
              <a:t> </a:t>
            </a:r>
            <a:r>
              <a:rPr lang="ru-RU" sz="2000" b="1" i="1" dirty="0" smtClean="0">
                <a:solidFill>
                  <a:srgbClr val="0070C0"/>
                </a:solidFill>
              </a:rPr>
              <a:t>«ОШ №24 города Макеевки»</a:t>
            </a:r>
          </a:p>
          <a:p>
            <a:r>
              <a:rPr lang="ru-RU" sz="2000" b="1" i="1" dirty="0" err="1" smtClean="0">
                <a:solidFill>
                  <a:srgbClr val="0070C0"/>
                </a:solidFill>
              </a:rPr>
              <a:t>Сердюкова</a:t>
            </a:r>
            <a:r>
              <a:rPr lang="ru-RU" sz="2000" b="1" i="1" dirty="0" smtClean="0">
                <a:solidFill>
                  <a:srgbClr val="0070C0"/>
                </a:solidFill>
              </a:rPr>
              <a:t> Людмила Васильевна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332656"/>
            <a:ext cx="8352928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566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260648"/>
            <a:ext cx="8352928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86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476672"/>
            <a:ext cx="813690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024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208911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4032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352927" cy="593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754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68313" y="681028"/>
            <a:ext cx="78486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 sz="3600" dirty="0" smtClean="0"/>
          </a:p>
          <a:p>
            <a:endParaRPr lang="ru-RU" sz="3600" dirty="0"/>
          </a:p>
          <a:p>
            <a:r>
              <a:rPr lang="ru-RU" sz="3600" dirty="0" smtClean="0"/>
              <a:t>Бабушка </a:t>
            </a:r>
            <a:r>
              <a:rPr lang="ru-RU" sz="3600" dirty="0"/>
              <a:t>девочку очень любила.</a:t>
            </a:r>
          </a:p>
          <a:p>
            <a:r>
              <a:rPr lang="ru-RU" sz="3600" dirty="0"/>
              <a:t>Шапочку красную ей </a:t>
            </a:r>
            <a:r>
              <a:rPr lang="ru-RU" sz="3600" dirty="0" smtClean="0"/>
              <a:t>подарила  </a:t>
            </a:r>
            <a:endParaRPr lang="ru-RU" sz="3600" dirty="0"/>
          </a:p>
          <a:p>
            <a:r>
              <a:rPr lang="ru-RU" sz="3600" dirty="0"/>
              <a:t>Девочка имя забыла </a:t>
            </a:r>
            <a:r>
              <a:rPr lang="ru-RU" sz="3600" dirty="0" smtClean="0"/>
              <a:t>своё</a:t>
            </a:r>
            <a:r>
              <a:rPr lang="ru-RU" sz="3600" dirty="0"/>
              <a:t>,</a:t>
            </a:r>
          </a:p>
          <a:p>
            <a:r>
              <a:rPr lang="ru-RU" sz="3600" dirty="0"/>
              <a:t>Вы подскажите, как </a:t>
            </a:r>
            <a:r>
              <a:rPr lang="ru-RU" sz="3600" dirty="0" smtClean="0"/>
              <a:t>звали </a:t>
            </a:r>
            <a:r>
              <a:rPr lang="ru-RU" sz="3600" dirty="0"/>
              <a:t>её?         </a:t>
            </a:r>
            <a:endParaRPr lang="ru-RU" sz="3600" b="1" dirty="0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Узнай сказку или сказочного героя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927" y="1988840"/>
            <a:ext cx="2376761" cy="439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539750" y="834242"/>
            <a:ext cx="623677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1514475" algn="l"/>
              </a:tabLst>
            </a:pPr>
            <a:r>
              <a:rPr lang="ru-RU" sz="3600" dirty="0"/>
              <a:t>С букварём шагает в школу </a:t>
            </a:r>
          </a:p>
          <a:p>
            <a:pPr>
              <a:tabLst>
                <a:tab pos="1514475" algn="l"/>
              </a:tabLst>
            </a:pPr>
            <a:r>
              <a:rPr lang="ru-RU" sz="3600" dirty="0"/>
              <a:t>Деревянный мальчуган.</a:t>
            </a:r>
          </a:p>
          <a:p>
            <a:pPr>
              <a:tabLst>
                <a:tab pos="1514475" algn="l"/>
              </a:tabLst>
            </a:pPr>
            <a:r>
              <a:rPr lang="ru-RU" sz="3600" dirty="0"/>
              <a:t>Попадает вместо школы</a:t>
            </a:r>
          </a:p>
          <a:p>
            <a:pPr>
              <a:tabLst>
                <a:tab pos="1514475" algn="l"/>
              </a:tabLst>
            </a:pPr>
            <a:r>
              <a:rPr lang="ru-RU" sz="3600" dirty="0"/>
              <a:t>В полотняный балаган.</a:t>
            </a:r>
          </a:p>
          <a:p>
            <a:pPr>
              <a:tabLst>
                <a:tab pos="1514475" algn="l"/>
              </a:tabLst>
            </a:pPr>
            <a:r>
              <a:rPr lang="ru-RU" sz="3600" dirty="0"/>
              <a:t>Как зовётся эта книжка?</a:t>
            </a:r>
          </a:p>
          <a:p>
            <a:pPr>
              <a:tabLst>
                <a:tab pos="1514475" algn="l"/>
              </a:tabLst>
            </a:pPr>
            <a:r>
              <a:rPr lang="ru-RU" sz="3600" dirty="0"/>
              <a:t>Как зовётся сам </a:t>
            </a:r>
            <a:endParaRPr lang="ru-RU" sz="3600" dirty="0" smtClean="0"/>
          </a:p>
          <a:p>
            <a:pPr>
              <a:tabLst>
                <a:tab pos="1514475" algn="l"/>
              </a:tabLst>
            </a:pPr>
            <a:r>
              <a:rPr lang="ru-RU" sz="3600" dirty="0" smtClean="0"/>
              <a:t>мальчишка</a:t>
            </a:r>
            <a:r>
              <a:rPr lang="ru-RU" sz="3600" dirty="0"/>
              <a:t>?    </a:t>
            </a:r>
            <a:endParaRPr lang="ru-RU" sz="3600" b="1" dirty="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rgbClr val="0033CC"/>
                </a:solidFill>
              </a:rPr>
              <a:t>Узнай сказку или сказочного героя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979613" y="241155"/>
            <a:ext cx="6696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 descr="https://cerenas.club/uploads/posts/2022-12/1671055987_cerenas-club-p-fon-dlya-prezentatsii-buratino-krasivo-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060848"/>
            <a:ext cx="3025031" cy="396044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173545" y="215261"/>
            <a:ext cx="4796909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90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23850" y="817593"/>
            <a:ext cx="636725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 dirty="0"/>
              <a:t>Кто работать не хотел, </a:t>
            </a:r>
          </a:p>
          <a:p>
            <a:r>
              <a:rPr lang="ru-RU" sz="3600" dirty="0"/>
              <a:t>    </a:t>
            </a:r>
            <a:r>
              <a:rPr lang="ru-RU" sz="3600" dirty="0" smtClean="0"/>
              <a:t> </a:t>
            </a:r>
            <a:r>
              <a:rPr lang="ru-RU" sz="3600" dirty="0"/>
              <a:t>а играл и песни пел?</a:t>
            </a:r>
          </a:p>
          <a:p>
            <a:r>
              <a:rPr lang="ru-RU" sz="3600" dirty="0"/>
              <a:t>К братцу третьему потом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прибежали </a:t>
            </a:r>
            <a:r>
              <a:rPr lang="ru-RU" sz="3600" dirty="0"/>
              <a:t>в новый дом.</a:t>
            </a:r>
          </a:p>
          <a:p>
            <a:r>
              <a:rPr lang="ru-RU" sz="3600" dirty="0"/>
              <a:t>От волка хитрого спаслись,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но </a:t>
            </a:r>
            <a:r>
              <a:rPr lang="ru-RU" sz="3600" dirty="0"/>
              <a:t>долго хвостики тряслись.</a:t>
            </a:r>
          </a:p>
          <a:p>
            <a:r>
              <a:rPr lang="ru-RU" sz="3600" dirty="0"/>
              <a:t>Сказка известна </a:t>
            </a:r>
            <a:r>
              <a:rPr lang="ru-RU" sz="3600" dirty="0" smtClean="0"/>
              <a:t>любому</a:t>
            </a:r>
          </a:p>
          <a:p>
            <a:r>
              <a:rPr lang="ru-RU" sz="3600" dirty="0" smtClean="0"/>
              <a:t>ребёнку </a:t>
            </a:r>
            <a:r>
              <a:rPr lang="ru-RU" sz="3600" dirty="0"/>
              <a:t>и называется….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79388" y="282719"/>
            <a:ext cx="82073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Узнай сказку или сказочного героя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021681"/>
            <a:ext cx="2448967" cy="3783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23850" y="529441"/>
            <a:ext cx="5700791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 dirty="0"/>
              <a:t>Удивляется народ: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едет </a:t>
            </a:r>
            <a:r>
              <a:rPr lang="ru-RU" sz="3600" dirty="0"/>
              <a:t>печка, дым идёт,</a:t>
            </a:r>
          </a:p>
          <a:p>
            <a:r>
              <a:rPr lang="ru-RU" sz="3600" dirty="0"/>
              <a:t>А Емеля на </a:t>
            </a:r>
            <a:r>
              <a:rPr lang="ru-RU" sz="3600" dirty="0" smtClean="0"/>
              <a:t>печи</a:t>
            </a:r>
          </a:p>
          <a:p>
            <a:r>
              <a:rPr lang="ru-RU" sz="3600" dirty="0" smtClean="0"/>
              <a:t>  </a:t>
            </a:r>
            <a:r>
              <a:rPr lang="ru-RU" sz="3600" dirty="0"/>
              <a:t>ест большие калачи!</a:t>
            </a:r>
          </a:p>
          <a:p>
            <a:r>
              <a:rPr lang="ru-RU" sz="3600" dirty="0"/>
              <a:t>Чай сам наливается </a:t>
            </a:r>
            <a:endParaRPr lang="ru-RU" sz="3600" dirty="0" smtClean="0"/>
          </a:p>
          <a:p>
            <a:r>
              <a:rPr lang="ru-RU" sz="3600" dirty="0" smtClean="0"/>
              <a:t>по </a:t>
            </a:r>
            <a:r>
              <a:rPr lang="ru-RU" sz="3600" dirty="0"/>
              <a:t>его хотению,</a:t>
            </a:r>
          </a:p>
          <a:p>
            <a:r>
              <a:rPr lang="ru-RU" sz="3600" dirty="0"/>
              <a:t> А сказка называется…    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0" y="246207"/>
            <a:ext cx="82073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>
                <a:solidFill>
                  <a:srgbClr val="FF0000"/>
                </a:solidFill>
                <a:latin typeface="Arial Black" panose="020B0A04020102020204" pitchFamily="34" charset="0"/>
              </a:rPr>
              <a:t>Узнай сказку или сказочного героя</a:t>
            </a:r>
          </a:p>
        </p:txBody>
      </p:sp>
      <p:pic>
        <p:nvPicPr>
          <p:cNvPr id="19461" name="Picture 5" descr="Shuka_vel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73" y="620713"/>
            <a:ext cx="3457202" cy="5602287"/>
          </a:xfrm>
          <a:prstGeom prst="rect">
            <a:avLst/>
          </a:prstGeom>
          <a:noFill/>
          <a:ln w="28575">
            <a:solidFill>
              <a:srgbClr val="DB41D0"/>
            </a:solidFill>
            <a:miter lim="800000"/>
            <a:headEnd/>
            <a:tailEnd/>
          </a:ln>
        </p:spPr>
      </p:pic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132138" y="692150"/>
            <a:ext cx="55451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 smtClean="0">
                <a:solidFill>
                  <a:srgbClr val="663300"/>
                </a:solidFill>
              </a:rPr>
              <a:t> .</a:t>
            </a:r>
            <a:endParaRPr lang="ru-RU" sz="2800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95288" y="988229"/>
            <a:ext cx="569059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600" dirty="0"/>
              <a:t>Сидит в корзине девочка </a:t>
            </a:r>
          </a:p>
          <a:p>
            <a:r>
              <a:rPr lang="ru-RU" sz="3600" dirty="0"/>
              <a:t>  </a:t>
            </a:r>
            <a:r>
              <a:rPr lang="ru-RU" sz="3600" dirty="0" smtClean="0"/>
              <a:t>у </a:t>
            </a:r>
            <a:r>
              <a:rPr lang="ru-RU" sz="3600" dirty="0"/>
              <a:t>Мишки за спиной.</a:t>
            </a:r>
          </a:p>
          <a:p>
            <a:r>
              <a:rPr lang="ru-RU" sz="3600" dirty="0"/>
              <a:t> Он сам, того не ведая,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несёт </a:t>
            </a:r>
            <a:r>
              <a:rPr lang="ru-RU" sz="3600" dirty="0"/>
              <a:t>её домой.</a:t>
            </a:r>
          </a:p>
          <a:p>
            <a:r>
              <a:rPr lang="ru-RU" sz="3600" dirty="0"/>
              <a:t> Ну, отгадал загадку? </a:t>
            </a:r>
            <a:endParaRPr lang="ru-RU" sz="3600" dirty="0" smtClean="0"/>
          </a:p>
          <a:p>
            <a:r>
              <a:rPr lang="ru-RU" sz="3600" dirty="0" smtClean="0"/>
              <a:t>Тогда </a:t>
            </a:r>
            <a:r>
              <a:rPr lang="ru-RU" sz="3600" dirty="0"/>
              <a:t>ответь!</a:t>
            </a:r>
          </a:p>
          <a:p>
            <a:r>
              <a:rPr lang="ru-RU" sz="3600" dirty="0"/>
              <a:t> Названье этой книжки… 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Узнай сказку или сказочного героя</a:t>
            </a:r>
          </a:p>
        </p:txBody>
      </p:sp>
      <p:pic>
        <p:nvPicPr>
          <p:cNvPr id="10" name="Рисунок 9" descr="https://gas-kvas.com/grafic/uploads/posts/2023-10/1696483877_gas-kvas-com-p-kartinki-skazka-masha-i-medved-1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1700808"/>
            <a:ext cx="3236416" cy="41764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7952" y="285728"/>
            <a:ext cx="76899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СПАСИБО,</a:t>
            </a:r>
            <a:r>
              <a:rPr lang="ru-RU" sz="5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АЗБУКА!</a:t>
            </a:r>
            <a:endParaRPr lang="ru-RU" sz="5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428736"/>
            <a:ext cx="3623103" cy="4001309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22580">
            <a:off x="4352166" y="1864894"/>
            <a:ext cx="2575637" cy="3385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827583" y="682568"/>
            <a:ext cx="711704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3600" dirty="0"/>
              <a:t>Их приглашают с другом </a:t>
            </a:r>
            <a:endParaRPr lang="ru-RU" sz="3600" dirty="0" smtClean="0"/>
          </a:p>
          <a:p>
            <a:r>
              <a:rPr lang="ru-RU" sz="3600" dirty="0" smtClean="0"/>
              <a:t>Геной</a:t>
            </a:r>
            <a:endParaRPr lang="ru-RU" sz="3600" dirty="0"/>
          </a:p>
          <a:p>
            <a:r>
              <a:rPr lang="ru-RU" sz="3600" dirty="0"/>
              <a:t>На день рожденья </a:t>
            </a:r>
            <a:endParaRPr lang="ru-RU" sz="3600" dirty="0" smtClean="0"/>
          </a:p>
          <a:p>
            <a:r>
              <a:rPr lang="ru-RU" sz="3600" dirty="0" smtClean="0"/>
              <a:t>непременно</a:t>
            </a:r>
            <a:r>
              <a:rPr lang="ru-RU" sz="3600" dirty="0"/>
              <a:t>.</a:t>
            </a:r>
          </a:p>
          <a:p>
            <a:r>
              <a:rPr lang="ru-RU" sz="3600" dirty="0"/>
              <a:t>И любит каждую букашку</a:t>
            </a:r>
          </a:p>
          <a:p>
            <a:r>
              <a:rPr lang="ru-RU" sz="3600" dirty="0"/>
              <a:t>Забавный добрый …..                   </a:t>
            </a:r>
          </a:p>
          <a:p>
            <a:pPr eaLnBrk="0" hangingPunct="0"/>
            <a:endParaRPr lang="ru-RU" sz="3600" dirty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68313" y="260350"/>
            <a:ext cx="82073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Узнай сказку или сказочного героя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140" y="3429000"/>
            <a:ext cx="2857500" cy="3240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79388" y="188913"/>
            <a:ext cx="8713787" cy="6480175"/>
          </a:xfrm>
          <a:prstGeom prst="rect">
            <a:avLst/>
          </a:prstGeom>
          <a:noFill/>
          <a:ln w="76200" cmpd="tri">
            <a:solidFill>
              <a:srgbClr val="99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68313" y="834242"/>
            <a:ext cx="80137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3600" dirty="0"/>
              <a:t>Укатился он из дома</a:t>
            </a:r>
          </a:p>
          <a:p>
            <a:r>
              <a:rPr lang="ru-RU" sz="3600" dirty="0"/>
              <a:t>По дороге незнакомой…</a:t>
            </a:r>
          </a:p>
          <a:p>
            <a:r>
              <a:rPr lang="ru-RU" sz="3600" dirty="0"/>
              <a:t>Ты узнал его, дружок?</a:t>
            </a:r>
          </a:p>
          <a:p>
            <a:r>
              <a:rPr lang="ru-RU" sz="3600" dirty="0"/>
              <a:t>Это самый непослушный, </a:t>
            </a:r>
          </a:p>
          <a:p>
            <a:r>
              <a:rPr lang="ru-RU" sz="3600" dirty="0" smtClean="0"/>
              <a:t>говорливый</a:t>
            </a:r>
            <a:r>
              <a:rPr lang="ru-RU" sz="3600" dirty="0"/>
              <a:t>, </a:t>
            </a:r>
            <a:endParaRPr lang="ru-RU" sz="3600" dirty="0" smtClean="0"/>
          </a:p>
          <a:p>
            <a:r>
              <a:rPr lang="ru-RU" sz="3600" dirty="0" smtClean="0"/>
              <a:t>простодушный</a:t>
            </a:r>
            <a:endParaRPr lang="ru-RU" sz="3600" dirty="0"/>
          </a:p>
          <a:p>
            <a:r>
              <a:rPr lang="ru-RU" sz="3600" dirty="0"/>
              <a:t> И румяный…                                                                          </a:t>
            </a:r>
            <a:endParaRPr lang="ru-RU" sz="3600" b="1" dirty="0"/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468313" y="260350"/>
            <a:ext cx="82073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Узнай сказку или сказочного героя</a:t>
            </a:r>
          </a:p>
        </p:txBody>
      </p:sp>
      <p:pic>
        <p:nvPicPr>
          <p:cNvPr id="7" name="Рисунок 6" descr="https://gas-kvas.com/grafic/uploads/posts/2023-09/1695845181_gas-kvas-com-p-kartinki-kolobok-1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406" y="3140967"/>
            <a:ext cx="3295650" cy="3501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fs.znanio.ru/d5af0e/bb/1b/2ab0015178082f0252c0c4a86f5b9daf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88640"/>
            <a:ext cx="8736905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0335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10244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2967335"/>
            <a:ext cx="67687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FF0000"/>
                </a:solidFill>
                <a:latin typeface="Arial Black" panose="020B0A04020102020204" pitchFamily="34" charset="0"/>
              </a:rPr>
              <a:t>У</a:t>
            </a:r>
            <a:r>
              <a:rPr lang="ru-RU" sz="4000" dirty="0">
                <a:latin typeface="Arial Black" panose="020B0A04020102020204" pitchFamily="34" charset="0"/>
              </a:rPr>
              <a:t>тюг, </a:t>
            </a:r>
            <a:r>
              <a:rPr lang="ru-RU" sz="4000" dirty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4000" dirty="0">
                <a:latin typeface="Arial Black" panose="020B0A04020102020204" pitchFamily="34" charset="0"/>
              </a:rPr>
              <a:t>кно, мост, стол, школа, </a:t>
            </a:r>
            <a:r>
              <a:rPr lang="ru-RU" sz="4000" dirty="0">
                <a:solidFill>
                  <a:srgbClr val="FF0000"/>
                </a:solidFill>
                <a:latin typeface="Arial Black" panose="020B0A04020102020204" pitchFamily="34" charset="0"/>
              </a:rPr>
              <a:t>у</a:t>
            </a:r>
            <a:r>
              <a:rPr lang="ru-RU" sz="4000" dirty="0">
                <a:latin typeface="Arial Black" panose="020B0A04020102020204" pitchFamily="34" charset="0"/>
              </a:rPr>
              <a:t>рок, книга, лошадь, </a:t>
            </a:r>
            <a:r>
              <a:rPr lang="ru-RU" sz="4000" dirty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r>
              <a:rPr lang="ru-RU" sz="4000" dirty="0">
                <a:latin typeface="Arial Black" panose="020B0A04020102020204" pitchFamily="34" charset="0"/>
              </a:rPr>
              <a:t>риски, </a:t>
            </a:r>
            <a:r>
              <a:rPr lang="ru-RU" sz="4000" dirty="0">
                <a:solidFill>
                  <a:srgbClr val="FF0000"/>
                </a:solidFill>
                <a:latin typeface="Arial Black" panose="020B0A04020102020204" pitchFamily="34" charset="0"/>
              </a:rPr>
              <a:t>а</a:t>
            </a:r>
            <a:r>
              <a:rPr lang="ru-RU" sz="4000" dirty="0">
                <a:latin typeface="Arial Black" panose="020B0A04020102020204" pitchFamily="34" charset="0"/>
              </a:rPr>
              <a:t>пельсин, карандаш, жук</a:t>
            </a:r>
            <a:endParaRPr lang="ru-RU" sz="4000" dirty="0">
              <a:latin typeface="Arial Black" panose="020B0A04020102020204" pitchFamily="34" charset="0"/>
            </a:endParaRPr>
          </a:p>
        </p:txBody>
      </p:sp>
      <p:sp>
        <p:nvSpPr>
          <p:cNvPr id="3" name="AutoShape 2" descr="https://ucare.timepad.ru/c09cf010-476c-4094-895e-20c84adc8020/poster_event_113669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34871"/>
            <a:ext cx="7200800" cy="243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66645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1\Desktop\1а класс 2015\все плакаты\наш класс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0"/>
            <a:ext cx="9286875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2" descr="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82675"/>
            <a:ext cx="8534400" cy="577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Прямоугольник 3"/>
          <p:cNvSpPr>
            <a:spLocks noChangeArrowheads="1"/>
          </p:cNvSpPr>
          <p:nvPr/>
        </p:nvSpPr>
        <p:spPr bwMode="auto">
          <a:xfrm>
            <a:off x="2214563" y="0"/>
            <a:ext cx="55721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anose="05020102010507070707" pitchFamily="18" charset="2"/>
              <a:buChar char="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anose="05020102010507070707" pitchFamily="18" charset="2"/>
              <a:buChar char="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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anose="05040102010807070707" pitchFamily="18" charset="2"/>
              <a:buChar char="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Arial" panose="020B0604020202020204" pitchFamily="34" charset="0"/>
              </a:rPr>
              <a:t>На глазах у детворы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>
                <a:solidFill>
                  <a:srgbClr val="FF0000"/>
                </a:solidFill>
                <a:latin typeface="Arial" panose="020B0604020202020204" pitchFamily="34" charset="0"/>
              </a:rPr>
              <a:t>кры</a:t>
            </a:r>
            <a:r>
              <a:rPr lang="ru-RU" altLang="ru-RU" sz="3200" b="1" dirty="0">
                <a:solidFill>
                  <a:srgbClr val="0000FF"/>
                </a:solidFill>
                <a:latin typeface="Arial" panose="020B0604020202020204" pitchFamily="34" charset="0"/>
              </a:rPr>
              <a:t>с</a:t>
            </a:r>
            <a:r>
              <a:rPr lang="ru-RU" altLang="ru-RU" sz="3200" b="1" dirty="0">
                <a:solidFill>
                  <a:srgbClr val="FF0000"/>
                </a:solidFill>
                <a:latin typeface="Arial" panose="020B0604020202020204" pitchFamily="34" charset="0"/>
              </a:rPr>
              <a:t>у красят маляры!</a:t>
            </a:r>
          </a:p>
        </p:txBody>
      </p:sp>
    </p:spTree>
    <p:extLst>
      <p:ext uri="{BB962C8B-B14F-4D97-AF65-F5344CB8AC3E}">
        <p14:creationId xmlns:p14="http://schemas.microsoft.com/office/powerpoint/2010/main" val="13779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1\Desktop\1а класс 2015\все плакаты\наш класс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214313"/>
            <a:ext cx="9286875" cy="755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592263"/>
            <a:ext cx="7494588" cy="539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Прямоугольник 3"/>
          <p:cNvSpPr>
            <a:spLocks noChangeArrowheads="1"/>
          </p:cNvSpPr>
          <p:nvPr/>
        </p:nvSpPr>
        <p:spPr bwMode="auto">
          <a:xfrm>
            <a:off x="1000125" y="214313"/>
            <a:ext cx="70008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anose="05020102010507070707" pitchFamily="18" charset="2"/>
              <a:buChar char="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anose="05020102010507070707" pitchFamily="18" charset="2"/>
              <a:buChar char="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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anose="05040102010807070707" pitchFamily="18" charset="2"/>
              <a:buChar char="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 dirty="0">
                <a:solidFill>
                  <a:srgbClr val="000099"/>
                </a:solidFill>
                <a:latin typeface="Arial" panose="020B0604020202020204" pitchFamily="34" charset="0"/>
              </a:rPr>
              <a:t>Полюбуйтесь-ка, ребятки,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i="1" dirty="0">
                <a:solidFill>
                  <a:srgbClr val="000099"/>
                </a:solidFill>
                <a:latin typeface="Arial" panose="020B0604020202020204" pitchFamily="34" charset="0"/>
              </a:rPr>
              <a:t> </a:t>
            </a:r>
            <a:r>
              <a:rPr lang="ru-RU" altLang="ru-RU" sz="3200" b="1" i="1" dirty="0">
                <a:solidFill>
                  <a:srgbClr val="FF0000"/>
                </a:solidFill>
                <a:latin typeface="Arial" panose="020B0604020202020204" pitchFamily="34" charset="0"/>
              </a:rPr>
              <a:t>р</a:t>
            </a:r>
            <a:r>
              <a:rPr lang="ru-RU" altLang="ru-RU" sz="3200" b="1" i="1" dirty="0">
                <a:solidFill>
                  <a:srgbClr val="000099"/>
                </a:solidFill>
                <a:latin typeface="Arial" panose="020B0604020202020204" pitchFamily="34" charset="0"/>
              </a:rPr>
              <a:t>аки выросли на грядке!</a:t>
            </a:r>
            <a:r>
              <a:rPr lang="ru-RU" altLang="ru-RU" sz="3200" i="1" dirty="0">
                <a:latin typeface="Arial" panose="020B0604020202020204" pitchFamily="34" charset="0"/>
              </a:rPr>
              <a:t> </a:t>
            </a:r>
            <a:endParaRPr lang="ru-RU" altLang="ru-RU" sz="32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74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1\Desktop\1а класс 2015\все плакаты\наш класс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214313"/>
            <a:ext cx="9286875" cy="755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758950"/>
            <a:ext cx="7924800" cy="509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428625" y="285750"/>
            <a:ext cx="80724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anose="05020102010507070707" pitchFamily="18" charset="2"/>
              <a:buChar char="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anose="05020102010507070707" pitchFamily="18" charset="2"/>
              <a:buChar char="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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anose="05040102010807070707" pitchFamily="18" charset="2"/>
              <a:buChar char="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>
                <a:solidFill>
                  <a:srgbClr val="A50021"/>
                </a:solidFill>
                <a:latin typeface="Arial" panose="020B0604020202020204" pitchFamily="34" charset="0"/>
              </a:rPr>
              <a:t>Говорят, один рыбак в </a:t>
            </a:r>
            <a:r>
              <a:rPr lang="ru-RU" altLang="ru-RU" dirty="0" smtClean="0">
                <a:solidFill>
                  <a:srgbClr val="0070C0"/>
                </a:solidFill>
                <a:latin typeface="Arial" panose="020B0604020202020204" pitchFamily="34" charset="0"/>
              </a:rPr>
              <a:t>п</a:t>
            </a:r>
            <a:r>
              <a:rPr lang="ru-RU" altLang="ru-RU" dirty="0" smtClean="0">
                <a:solidFill>
                  <a:srgbClr val="FF0000"/>
                </a:solidFill>
                <a:latin typeface="Arial" panose="020B0604020202020204" pitchFamily="34" charset="0"/>
              </a:rPr>
              <a:t>ечке</a:t>
            </a:r>
            <a:r>
              <a:rPr lang="ru-RU" altLang="ru-RU" dirty="0" smtClean="0">
                <a:solidFill>
                  <a:srgbClr val="A50021"/>
                </a:solidFill>
                <a:latin typeface="Arial" panose="020B0604020202020204" pitchFamily="34" charset="0"/>
              </a:rPr>
              <a:t> </a:t>
            </a:r>
            <a:r>
              <a:rPr lang="ru-RU" altLang="ru-RU" dirty="0">
                <a:solidFill>
                  <a:srgbClr val="A50021"/>
                </a:solidFill>
                <a:latin typeface="Arial" panose="020B0604020202020204" pitchFamily="34" charset="0"/>
              </a:rPr>
              <a:t>выловил башмак, но зато ему потом на крючок попался </a:t>
            </a:r>
            <a:r>
              <a:rPr lang="ru-RU" altLang="ru-RU" dirty="0">
                <a:solidFill>
                  <a:srgbClr val="0000FF"/>
                </a:solidFill>
                <a:latin typeface="Arial" panose="020B0604020202020204" pitchFamily="34" charset="0"/>
              </a:rPr>
              <a:t>д</a:t>
            </a:r>
            <a:r>
              <a:rPr lang="ru-RU" altLang="ru-RU" dirty="0">
                <a:solidFill>
                  <a:srgbClr val="A50021"/>
                </a:solidFill>
                <a:latin typeface="Arial" panose="020B0604020202020204" pitchFamily="34" charset="0"/>
              </a:rPr>
              <a:t>ом!</a:t>
            </a:r>
            <a:endParaRPr lang="ru-RU" altLang="ru-RU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4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1\Desktop\1а класс 2015\все плакаты\наш класс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214313"/>
            <a:ext cx="9286875" cy="755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420813"/>
            <a:ext cx="8215313" cy="543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Прямоугольник 3"/>
          <p:cNvSpPr>
            <a:spLocks noChangeArrowheads="1"/>
          </p:cNvSpPr>
          <p:nvPr/>
        </p:nvSpPr>
        <p:spPr bwMode="auto">
          <a:xfrm>
            <a:off x="2286000" y="214313"/>
            <a:ext cx="45720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anose="05020102010507070707" pitchFamily="18" charset="2"/>
              <a:buChar char="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anose="05020102010507070707" pitchFamily="18" charset="2"/>
              <a:buChar char="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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anose="05040102010807070707" pitchFamily="18" charset="2"/>
              <a:buChar char="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dirty="0">
                <a:solidFill>
                  <a:srgbClr val="336600"/>
                </a:solidFill>
                <a:latin typeface="Arial" panose="020B0604020202020204" pitchFamily="34" charset="0"/>
              </a:rPr>
              <a:t>Старый дедушка Пахом на ко</a:t>
            </a:r>
            <a:r>
              <a:rPr lang="ru-RU" altLang="ru-RU" dirty="0">
                <a:solidFill>
                  <a:srgbClr val="0000FF"/>
                </a:solidFill>
                <a:latin typeface="Arial" panose="020B0604020202020204" pitchFamily="34" charset="0"/>
              </a:rPr>
              <a:t>з</a:t>
            </a:r>
            <a:r>
              <a:rPr lang="ru-RU" altLang="ru-RU" dirty="0">
                <a:solidFill>
                  <a:srgbClr val="336600"/>
                </a:solidFill>
                <a:latin typeface="Arial" panose="020B0604020202020204" pitchFamily="34" charset="0"/>
              </a:rPr>
              <a:t>е скакал верхом!</a:t>
            </a:r>
            <a:endParaRPr lang="ru-RU" altLang="ru-RU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071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1\Desktop\1а класс 2015\все плакаты\наш класс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214313"/>
            <a:ext cx="9286875" cy="755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577975"/>
            <a:ext cx="7451725" cy="528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Прямоугольник 3"/>
          <p:cNvSpPr>
            <a:spLocks noChangeArrowheads="1"/>
          </p:cNvSpPr>
          <p:nvPr/>
        </p:nvSpPr>
        <p:spPr bwMode="auto">
          <a:xfrm>
            <a:off x="2286000" y="285750"/>
            <a:ext cx="54292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anose="05020102010507070707" pitchFamily="18" charset="2"/>
              <a:buChar char="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anose="05020102010507070707" pitchFamily="18" charset="2"/>
              <a:buChar char="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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anose="05040102010807070707" pitchFamily="18" charset="2"/>
              <a:buChar char="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dirty="0">
                <a:solidFill>
                  <a:srgbClr val="336600"/>
                </a:solidFill>
                <a:latin typeface="Arial" panose="020B0604020202020204" pitchFamily="34" charset="0"/>
              </a:rPr>
              <a:t>По дороге вдоль села мама с </a:t>
            </a:r>
            <a:r>
              <a:rPr lang="ru-RU" altLang="ru-RU" sz="3200" dirty="0">
                <a:solidFill>
                  <a:srgbClr val="FF0000"/>
                </a:solidFill>
                <a:latin typeface="Arial" panose="020B0604020202020204" pitchFamily="34" charset="0"/>
              </a:rPr>
              <a:t>б</a:t>
            </a:r>
            <a:r>
              <a:rPr lang="ru-RU" altLang="ru-RU" sz="3200" dirty="0">
                <a:solidFill>
                  <a:srgbClr val="336600"/>
                </a:solidFill>
                <a:latin typeface="Arial" panose="020B0604020202020204" pitchFamily="34" charset="0"/>
              </a:rPr>
              <a:t>очками пошла!</a:t>
            </a:r>
            <a:r>
              <a:rPr lang="ru-RU" altLang="ru-RU" sz="3200" dirty="0">
                <a:latin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833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Девиз</a:t>
            </a:r>
            <a:endParaRPr lang="ru-RU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chemeClr val="tx2"/>
                </a:solidFill>
              </a:rPr>
              <a:t>Е</a:t>
            </a:r>
            <a:r>
              <a:rPr lang="ru-RU" sz="4400" b="1" dirty="0" smtClean="0">
                <a:solidFill>
                  <a:schemeClr val="tx2"/>
                </a:solidFill>
              </a:rPr>
              <a:t>сли хочешь много знать</a:t>
            </a:r>
          </a:p>
          <a:p>
            <a:pPr algn="ctr"/>
            <a:r>
              <a:rPr lang="ru-RU" sz="4400" b="1" dirty="0" smtClean="0">
                <a:solidFill>
                  <a:schemeClr val="tx2"/>
                </a:solidFill>
              </a:rPr>
              <a:t>Многого добиться,</a:t>
            </a:r>
          </a:p>
          <a:p>
            <a:pPr algn="ctr"/>
            <a:r>
              <a:rPr lang="ru-RU" sz="4400" b="1" dirty="0" smtClean="0">
                <a:solidFill>
                  <a:schemeClr val="tx2"/>
                </a:solidFill>
              </a:rPr>
              <a:t>Обязательно читать</a:t>
            </a:r>
          </a:p>
          <a:p>
            <a:pPr algn="ctr"/>
            <a:r>
              <a:rPr lang="ru-RU" sz="4400" b="1" dirty="0" smtClean="0">
                <a:solidFill>
                  <a:schemeClr val="tx2"/>
                </a:solidFill>
              </a:rPr>
              <a:t>Должен научиться!</a:t>
            </a:r>
            <a:endParaRPr lang="ru-RU" sz="4400" b="1" dirty="0">
              <a:solidFill>
                <a:schemeClr val="tx2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28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1\Desktop\1а класс 2015\все плакаты\наш класс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214313"/>
            <a:ext cx="9286875" cy="755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584325"/>
            <a:ext cx="7921625" cy="52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Прямоугольник 3"/>
          <p:cNvSpPr>
            <a:spLocks noChangeArrowheads="1"/>
          </p:cNvSpPr>
          <p:nvPr/>
        </p:nvSpPr>
        <p:spPr bwMode="auto">
          <a:xfrm>
            <a:off x="2214563" y="357188"/>
            <a:ext cx="45720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anose="05020102010507070707" pitchFamily="18" charset="2"/>
              <a:buChar char="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anose="05020102010507070707" pitchFamily="18" charset="2"/>
              <a:buChar char="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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anose="05040102010807070707" pitchFamily="18" charset="2"/>
              <a:buChar char="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i="1">
                <a:solidFill>
                  <a:srgbClr val="A50021"/>
                </a:solidFill>
                <a:latin typeface="Arial" panose="020B0604020202020204" pitchFamily="34" charset="0"/>
              </a:rPr>
              <a:t>Сели в ло</a:t>
            </a:r>
            <a:r>
              <a:rPr lang="ru-RU" altLang="ru-RU" sz="3200" i="1">
                <a:solidFill>
                  <a:srgbClr val="0000FF"/>
                </a:solidFill>
                <a:latin typeface="Arial" panose="020B0604020202020204" pitchFamily="34" charset="0"/>
              </a:rPr>
              <a:t>ж</a:t>
            </a:r>
            <a:r>
              <a:rPr lang="ru-RU" altLang="ru-RU" sz="3200" i="1">
                <a:solidFill>
                  <a:srgbClr val="A50021"/>
                </a:solidFill>
                <a:latin typeface="Arial" panose="020B0604020202020204" pitchFamily="34" charset="0"/>
              </a:rPr>
              <a:t>ку и айда! По реке туда – сюда!</a:t>
            </a:r>
            <a:endParaRPr lang="ru-RU" altLang="ru-RU" sz="3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83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1\Desktop\1а класс 2015\все плакаты\наш класс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214313"/>
            <a:ext cx="9286875" cy="755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466850"/>
            <a:ext cx="8143875" cy="539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Прямоугольник 3"/>
          <p:cNvSpPr>
            <a:spLocks noChangeArrowheads="1"/>
          </p:cNvSpPr>
          <p:nvPr/>
        </p:nvSpPr>
        <p:spPr bwMode="auto">
          <a:xfrm>
            <a:off x="1857375" y="214313"/>
            <a:ext cx="60007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anose="05020102010507070707" pitchFamily="18" charset="2"/>
              <a:buChar char="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anose="05020102010507070707" pitchFamily="18" charset="2"/>
              <a:buChar char="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"/>
              <a:defRPr sz="2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anose="05040102010807070707" pitchFamily="18" charset="2"/>
              <a:buChar char="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anose="05020102010507070707" pitchFamily="18" charset="2"/>
              <a:buChar char="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i="1" dirty="0">
                <a:solidFill>
                  <a:srgbClr val="0070C0"/>
                </a:solidFill>
                <a:latin typeface="Arial" panose="020B0604020202020204" pitchFamily="34" charset="0"/>
              </a:rPr>
              <a:t>На болоте нет дорог, я по ко</a:t>
            </a:r>
            <a:r>
              <a:rPr lang="ru-RU" altLang="ru-RU" sz="3200" i="1" dirty="0">
                <a:solidFill>
                  <a:srgbClr val="FF0000"/>
                </a:solidFill>
                <a:latin typeface="Arial" panose="020B0604020202020204" pitchFamily="34" charset="0"/>
              </a:rPr>
              <a:t>ш</a:t>
            </a:r>
            <a:r>
              <a:rPr lang="ru-RU" altLang="ru-RU" sz="3200" i="1" dirty="0">
                <a:solidFill>
                  <a:srgbClr val="0070C0"/>
                </a:solidFill>
                <a:latin typeface="Arial" panose="020B0604020202020204" pitchFamily="34" charset="0"/>
              </a:rPr>
              <a:t>кам скок да скок!</a:t>
            </a:r>
            <a:endParaRPr lang="ru-RU" altLang="ru-RU" sz="32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85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fs.znanio.ru/d5af0e/83/81/141fc6c20b8584c57c0d483474b4fdf0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0648"/>
            <a:ext cx="8664897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5930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myslide.ru/documents_7/af4170cc8d99e6e4045c8a1c18adfcfc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60648"/>
            <a:ext cx="8988425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6664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90336"/>
            <a:ext cx="5886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latin typeface="Arial Black" panose="020B0A04020102020204" pitchFamily="34" charset="0"/>
              </a:rPr>
              <a:t>Утром на траве росою                                                        </a:t>
            </a:r>
            <a:r>
              <a:rPr lang="ru-RU" sz="3200" dirty="0" smtClean="0">
                <a:latin typeface="Arial Black" panose="020B0A04020102020204" pitchFamily="34" charset="0"/>
              </a:rPr>
              <a:t>Эта </a:t>
            </a:r>
            <a:r>
              <a:rPr lang="ru-RU" sz="3200" dirty="0">
                <a:latin typeface="Arial Black" panose="020B0A04020102020204" pitchFamily="34" charset="0"/>
              </a:rPr>
              <a:t>буква заблестит.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А под вечер на крылечке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Рядом громко зарычит.</a:t>
            </a:r>
          </a:p>
        </p:txBody>
      </p:sp>
      <p:pic>
        <p:nvPicPr>
          <p:cNvPr id="9218" name="Picture 2" descr="http://img-fotki.yandex.ru/get/6206/130709445.b/0_6510f_ff6449ee_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81642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proprikol.ru/wp-content/uploads/2020/02/porodistye-sobaki-krasivye-kartinki-1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736022"/>
            <a:ext cx="2448272" cy="3845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60993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828836"/>
            <a:ext cx="57423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/>
              <a:t>Эта буква на морозе,</a:t>
            </a:r>
          </a:p>
          <a:p>
            <a:r>
              <a:rPr lang="ru-RU" sz="3200" dirty="0"/>
              <a:t>Как оса ужалить может.</a:t>
            </a:r>
          </a:p>
          <a:p>
            <a:r>
              <a:rPr lang="ru-RU" sz="3200" dirty="0"/>
              <a:t>Ну, а в мае на берёзе</a:t>
            </a:r>
          </a:p>
          <a:p>
            <a:r>
              <a:rPr lang="ru-RU" sz="3200" dirty="0"/>
              <a:t>Жук её узнать поможет</a:t>
            </a:r>
            <a:endParaRPr lang="ru-RU" sz="32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4665"/>
            <a:ext cx="6120680" cy="2424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94449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828836"/>
            <a:ext cx="72728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latin typeface="Arial Black" panose="020B0A04020102020204" pitchFamily="34" charset="0"/>
              </a:rPr>
              <a:t>С этой буквой - добрым другом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Долгою дорогой в дом.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День за днём, назло недугам,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Даже под дождём идём.</a:t>
            </a:r>
          </a:p>
        </p:txBody>
      </p:sp>
      <p:pic>
        <p:nvPicPr>
          <p:cNvPr id="3" name="Рисунок 2" descr="https://fulcrum-spb.ru/upload/iblock/d75/gvqvd7vged8l2nv4ls2sj172uwj3cdu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3672408" cy="2640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stihi.ru/pics/2022/04/03/349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57187"/>
            <a:ext cx="3816425" cy="24716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71141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828836"/>
            <a:ext cx="65527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latin typeface="Arial Black" panose="020B0A04020102020204" pitchFamily="34" charset="0"/>
              </a:rPr>
              <a:t>Эту букву паровоз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На своей трубе привёз.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Губы вытяни в трубу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И получишь букву…..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92696"/>
            <a:ext cx="318293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https://i.ytimg.com/vi/v8ckQSWg9Vw/maxresdefaul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43" y="665165"/>
            <a:ext cx="4124325" cy="21636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53871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105835"/>
            <a:ext cx="727280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3200" dirty="0" smtClean="0">
              <a:latin typeface="Arial Black" panose="020B0A04020102020204" pitchFamily="34" charset="0"/>
            </a:endParaRPr>
          </a:p>
          <a:p>
            <a:pPr lvl="0"/>
            <a:endParaRPr lang="ru-RU" sz="3200" dirty="0">
              <a:latin typeface="Arial Black" panose="020B0A04020102020204" pitchFamily="34" charset="0"/>
            </a:endParaRPr>
          </a:p>
          <a:p>
            <a:pPr lvl="0"/>
            <a:r>
              <a:rPr lang="ru-RU" sz="3200" dirty="0" smtClean="0">
                <a:latin typeface="Arial Black" panose="020B0A04020102020204" pitchFamily="34" charset="0"/>
              </a:rPr>
              <a:t>      Буква </a:t>
            </a:r>
            <a:r>
              <a:rPr lang="ru-RU" sz="3200" dirty="0">
                <a:latin typeface="Arial Black" panose="020B0A04020102020204" pitchFamily="34" charset="0"/>
              </a:rPr>
              <a:t>эта знаменита -</a:t>
            </a:r>
          </a:p>
          <a:p>
            <a:r>
              <a:rPr lang="ru-RU" sz="3200" dirty="0" smtClean="0">
                <a:latin typeface="Arial Black" panose="020B0A04020102020204" pitchFamily="34" charset="0"/>
              </a:rPr>
              <a:t>      Стоит </a:t>
            </a:r>
            <a:r>
              <a:rPr lang="ru-RU" sz="3200" dirty="0">
                <a:latin typeface="Arial Black" panose="020B0A04020102020204" pitchFamily="34" charset="0"/>
              </a:rPr>
              <a:t>в начале алфавита.</a:t>
            </a:r>
          </a:p>
        </p:txBody>
      </p:sp>
      <p:pic>
        <p:nvPicPr>
          <p:cNvPr id="3" name="Рисунок 2" descr="https://mybegemot.ru/wa-data/public/shop/products/89/03/389/images/2685/2685.97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05534"/>
            <a:ext cx="6912768" cy="3431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99348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90336"/>
            <a:ext cx="763284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3200" dirty="0" smtClean="0">
              <a:latin typeface="Arial Black" panose="020B0A04020102020204" pitchFamily="34" charset="0"/>
            </a:endParaRPr>
          </a:p>
          <a:p>
            <a:pPr lvl="0"/>
            <a:endParaRPr lang="ru-RU" sz="3200" dirty="0" smtClean="0">
              <a:latin typeface="Arial Black" panose="020B0A04020102020204" pitchFamily="34" charset="0"/>
            </a:endParaRPr>
          </a:p>
          <a:p>
            <a:pPr lvl="0"/>
            <a:endParaRPr lang="ru-RU" sz="3200" dirty="0">
              <a:latin typeface="Arial Black" panose="020B0A04020102020204" pitchFamily="34" charset="0"/>
            </a:endParaRPr>
          </a:p>
          <a:p>
            <a:pPr lvl="0"/>
            <a:r>
              <a:rPr lang="ru-RU" sz="3200" dirty="0" smtClean="0">
                <a:latin typeface="Arial Black" panose="020B0A04020102020204" pitchFamily="34" charset="0"/>
              </a:rPr>
              <a:t>Эта </a:t>
            </a:r>
            <a:r>
              <a:rPr lang="ru-RU" sz="3200" dirty="0">
                <a:latin typeface="Arial Black" panose="020B0A04020102020204" pitchFamily="34" charset="0"/>
              </a:rPr>
              <a:t>буква бодрым шагом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В бой идёт под барабан.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И бодает буква букву,</a:t>
            </a:r>
          </a:p>
          <a:p>
            <a:r>
              <a:rPr lang="ru-RU" sz="3200" dirty="0">
                <a:latin typeface="Arial Black" panose="020B0A04020102020204" pitchFamily="34" charset="0"/>
              </a:rPr>
              <a:t>Будто баловник баран.</a:t>
            </a:r>
          </a:p>
          <a:p>
            <a:r>
              <a:rPr lang="ru-RU" dirty="0"/>
              <a:t> </a:t>
            </a:r>
          </a:p>
        </p:txBody>
      </p:sp>
      <p:pic>
        <p:nvPicPr>
          <p:cNvPr id="3" name="Рисунок 2" descr="https://otkrit-ka.ru/uploads/posts/2021-11/baraban-risunok-dlja-detej-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71550"/>
            <a:ext cx="3581400" cy="2889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fs3.fotoload.ru/f/1118/1542896215/bfd3013bb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764705"/>
            <a:ext cx="4176463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3124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«</a:t>
            </a:r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МАМА»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0" lvl="6" indent="0">
              <a:buNone/>
            </a:pPr>
            <a:r>
              <a:rPr lang="ru-RU" sz="4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«МИР»</a:t>
            </a:r>
            <a:endParaRPr lang="ru-RU" sz="4400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lvl="6"/>
            <a:r>
              <a:rPr lang="ru-RU" sz="4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«РОДИНА»</a:t>
            </a:r>
            <a:endParaRPr lang="ru-RU" sz="4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6" name="Рисунок 5" descr="https://img.razrisyika.ru/kart/96/382025-mama-i-malysh-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92696"/>
            <a:ext cx="2600325" cy="1914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7704856" cy="299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14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105835"/>
            <a:ext cx="60304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>
                <a:latin typeface="Arial Black" panose="020B0A04020102020204" pitchFamily="34" charset="0"/>
              </a:rPr>
              <a:t>Озорница единицу ученица </a:t>
            </a:r>
            <a:r>
              <a:rPr lang="ru-RU" sz="3600" b="1" dirty="0" smtClean="0">
                <a:latin typeface="Arial Black" panose="020B0A04020102020204" pitchFamily="34" charset="0"/>
              </a:rPr>
              <a:t>получила</a:t>
            </a:r>
          </a:p>
          <a:p>
            <a:pPr lvl="0"/>
            <a:endParaRPr lang="ru-RU" sz="3600" b="1" dirty="0">
              <a:latin typeface="Arial Black" panose="020B0A04020102020204" pitchFamily="34" charset="0"/>
            </a:endParaRPr>
          </a:p>
          <a:p>
            <a:pPr lvl="0"/>
            <a:r>
              <a:rPr lang="ru-RU" sz="3600" b="1" dirty="0">
                <a:latin typeface="Arial Black" panose="020B0A04020102020204" pitchFamily="34" charset="0"/>
              </a:rPr>
              <a:t>мудрости  к ступенька Азбука -   </a:t>
            </a:r>
          </a:p>
        </p:txBody>
      </p:sp>
      <p:pic>
        <p:nvPicPr>
          <p:cNvPr id="3" name="Рисунок 2" descr="https://fixinchik.ru/wp-content/uploads/2019/10/image-1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65" y="15489"/>
            <a:ext cx="2572000" cy="3090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0999"/>
            <a:ext cx="4464496" cy="26548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19971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47220" y="285728"/>
            <a:ext cx="348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98924" y="4592069"/>
            <a:ext cx="348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551837"/>
            <a:ext cx="74168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latin typeface="Arial Black" panose="020B0A04020102020204" pitchFamily="34" charset="0"/>
              </a:rPr>
              <a:t>«Снежная принцесса» </a:t>
            </a:r>
            <a:endParaRPr lang="ru-RU" sz="3200" dirty="0" smtClean="0">
              <a:latin typeface="Arial Black" panose="020B0A04020102020204" pitchFamily="34" charset="0"/>
            </a:endParaRPr>
          </a:p>
          <a:p>
            <a:pPr lvl="0"/>
            <a:r>
              <a:rPr lang="ru-RU" sz="3200" dirty="0" smtClean="0">
                <a:latin typeface="Arial Black" panose="020B0A04020102020204" pitchFamily="34" charset="0"/>
              </a:rPr>
              <a:t>«</a:t>
            </a:r>
            <a:r>
              <a:rPr lang="ru-RU" sz="3200" dirty="0">
                <a:latin typeface="Arial Black" panose="020B0A04020102020204" pitchFamily="34" charset="0"/>
              </a:rPr>
              <a:t>Илья-царевич и </a:t>
            </a:r>
            <a:endParaRPr lang="ru-RU" sz="3200" dirty="0" smtClean="0">
              <a:latin typeface="Arial Black" panose="020B0A04020102020204" pitchFamily="34" charset="0"/>
            </a:endParaRPr>
          </a:p>
          <a:p>
            <a:pPr lvl="0"/>
            <a:r>
              <a:rPr lang="ru-RU" sz="3200" dirty="0">
                <a:latin typeface="Arial Black" panose="020B0A04020102020204" pitchFamily="34" charset="0"/>
              </a:rPr>
              <a:t> </a:t>
            </a:r>
            <a:r>
              <a:rPr lang="ru-RU" sz="3200" dirty="0" smtClean="0">
                <a:latin typeface="Arial Black" panose="020B0A04020102020204" pitchFamily="34" charset="0"/>
              </a:rPr>
              <a:t>Серый </a:t>
            </a:r>
            <a:r>
              <a:rPr lang="ru-RU" sz="3200" dirty="0">
                <a:latin typeface="Arial Black" panose="020B0A04020102020204" pitchFamily="34" charset="0"/>
              </a:rPr>
              <a:t>Волк».    </a:t>
            </a:r>
            <a:endParaRPr lang="ru-RU" sz="3200" dirty="0" smtClean="0">
              <a:latin typeface="Arial Black" panose="020B0A04020102020204" pitchFamily="34" charset="0"/>
            </a:endParaRPr>
          </a:p>
          <a:p>
            <a:pPr lvl="0"/>
            <a:r>
              <a:rPr lang="ru-RU" sz="3200" dirty="0" smtClean="0">
                <a:latin typeface="Arial Black" panose="020B0A04020102020204" pitchFamily="34" charset="0"/>
              </a:rPr>
              <a:t> «</a:t>
            </a:r>
            <a:r>
              <a:rPr lang="ru-RU" sz="3200" dirty="0">
                <a:latin typeface="Arial Black" panose="020B0A04020102020204" pitchFamily="34" charset="0"/>
              </a:rPr>
              <a:t>Мальчик и </a:t>
            </a:r>
            <a:r>
              <a:rPr lang="ru-RU" sz="3200" dirty="0" err="1">
                <a:latin typeface="Arial Black" panose="020B0A04020102020204" pitchFamily="34" charset="0"/>
              </a:rPr>
              <a:t>Карлсон</a:t>
            </a:r>
            <a:r>
              <a:rPr lang="ru-RU" sz="3200" dirty="0">
                <a:latin typeface="Arial Black" panose="020B0A04020102020204" pitchFamily="34" charset="0"/>
              </a:rPr>
              <a:t>»  </a:t>
            </a:r>
            <a:endParaRPr lang="ru-RU" sz="3200" dirty="0" smtClean="0">
              <a:latin typeface="Arial Black" panose="020B0A04020102020204" pitchFamily="34" charset="0"/>
            </a:endParaRPr>
          </a:p>
          <a:p>
            <a:pPr lvl="0"/>
            <a:r>
              <a:rPr lang="ru-RU" sz="3200" dirty="0" smtClean="0">
                <a:latin typeface="Arial Black" panose="020B0A04020102020204" pitchFamily="34" charset="0"/>
              </a:rPr>
              <a:t> «</a:t>
            </a:r>
            <a:r>
              <a:rPr lang="ru-RU" sz="3200" dirty="0">
                <a:latin typeface="Arial Black" panose="020B0A04020102020204" pitchFamily="34" charset="0"/>
              </a:rPr>
              <a:t>Гадкий цыплёнок»  </a:t>
            </a:r>
            <a:r>
              <a:rPr lang="ru-RU" dirty="0"/>
              <a:t>  </a:t>
            </a:r>
            <a:endParaRPr lang="ru-RU" dirty="0"/>
          </a:p>
        </p:txBody>
      </p:sp>
      <p:pic>
        <p:nvPicPr>
          <p:cNvPr id="8" name="Рисунок 7" descr="https://celes.club/pictures/uploads/posts/2023-06/1687452850_celes-club-p-dumayushchii-chelovek-narisovannii-risunok-4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672"/>
            <a:ext cx="3131840" cy="419057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755576" y="1209058"/>
            <a:ext cx="49291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ЗАДАНИЕ ДЛЯ МАМ: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клипарты\люди\0f32bd9346b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57166"/>
            <a:ext cx="359921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00623" y="4000504"/>
            <a:ext cx="51427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Удостоверение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первоклассника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00034" y="4357694"/>
            <a:ext cx="8143932" cy="1357322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Impact" pitchFamily="34" charset="0"/>
                <a:ea typeface="Microsoft JhengHei" pitchFamily="34" charset="-120"/>
                <a:cs typeface="Arial" charset="0"/>
              </a:rPr>
              <a:t>СПАСИБО, АЗБУКА!</a:t>
            </a:r>
            <a:br>
              <a:rPr kumimoji="0" lang="ru-RU" sz="80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Impact" pitchFamily="34" charset="0"/>
                <a:ea typeface="Microsoft JhengHei" pitchFamily="34" charset="-120"/>
                <a:cs typeface="Arial" charset="0"/>
              </a:rPr>
            </a:br>
            <a:r>
              <a:rPr kumimoji="0" lang="ru-RU" sz="80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Impact" pitchFamily="34" charset="0"/>
                <a:ea typeface="Microsoft JhengHei" pitchFamily="34" charset="-120"/>
                <a:cs typeface="Arial" charset="0"/>
              </a:rPr>
              <a:t/>
            </a:r>
            <a:br>
              <a:rPr kumimoji="0" lang="ru-RU" sz="80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Impact" pitchFamily="34" charset="0"/>
                <a:ea typeface="Microsoft JhengHei" pitchFamily="34" charset="-120"/>
                <a:cs typeface="Arial" charset="0"/>
              </a:rPr>
            </a:br>
            <a:endParaRPr kumimoji="0" lang="ru-RU" sz="8000" b="1" i="0" u="none" strike="noStrike" kern="1200" cap="none" spc="50" normalizeH="0" baseline="0" noProof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charset="0"/>
              <a:ea typeface="+mj-ea"/>
              <a:cs typeface="Arial" charset="0"/>
            </a:endParaRPr>
          </a:p>
        </p:txBody>
      </p:sp>
      <p:pic>
        <p:nvPicPr>
          <p:cNvPr id="12" name="Picture 30" descr="star1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5500702"/>
            <a:ext cx="952500" cy="952500"/>
          </a:xfrm>
          <a:prstGeom prst="rect">
            <a:avLst/>
          </a:prstGeom>
          <a:noFill/>
        </p:spPr>
      </p:pic>
      <p:pic>
        <p:nvPicPr>
          <p:cNvPr id="16" name="Picture 32" descr="star2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64"/>
            <a:ext cx="898525" cy="847740"/>
          </a:xfrm>
          <a:prstGeom prst="rect">
            <a:avLst/>
          </a:prstGeom>
          <a:noFill/>
        </p:spPr>
      </p:pic>
      <p:pic>
        <p:nvPicPr>
          <p:cNvPr id="17" name="Picture 32" descr="star2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45475" y="5357826"/>
            <a:ext cx="898525" cy="847740"/>
          </a:xfrm>
          <a:prstGeom prst="rect">
            <a:avLst/>
          </a:prstGeom>
          <a:noFill/>
        </p:spPr>
      </p:pic>
      <p:pic>
        <p:nvPicPr>
          <p:cNvPr id="14338" name="Picture 2" descr="Сценарий прощание с букварем 1 класс сценарий с презентацией и музыко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46" y="188640"/>
            <a:ext cx="973203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439034"/>
            <a:ext cx="57150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7" descr="http://900igr.net/datai/russkij-jazyk/Proschaj-Azbuka/0013-020-Proschaj-Azbu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14290"/>
            <a:ext cx="3143240" cy="4144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4" name="Рисунок 3" descr="0c09f3bff715de0e3090329f361d090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4357694"/>
            <a:ext cx="2447860" cy="2169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67544" y="620688"/>
            <a:ext cx="52474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Я добрый друг и спутник твой,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Будь, школьник, бережным со мной.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Мой чистый вид приятен,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Оберегай меня от пятен,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Мой переплёт не выгибай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И корешок не поломай.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Меня в обложку оберни,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Где взял меня - туда верни.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Запомни - я твой лучший друг,</a:t>
            </a:r>
          </a:p>
          <a:p>
            <a:r>
              <a:rPr lang="ru-RU" sz="2400" dirty="0">
                <a:latin typeface="Arial Black" panose="020B0A04020102020204" pitchFamily="34" charset="0"/>
              </a:rPr>
              <a:t>Но только не для грязных рук.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ПРАВИЛА ОБРАЩЕНИЯ С КНИГОЙ</a:t>
            </a:r>
            <a:endParaRPr lang="ru-RU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1.Перед тем, как взять книгу, посмотри, чистые ли у тебя руки. </a:t>
            </a:r>
          </a:p>
          <a:p>
            <a:r>
              <a:rPr lang="ru-RU" b="1" dirty="0"/>
              <a:t>2. Чтобы учебники дольше служили тебе, оберни их.</a:t>
            </a:r>
          </a:p>
          <a:p>
            <a:r>
              <a:rPr lang="ru-RU" b="1" dirty="0"/>
              <a:t> 3. Нельзя писать и рисовать на книге.</a:t>
            </a:r>
          </a:p>
          <a:p>
            <a:r>
              <a:rPr lang="ru-RU" b="1" dirty="0"/>
              <a:t> 4. Не загибай уголков и страниц, пользуйся закладками.</a:t>
            </a:r>
          </a:p>
          <a:p>
            <a:r>
              <a:rPr lang="ru-RU" b="1" dirty="0"/>
              <a:t> 5. Соблюдая эти правила, ты сохранишь свои учебники в образцовом состоянии.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8559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Сценарий прощание с букварем 1 класс сценарий с презентацией и музык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88640"/>
            <a:ext cx="8664897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452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Алфавит (P.Паулс - И. Резник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clrChange>
              <a:clrFrom>
                <a:srgbClr val="11407F"/>
              </a:clrFrom>
              <a:clrTo>
                <a:srgbClr val="11407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49627" y="188640"/>
            <a:ext cx="4118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АЛФАВИТ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11971"/>
            <a:ext cx="8064896" cy="4837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СОЕДИНИТЕ СЛОГИ </a:t>
            </a:r>
            <a:br>
              <a:rPr lang="ru-RU" sz="28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ПРОЧИТАЙТЕ СЛОВА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>
          <a:xfrm>
            <a:off x="285720" y="1052736"/>
            <a:ext cx="9072626" cy="4401896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sz="4800" b="1" dirty="0" smtClean="0"/>
              <a:t>ПИСЬ                               РАДЬ</a:t>
            </a:r>
          </a:p>
          <a:p>
            <a:pPr>
              <a:buFont typeface="Arial" pitchFamily="34" charset="0"/>
              <a:buNone/>
            </a:pPr>
            <a:r>
              <a:rPr lang="ru-RU" sz="4800" b="1" dirty="0" smtClean="0"/>
              <a:t>УЧЕ                                ЧА</a:t>
            </a:r>
          </a:p>
          <a:p>
            <a:pPr>
              <a:buFont typeface="Arial" pitchFamily="34" charset="0"/>
              <a:buNone/>
            </a:pPr>
            <a:r>
              <a:rPr lang="ru-RU" sz="4800" b="1" dirty="0" smtClean="0"/>
              <a:t>КНИ                          МО</a:t>
            </a:r>
          </a:p>
          <a:p>
            <a:pPr>
              <a:buFont typeface="Arial" pitchFamily="34" charset="0"/>
              <a:buNone/>
            </a:pPr>
            <a:r>
              <a:rPr lang="ru-RU" sz="4800" b="1" dirty="0" smtClean="0"/>
              <a:t>ТЕТ                                БА</a:t>
            </a:r>
          </a:p>
          <a:p>
            <a:pPr>
              <a:buFont typeface="Arial" pitchFamily="34" charset="0"/>
              <a:buNone/>
            </a:pPr>
            <a:r>
              <a:rPr lang="ru-RU" sz="4800" b="1" dirty="0" smtClean="0"/>
              <a:t>ЗАДА                             НИК</a:t>
            </a:r>
          </a:p>
          <a:p>
            <a:pPr>
              <a:buFont typeface="Arial" pitchFamily="34" charset="0"/>
              <a:buNone/>
            </a:pPr>
            <a:r>
              <a:rPr lang="ru-RU" sz="4800" b="1" dirty="0" smtClean="0"/>
              <a:t>ДРУЖ                            ГА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500166" y="1428736"/>
            <a:ext cx="4286280" cy="164307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1500166" y="2143116"/>
            <a:ext cx="4357718" cy="27146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000232" y="3143248"/>
            <a:ext cx="3929090" cy="26432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1714480" y="1357298"/>
            <a:ext cx="3929090" cy="27146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1857356" y="2285992"/>
            <a:ext cx="3857652" cy="250033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071670" y="3929066"/>
            <a:ext cx="3714776" cy="18573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280919" cy="593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365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404664"/>
            <a:ext cx="8208912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333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4EFDE41-45DE-4CE8-96F7-FF69E6C13493}" type="datetime1">
              <a:rPr lang="ru-RU" smtClean="0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9174E6-65E6-4E4E-B76B-AD866A494BF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95736" y="1142984"/>
            <a:ext cx="52565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latin typeface="Arial Black" panose="020B0A04020102020204" pitchFamily="34" charset="0"/>
              </a:rPr>
              <a:t>ЗАУБАК</a:t>
            </a:r>
          </a:p>
          <a:p>
            <a:r>
              <a:rPr lang="ru-RU" sz="7200" b="1" dirty="0" smtClean="0">
                <a:latin typeface="Arial Black" panose="020B0A04020102020204" pitchFamily="34" charset="0"/>
              </a:rPr>
              <a:t>ВУКАБ</a:t>
            </a:r>
          </a:p>
          <a:p>
            <a:r>
              <a:rPr lang="ru-RU" sz="7200" b="1" dirty="0" smtClean="0">
                <a:latin typeface="Arial Black" panose="020B0A04020102020204" pitchFamily="34" charset="0"/>
              </a:rPr>
              <a:t>ИНАКГ</a:t>
            </a:r>
          </a:p>
          <a:p>
            <a:r>
              <a:rPr lang="ru-RU" sz="7200" b="1" dirty="0" smtClean="0">
                <a:latin typeface="Arial Black" panose="020B0A04020102020204" pitchFamily="34" charset="0"/>
              </a:rPr>
              <a:t>ВЛООС</a:t>
            </a:r>
            <a:endParaRPr lang="ru-RU" sz="7200" b="1" dirty="0"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1142984"/>
            <a:ext cx="3429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 </a:t>
            </a:r>
            <a:endParaRPr lang="ru-RU" sz="7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1168" y="214290"/>
            <a:ext cx="894187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</a:rPr>
              <a:t>Составить слова из букв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ч.школа 14. русский язы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651</Words>
  <Application>Microsoft Office PowerPoint</Application>
  <PresentationFormat>Экран (4:3)</PresentationFormat>
  <Paragraphs>183</Paragraphs>
  <Slides>46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46</vt:i4>
      </vt:variant>
    </vt:vector>
  </HeadingPairs>
  <TitlesOfParts>
    <vt:vector size="49" baseType="lpstr">
      <vt:lpstr>Тема Office</vt:lpstr>
      <vt:lpstr>нач.школа 14. русский язык</vt:lpstr>
      <vt:lpstr>Оформление по умолчанию</vt:lpstr>
      <vt:lpstr>ПРОЩАЙ, АЗБУКА!    </vt:lpstr>
      <vt:lpstr>Презентация PowerPoint</vt:lpstr>
      <vt:lpstr>Девиз</vt:lpstr>
      <vt:lpstr>«МАМА»</vt:lpstr>
      <vt:lpstr>Презентация PowerPoint</vt:lpstr>
      <vt:lpstr>СОЕДИНИТЕ СЛОГИ  ПРОЧИТАЙТЕ СЛОВА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ОБРАЩЕНИЯ С КНИГОЙ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пк</cp:lastModifiedBy>
  <cp:revision>71</cp:revision>
  <dcterms:created xsi:type="dcterms:W3CDTF">2016-02-27T15:15:32Z</dcterms:created>
  <dcterms:modified xsi:type="dcterms:W3CDTF">2024-03-24T15:20:15Z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2483011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S9.1.2</vt:lpwstr>
  </property>
</Properties>
</file>