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9" r:id="rId21"/>
    <p:sldId id="290" r:id="rId2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Заполнитель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ru-RU"/>
              <a:t>Образец подзаголовка</a:t>
            </a:r>
            <a:endParaRPr/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r>
              <a:rPr lang="en-US"/>
              <a:t>01.09.2016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327" y="1330038"/>
            <a:ext cx="9260379" cy="1496290"/>
          </a:xfrm>
        </p:spPr>
        <p:txBody>
          <a:bodyPr rtlCol="0">
            <a:normAutofit fontScale="90000"/>
          </a:bodyPr>
          <a:lstStyle/>
          <a:p>
            <a:pPr algn="ctr" rtl="0"/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" sz="4000" b="1" dirty="0">
                <a:solidFill>
                  <a:schemeClr val="accent2">
                    <a:lumMod val="75000"/>
                  </a:schemeClr>
                </a:solidFill>
              </a:rPr>
              <a:t>Воспитание толерантности в семье</a:t>
            </a:r>
            <a:br>
              <a:rPr lang="ru" sz="4000" b="1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ru" sz="4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" sz="3600" dirty="0">
                <a:solidFill>
                  <a:schemeClr val="accent4">
                    <a:lumMod val="75000"/>
                  </a:schemeClr>
                </a:solidFill>
              </a:rPr>
              <a:t>(Толерантная семья – толерантные дети – толерантный мир)</a:t>
            </a:r>
            <a:endParaRPr lang="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8138" y="4222866"/>
            <a:ext cx="5212080" cy="931025"/>
          </a:xfrm>
        </p:spPr>
        <p:txBody>
          <a:bodyPr rtlCol="0">
            <a:noAutofit/>
          </a:bodyPr>
          <a:lstStyle/>
          <a:p>
            <a:r>
              <a:rPr lang="ru" sz="2000" b="1" dirty="0">
                <a:solidFill>
                  <a:schemeClr val="accent4">
                    <a:lumMod val="75000"/>
                  </a:schemeClr>
                </a:solidFill>
              </a:rPr>
              <a:t>Подготовила:</a:t>
            </a:r>
            <a:r>
              <a:rPr lang="ru" sz="2000" dirty="0">
                <a:solidFill>
                  <a:schemeClr val="accent4">
                    <a:lumMod val="75000"/>
                  </a:schemeClr>
                </a:solidFill>
              </a:rPr>
              <a:t> воспитатель высшей квалификационной категории </a:t>
            </a:r>
          </a:p>
          <a:p>
            <a:r>
              <a:rPr lang="ru" sz="2000" dirty="0">
                <a:solidFill>
                  <a:schemeClr val="accent4">
                    <a:lumMod val="75000"/>
                  </a:schemeClr>
                </a:solidFill>
              </a:rPr>
              <a:t>Колясникова Светлана Николаевна</a:t>
            </a:r>
            <a:endParaRPr lang="ru" sz="2000" dirty="0"/>
          </a:p>
          <a:p>
            <a:pPr rtl="0"/>
            <a:endParaRPr lang="ru" sz="2000" dirty="0">
              <a:solidFill>
                <a:schemeClr val="accent4">
                  <a:lumMod val="75000"/>
                </a:schemeClr>
              </a:solidFill>
            </a:endParaRPr>
          </a:p>
          <a:p>
            <a:pPr rtl="0"/>
            <a:r>
              <a:rPr lang="ru" sz="2000" dirty="0">
                <a:solidFill>
                  <a:schemeClr val="accent4">
                    <a:lumMod val="75000"/>
                  </a:schemeClr>
                </a:solidFill>
              </a:rPr>
              <a:t> МБДОУ «ДС № 314 г. Челябинска»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27" y="4688378"/>
            <a:ext cx="1995055" cy="1729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67921" y="160313"/>
            <a:ext cx="90345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Система принципов семейного воспитания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3267" y="1354666"/>
            <a:ext cx="5858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Дети должны расти и воспитываться в атмосфере доброжелательности, любви, счастья.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ru-RU" sz="24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Родители должны понять и принять своего ребёнка таким, каков он есть.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195" y="1094613"/>
            <a:ext cx="2462997" cy="39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31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7074" y="160312"/>
            <a:ext cx="61605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Правила воспитания в семье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13667" y="1064512"/>
            <a:ext cx="8559800" cy="4190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ребёнка постоянно критиковать, он учится </a:t>
            </a:r>
            <a:r>
              <a:rPr lang="ru-RU" sz="2000" b="1" dirty="0">
                <a:solidFill>
                  <a:srgbClr val="002060"/>
                </a:solidFill>
              </a:rPr>
              <a:t>ненавидеть.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ребёнок живёт во вражде, он учится </a:t>
            </a:r>
            <a:r>
              <a:rPr lang="ru-RU" sz="2000" b="1" dirty="0">
                <a:solidFill>
                  <a:srgbClr val="002060"/>
                </a:solidFill>
              </a:rPr>
              <a:t>агрессивности.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ребёнка высмеивают, он становится </a:t>
            </a:r>
            <a:r>
              <a:rPr lang="ru-RU" sz="2000" b="1" dirty="0">
                <a:solidFill>
                  <a:srgbClr val="002060"/>
                </a:solidFill>
              </a:rPr>
              <a:t>замкнутым.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ребёнок растёт в упрёках. Он учится жить </a:t>
            </a:r>
            <a:r>
              <a:rPr lang="ru-RU" sz="2000" b="1" dirty="0">
                <a:solidFill>
                  <a:srgbClr val="002060"/>
                </a:solidFill>
              </a:rPr>
              <a:t>с чувством вины.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ребёнок растёт в терпимости, он учится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принимать других.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ребёнка подбадривают, он учится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верить в себя.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ребёнок растёт в честности, он учится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быть справедливым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</a:rPr>
              <a:t>Если ребёнок живёт в понимании и дружелюбии, он учится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находить любовь в этом мире.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139" t="25626" r="57526" b="15800"/>
          <a:stretch/>
        </p:blipFill>
        <p:spPr>
          <a:xfrm>
            <a:off x="294806" y="1064512"/>
            <a:ext cx="2770127" cy="354982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6042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9054" t="19922" r="13062" b="49097"/>
          <a:stretch/>
        </p:blipFill>
        <p:spPr>
          <a:xfrm>
            <a:off x="8765780" y="3135949"/>
            <a:ext cx="2105596" cy="1869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155710" y="127061"/>
            <a:ext cx="67929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Толерантное отношение к детям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29041" y="959977"/>
            <a:ext cx="66616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Толерантность</a:t>
            </a:r>
            <a:r>
              <a:rPr lang="ru-RU" sz="2400" dirty="0">
                <a:solidFill>
                  <a:srgbClr val="002060"/>
                </a:solidFill>
              </a:rPr>
              <a:t> предполагает уважение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к самобытному внутреннему миру ребёнка,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веру в победу доброго начала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в межличностных отношениях,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отказ от методов грубого понуждения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и любых форм авторитаризма,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позитивную  лексику.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801" y="4177007"/>
            <a:ext cx="2353260" cy="1347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686074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6514" t="55163" r="3157" b="7236"/>
          <a:stretch/>
        </p:blipFill>
        <p:spPr>
          <a:xfrm>
            <a:off x="6499654" y="3996267"/>
            <a:ext cx="3170388" cy="2506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262683" y="142454"/>
            <a:ext cx="98155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Воспитание толерантности в детском возрасте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9611" y="1017566"/>
            <a:ext cx="10007098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Личный пример уважения к окружающим;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Беседы с детьми о добре и милосердии;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Поощрение детей к добрым делам;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Приобщение к этикету, к фольклору и традициям народов России;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2060"/>
                </a:solidFill>
              </a:rPr>
              <a:t>Совместное прочтение литературы и просмотр мультфильмов с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2060"/>
                </a:solidFill>
              </a:rPr>
              <a:t>обсуждением поступков главных героев.</a:t>
            </a:r>
          </a:p>
        </p:txBody>
      </p:sp>
    </p:spTree>
    <p:extLst>
      <p:ext uri="{BB962C8B-B14F-4D97-AF65-F5344CB8AC3E}">
        <p14:creationId xmlns:p14="http://schemas.microsoft.com/office/powerpoint/2010/main" val="31618522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25" t="47235" r="2760"/>
          <a:stretch/>
        </p:blipFill>
        <p:spPr>
          <a:xfrm>
            <a:off x="5183033" y="3183468"/>
            <a:ext cx="5757334" cy="24659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871098" y="230201"/>
            <a:ext cx="41309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Толерантная семья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78467" y="905984"/>
            <a:ext cx="129398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Все терпимые и терпеливые;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здоровые, добрые, любящие;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уважающие, понимающие, поддерживающие друг друга;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окружающие друг друга заботой;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внимательные, отзывчивые, интересующиеся планами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и делами друг друга;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успешные, независимые,</a:t>
            </a:r>
          </a:p>
          <a:p>
            <a:r>
              <a:rPr lang="ru-RU" sz="2400" dirty="0">
                <a:solidFill>
                  <a:srgbClr val="002060"/>
                </a:solidFill>
              </a:rPr>
              <a:t> счастливые.</a:t>
            </a:r>
          </a:p>
        </p:txBody>
      </p:sp>
    </p:spTree>
    <p:extLst>
      <p:ext uri="{BB962C8B-B14F-4D97-AF65-F5344CB8AC3E}">
        <p14:creationId xmlns:p14="http://schemas.microsoft.com/office/powerpoint/2010/main" val="32786200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248" y="100973"/>
            <a:ext cx="1554479" cy="1252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985448" y="85498"/>
            <a:ext cx="41309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Толерантная семья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82853" y="743646"/>
            <a:ext cx="1033612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+mj-lt"/>
                <a:ea typeface="Times New Roman" panose="02020603050405020304" pitchFamily="18" charset="0"/>
              </a:rPr>
              <a:t>Притча «Ладная семья»</a:t>
            </a:r>
          </a:p>
          <a:p>
            <a:pPr algn="ctr"/>
            <a:endParaRPr lang="ru-RU" b="1" dirty="0">
              <a:solidFill>
                <a:srgbClr val="002060"/>
              </a:solidFill>
              <a:latin typeface="+mj-lt"/>
              <a:ea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«Жила-была на свете семья. Она была не простая. Более 100 человек насчитывалось в этой семье. И занимала она целое село. Так и жили всей семьей и всем селом. Вы скажите: ну и что, мало ли больших семей на свете. Но дело в том, что была эта семья особая – мир и лад царили в этой семье. Ни ссор, ни ругани, ни, Боже упаси, драк и раздоров. Дошел слух об этой семье до самого владыки государства. И он решил проверить, правду ли молвят люди. Прибыл он в село, и душа его возрадовалась: кругом чистота, красота, достаток и мир. Хорошо детям, спокойно старикам. Удивился владыка. Решил узнать, как жители села добились такого лада, пришёл к главе семейства: расскажи, мол, как ты добиваешься такого согласия и мира в твоей семье. Тот взял лист бумаги и стал что-то писать. Писал долго, видно, не очень силён был в грамоте. Затем передал лист владыке. Тот взял бумагу и стал разбирать каракули старика. Разобрал с трудом и удивился. Три слова были начертаны на бумаге: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Любовь, Прощение, Терпение. 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И в конце листа: </a:t>
            </a:r>
            <a:r>
              <a:rPr lang="ru-RU" sz="2000" b="1" dirty="0">
                <a:solidFill>
                  <a:srgbClr val="002060"/>
                </a:solidFill>
                <a:ea typeface="Times New Roman" panose="02020603050405020304" pitchFamily="18" charset="0"/>
              </a:rPr>
              <a:t>100 раз любовь, 100 раз прощение, 100 раз терпение</a:t>
            </a:r>
            <a:r>
              <a:rPr lang="ru-RU" sz="2000" dirty="0">
                <a:solidFill>
                  <a:srgbClr val="002060"/>
                </a:solidFill>
                <a:ea typeface="Times New Roman" panose="02020603050405020304" pitchFamily="18" charset="0"/>
              </a:rPr>
              <a:t>. Прочёл владыка, почесал за ухом и спросил: «И всё?». «Да, – ответил старик, –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это и есть основа жизни всякой хорошей семьи. И мира тоже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50242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3500" y="-52621"/>
            <a:ext cx="6278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Толерантная  ли ваша семья?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6008" y="532154"/>
            <a:ext cx="12127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a typeface="Times New Roman" panose="02020603050405020304" pitchFamily="18" charset="0"/>
              </a:rPr>
              <a:t>Тест толерантности</a:t>
            </a:r>
          </a:p>
          <a:p>
            <a:pPr algn="ctr"/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31517" y="1113182"/>
            <a:ext cx="1048234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Проявлять </a:t>
            </a:r>
            <a:r>
              <a:rPr lang="ru-RU" sz="2000" b="1" dirty="0">
                <a:solidFill>
                  <a:srgbClr val="002060"/>
                </a:solidFill>
              </a:rPr>
              <a:t>толерантность</a:t>
            </a:r>
            <a:r>
              <a:rPr lang="ru-RU" sz="2000" dirty="0">
                <a:solidFill>
                  <a:srgbClr val="002060"/>
                </a:solidFill>
              </a:rPr>
              <a:t> – это значит понимать друг друга, относиться друг к другу терпимо, чтобы строить мирное будущее.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1. Неприятна ли вам ситуация, в которой приходится отказываться от придуманного вами плана, потому что точно такой же план уже предложили ваши друзья?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да; б) нет.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2. Вы встречаетесь с друзьями, и кто-то предлагает начать игру. Что вы предпочитаете?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чтобы участвовали только те, кто хорошо играет;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б) чтобы играли и те, кто еще не знает правил.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3. Вы спокойно воспринимаете неприятные для вас новости?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да; б) нет.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4. Вызывают ли у вас неприязнь люди, которые в общественных местах появляются в нетрезвом виде?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если они не переступают допустимых границ, вас это вообще не интересует;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б) вам всегда были неприятны люди, которые не умеют себя контролировать. </a:t>
            </a:r>
          </a:p>
        </p:txBody>
      </p:sp>
    </p:spTree>
    <p:extLst>
      <p:ext uri="{BB962C8B-B14F-4D97-AF65-F5344CB8AC3E}">
        <p14:creationId xmlns:p14="http://schemas.microsoft.com/office/powerpoint/2010/main" val="37603280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753" y="685118"/>
            <a:ext cx="11953701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Тест толерантности (продолжение)</a:t>
            </a:r>
          </a:p>
          <a:p>
            <a:pPr algn="ctr"/>
            <a:endParaRPr lang="ru-RU" sz="16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</a:rPr>
              <a:t>5. Можете ли вы легко найти контакт с людьми, у которых другие обычаи, другое положение?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вам очень трудно было бы это сделать;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б) вы не обращаете внимания на такие вещи.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6. Как вы реагируете на шутку, объектом которой становитесь? </a:t>
            </a:r>
            <a:endParaRPr lang="ru-RU" sz="20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</a:rPr>
              <a:t>а) вам не нравятся ни сами шутки, ни шутники;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б) если даже шутка и будет вам неприятна, то вы постараетесь ответить в такой же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шутливой манере.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7. Согласны ли вы с мнением, что многие люди сидят не на своем месте, делают не свое дело?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да; б) нет.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8. Вы приводите в компанию друга (подругу), который (</a:t>
            </a:r>
            <a:r>
              <a:rPr lang="ru-RU" sz="2000" dirty="0" err="1">
                <a:solidFill>
                  <a:srgbClr val="002060"/>
                </a:solidFill>
              </a:rPr>
              <a:t>ая</a:t>
            </a:r>
            <a:r>
              <a:rPr lang="ru-RU" sz="2000" dirty="0">
                <a:solidFill>
                  <a:srgbClr val="002060"/>
                </a:solidFill>
              </a:rPr>
              <a:t>) становится объектом всеобщего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внимания. Как вы на это реагируете?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вам неприятно, что таким образом внимание отвлечено от вас;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б) вы лишь радуетесь за нее (него).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9. В гостях вы встречаете пожилого человека, который критикует современное молодое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поколение, превозносит былые времена. Как реагируете вы?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а) уходите пораньше под благовидным предлогом;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б) вступаете в спор.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73635" y="0"/>
            <a:ext cx="6278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Толерантная  ли ваша семья?</a:t>
            </a:r>
          </a:p>
        </p:txBody>
      </p:sp>
    </p:spTree>
    <p:extLst>
      <p:ext uri="{BB962C8B-B14F-4D97-AF65-F5344CB8AC3E}">
        <p14:creationId xmlns:p14="http://schemas.microsoft.com/office/powerpoint/2010/main" val="118508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6" y="126219"/>
            <a:ext cx="12117184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ru-RU" dirty="0"/>
            </a:br>
            <a:r>
              <a:rPr lang="ru-RU" sz="2000" dirty="0">
                <a:solidFill>
                  <a:srgbClr val="002060"/>
                </a:solidFill>
              </a:rPr>
              <a:t>Запишите по 2 очка за ответы: 1б, 2б, 3б, 4а, 5б, 6б, 7б, 8б, 9а.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Ключ к тесту </a:t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0-4 очка: </a:t>
            </a:r>
            <a:r>
              <a:rPr lang="ru-RU" sz="2000" dirty="0">
                <a:solidFill>
                  <a:srgbClr val="002060"/>
                </a:solidFill>
              </a:rPr>
              <a:t>Вы непреклонны и, простите, упрямы. Где бы вы ни находились, может возникнуть такое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впечатление, что вы стремитесь навязать свое мнение другим. Чтобы достичь своей цели, часто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повышаете голос. Имея такой, как у вас, характер, трудно поддерживать нормальные отношения с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людьми, которые думают иначе, чем вы, не соглашаются с тем, что вы говорите и делаете.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6-12 очков: </a:t>
            </a:r>
            <a:r>
              <a:rPr lang="ru-RU" sz="2000" dirty="0">
                <a:solidFill>
                  <a:srgbClr val="002060"/>
                </a:solidFill>
              </a:rPr>
              <a:t>Вы способны твердо отстаивать свои убеждения. В то же время вы можете вести диалог и, если считаете нужным, менять свои убеждения. Но порой вы бываете излишне резки, проявляете неуважение к собеседнику. И в такой момент вы действительно можете выиграть спор с человеком, у которого более слабый характер. Но стоит ли «брать горлом», если можно победить и более достойно?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>14-18 очков: </a:t>
            </a:r>
            <a:r>
              <a:rPr lang="ru-RU" sz="2000" dirty="0">
                <a:solidFill>
                  <a:srgbClr val="002060"/>
                </a:solidFill>
              </a:rPr>
              <a:t>Твердость ваших убеждений отлично сочетается с большой гибкостью вашего ума. Вы можете принять любую идею, с пониманием отнестись к парадоксальному на первый взгляд поступку, даже если вы их не разделяете. Вы достаточно критически относитесь к своему мнению и способны с уважением и тактом по отношению к собеседнику отказаться от взглядов, которые, как выяснилось, были ошибочными.</a:t>
            </a:r>
          </a:p>
          <a:p>
            <a:r>
              <a:rPr lang="ru-RU" sz="2000" dirty="0">
                <a:solidFill>
                  <a:srgbClr val="002060"/>
                </a:solidFill>
              </a:rPr>
              <a:t> </a:t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Ничего страшного, если у кого-то результаты получились не такими, каких вы ожидали. 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Толерантное поведение можно выработать!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0756" y="47214"/>
            <a:ext cx="39959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Толерантная  ли ваша семья?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66658" y="113716"/>
            <a:ext cx="4372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ea typeface="Times New Roman" panose="02020603050405020304" pitchFamily="18" charset="0"/>
              </a:rPr>
              <a:t>Тест толерантности (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</a:rPr>
              <a:t>подсчет очков)</a:t>
            </a:r>
            <a:r>
              <a:rPr lang="ru-RU" dirty="0">
                <a:solidFill>
                  <a:srgbClr val="002060"/>
                </a:solidFill>
                <a:latin typeface="Courier New" panose="02070309020205020404" pitchFamily="49" charset="0"/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6901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6644" t="3787" r="35880" b="3257"/>
          <a:stretch/>
        </p:blipFill>
        <p:spPr>
          <a:xfrm>
            <a:off x="8263466" y="353389"/>
            <a:ext cx="3335868" cy="57319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0" y="67067"/>
            <a:ext cx="85767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Толерантная семья – толерантные дети –    толерантный мир! </a:t>
            </a:r>
          </a:p>
          <a:p>
            <a:pPr algn="ctr"/>
            <a:endParaRPr lang="ru-RU" sz="28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0867" y="1200329"/>
            <a:ext cx="6299199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Уважаемые родители! Только от нас с Вами зависит, какими вырастут наши дети.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Наша важнейшая задача </a:t>
            </a:r>
            <a:r>
              <a:rPr lang="ru-RU" sz="2400" dirty="0">
                <a:solidFill>
                  <a:srgbClr val="002060"/>
                </a:solidFill>
              </a:rPr>
              <a:t>– учить детей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творить добро,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AB3C19"/>
                </a:solidFill>
              </a:rPr>
              <a:t>уважать окружающих, помогать друг другу!</a:t>
            </a:r>
          </a:p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Как праздник, как счастье, как чудо пусть идёт ДОБРОТА по земле и откроет путь к толерантной семье – толерантным детям – толерантному миру!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0968" y="2550735"/>
            <a:ext cx="2468032" cy="23688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689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30531" y="330729"/>
            <a:ext cx="5868785" cy="5702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ЦЕЛЬ ПРЕЗЕНТАЦИИ: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3200" b="1" dirty="0">
              <a:solidFill>
                <a:schemeClr val="accent2">
                  <a:lumMod val="7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Показать важность и необходимость применения принципа толерантности в семейном воспитании, во взаимоотношениях родителей и детей.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5969" t="19567"/>
          <a:stretch/>
        </p:blipFill>
        <p:spPr>
          <a:xfrm>
            <a:off x="7528977" y="1759588"/>
            <a:ext cx="3743081" cy="32197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598476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6367" t="26348" r="3062" b="29129"/>
          <a:stretch/>
        </p:blipFill>
        <p:spPr>
          <a:xfrm>
            <a:off x="7523021" y="1810474"/>
            <a:ext cx="3208711" cy="31920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148774" y="102122"/>
            <a:ext cx="91217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Вместе мы сделаем толерантным наш мир!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54480" y="769671"/>
            <a:ext cx="60849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Что такое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толерантность?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Доброта, любовь и смех.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Что такое толерантность?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Счастье, дружба и успех.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Труд и вежливость -  в почёте!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Умный, честный, чистоплотный,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Ценит дружбу и друзей.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Смелый, ловкий и весёлый,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Не обидит малышей.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Аккуратный, чуткий, скромный,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Бережёт природу, честь.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Эти качества достойны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Толерантными их счесть.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Если каждый к друг к другу будет терпим,</a:t>
            </a:r>
          </a:p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То вместе мы сделаем толерантным наш мир!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531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651" t="3136" r="56878" b="39631"/>
          <a:stretch/>
        </p:blipFill>
        <p:spPr>
          <a:xfrm>
            <a:off x="685795" y="521725"/>
            <a:ext cx="2827872" cy="28310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9998" t="40846" r="4562" b="7459"/>
          <a:stretch/>
        </p:blipFill>
        <p:spPr>
          <a:xfrm>
            <a:off x="8173646" y="3352800"/>
            <a:ext cx="3403600" cy="2531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405463" y="1305403"/>
            <a:ext cx="950623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Благодарю </a:t>
            </a:r>
          </a:p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7084954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38102" y="214352"/>
            <a:ext cx="9616032" cy="610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Что же такое толерантность?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5884" y="943782"/>
            <a:ext cx="458862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Понятие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толерантность</a:t>
            </a:r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  пока еще не вошло прочно в нашу жизнь, но очень важно, чтобы толерантное отношение к другим стало такой же естественной потребностью современного человека, как и общение. И поэтому необходимо разобраться в содержании нового для нас понятия.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361" y="1122218"/>
            <a:ext cx="5962405" cy="4289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11184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8051" y="1367104"/>
            <a:ext cx="49155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Толерантность</a:t>
            </a:r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 (от латинского слова  « терпимость») – это отношение к другим людям как к равным себе. Это уважительное отношение к людям вне зависимости от их национальной принадлежности, от языка, от религиозных верований, от цвета кожи и волос.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5501" y="1629295"/>
            <a:ext cx="4774049" cy="33583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881180" y="247603"/>
            <a:ext cx="6147004" cy="6104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Что же такое толерантность?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6862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2918" y="93810"/>
            <a:ext cx="11046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</a:rPr>
              <a:t>Классическая теория толерантности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011" y="955655"/>
            <a:ext cx="63093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«Я не согласен с тем, что вы говорите, но пожертвую своей жизнью, защищая ваше право высказывать </a:t>
            </a:r>
            <a:r>
              <a:rPr lang="ru-RU" sz="2400" b="1" dirty="0">
                <a:solidFill>
                  <a:srgbClr val="002060"/>
                </a:solidFill>
                <a:ea typeface="Times New Roman" panose="02020603050405020304" pitchFamily="18" charset="0"/>
              </a:rPr>
              <a:t>собственное мнение</a:t>
            </a:r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».</a:t>
            </a:r>
          </a:p>
          <a:p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                    </a:t>
            </a:r>
            <a:r>
              <a:rPr lang="ru-RU" sz="2400" b="1" dirty="0">
                <a:solidFill>
                  <a:srgbClr val="002060"/>
                </a:solidFill>
                <a:ea typeface="Times New Roman" panose="02020603050405020304" pitchFamily="18" charset="0"/>
              </a:rPr>
              <a:t>Вольтер </a:t>
            </a:r>
            <a:r>
              <a:rPr lang="ru-RU" sz="2400" b="1" dirty="0">
                <a:solidFill>
                  <a:srgbClr val="002060"/>
                </a:solidFill>
              </a:rPr>
              <a:t>Франсуа-Мари </a:t>
            </a:r>
            <a:r>
              <a:rPr lang="ru-RU" sz="2400" b="1" dirty="0" err="1">
                <a:solidFill>
                  <a:srgbClr val="002060"/>
                </a:solidFill>
              </a:rPr>
              <a:t>Аруэ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0560" y="336916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В общественной жизни и политике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толерантность</a:t>
            </a:r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 – это терпимость к иному мнению, иным взглядам на жизнь. Это уважение права каждого на собственное мнение.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9297"/>
          <a:stretch/>
        </p:blipFill>
        <p:spPr>
          <a:xfrm>
            <a:off x="7107383" y="1221387"/>
            <a:ext cx="3898668" cy="35418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6990237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" y="1047233"/>
            <a:ext cx="734845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В настоящее время все чаще и чаще возникают разговоры о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толерантном мире</a:t>
            </a:r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, т.е. мире без насилия и жестокости, мире, в котором самой главной ценностью является неповторимая и неприкосновенная человеческая личность. Но просто разбрасываться красивыми словами, конечно, недостаточно.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Толерантность нужно воспитывать!</a:t>
            </a:r>
          </a:p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Родители</a:t>
            </a:r>
            <a:r>
              <a:rPr lang="ru-RU" sz="2400" dirty="0">
                <a:solidFill>
                  <a:srgbClr val="002060"/>
                </a:solidFill>
              </a:rPr>
              <a:t> одними из первых должны развивать в себе толерантное отношение к другим и прививать это качество своим детям.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70072" y="185250"/>
            <a:ext cx="7641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Толерантность зарождается в семье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271" y="1509194"/>
            <a:ext cx="3072650" cy="387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39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2603" t="32074" r="2370" b="21670"/>
          <a:stretch/>
        </p:blipFill>
        <p:spPr>
          <a:xfrm>
            <a:off x="6891251" y="1454727"/>
            <a:ext cx="4039985" cy="35412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40822" y="1340720"/>
            <a:ext cx="539248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Стремление человека к добру или злу рождается с детства и развивается в том или ином направлении годами.</a:t>
            </a:r>
          </a:p>
          <a:p>
            <a:endParaRPr lang="ru-RU" sz="2400" dirty="0">
              <a:solidFill>
                <a:srgbClr val="002060"/>
              </a:solidFill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ea typeface="Times New Roman" panose="02020603050405020304" pitchFamily="18" charset="0"/>
              </a:rPr>
              <a:t> И именно на плечи родителей ложится ответственность направить творческую энергию своих детей в нужном направлении.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12389" y="226814"/>
            <a:ext cx="76418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Толерантность зарождается в семье</a:t>
            </a:r>
          </a:p>
        </p:txBody>
      </p:sp>
    </p:spTree>
    <p:extLst>
      <p:ext uri="{BB962C8B-B14F-4D97-AF65-F5344CB8AC3E}">
        <p14:creationId xmlns:p14="http://schemas.microsoft.com/office/powerpoint/2010/main" val="6936940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20983" y="93811"/>
            <a:ext cx="8262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Цель воспитания толерантности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734" y="819194"/>
            <a:ext cx="560524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Воспитание в подрастающем поколении потребности и готовности к конструктивному взаимодействию с людьми и группами людей независимо от их национальной, социальной, религиозной принадлежности, взглядов, мировоззрения, стилей мышления и поведения.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8994" y="1773004"/>
            <a:ext cx="4352921" cy="29080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530301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259" y="3391226"/>
            <a:ext cx="100500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Для того, чтобы родители могли воспитывать своих детей в </a:t>
            </a:r>
            <a:r>
              <a:rPr lang="ru-RU" sz="2400" b="1" dirty="0">
                <a:solidFill>
                  <a:srgbClr val="002060"/>
                </a:solidFill>
              </a:rPr>
              <a:t>духе толерантности</a:t>
            </a:r>
            <a:r>
              <a:rPr lang="ru-RU" sz="2400" dirty="0">
                <a:solidFill>
                  <a:srgbClr val="002060"/>
                </a:solidFill>
              </a:rPr>
              <a:t>, нужно владеть соответствующими знаниями, а именно, родителям необходимо формировать у детей систему ценностей, в основе которой лежат общие понятия, как согласие, компромисс, взаимное принятие и терпимость, прощение, ненасилие, сочувствие, понимание, сопереживание.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9259" y="837103"/>
            <a:ext cx="7855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Воспитывать толерантность в семье </a:t>
            </a:r>
            <a:r>
              <a:rPr lang="ru-RU" sz="2400" dirty="0">
                <a:solidFill>
                  <a:srgbClr val="002060"/>
                </a:solidFill>
              </a:rPr>
              <a:t>– значит прививать уважение, принятие и правильное понимание богатого многообразия культур нашего мира, наших форм самовыражения и способов проявлений человеческой индивидуальности.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9475" y="68872"/>
            <a:ext cx="74524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Воспитание толерантности в семье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683" y="224443"/>
            <a:ext cx="3823856" cy="332235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28236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Играющие дети 16 х 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261_TF03461883" id="{671D4EC8-F0D2-4082-A1EE-2E45D761EB1A}" vid="{F8D861EF-0C3B-4A7E-8226-1AE546DA2581}"/>
    </a:ext>
  </a:extLst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учебной презентации с играющими детьми (рисованные картинки, широкоэкранный формат)</Template>
  <TotalTime>1267</TotalTime>
  <Words>1821</Words>
  <Application>Microsoft Office PowerPoint</Application>
  <PresentationFormat>Широкоэкранный</PresentationFormat>
  <Paragraphs>108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Courier New</vt:lpstr>
      <vt:lpstr>Euphemia</vt:lpstr>
      <vt:lpstr>Times New Roman</vt:lpstr>
      <vt:lpstr>Wingdings</vt:lpstr>
      <vt:lpstr>Играющие дети 16 х 9</vt:lpstr>
      <vt:lpstr>        Воспитание толерантности в семье  (Толерантная семья – толерантные дети – толерантный мир)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Воспитываем толерантность в семье  (Толерантная семья – толерантные дети – толерантный мир)</dc:title>
  <dc:creator>Пользователь Windows</dc:creator>
  <cp:lastModifiedBy>Анатолий Колясников</cp:lastModifiedBy>
  <cp:revision>54</cp:revision>
  <dcterms:created xsi:type="dcterms:W3CDTF">2021-11-29T21:02:53Z</dcterms:created>
  <dcterms:modified xsi:type="dcterms:W3CDTF">2024-03-24T15:40:35Z</dcterms:modified>
</cp:coreProperties>
</file>