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6" r:id="rId4"/>
    <p:sldId id="260" r:id="rId5"/>
    <p:sldId id="261" r:id="rId6"/>
    <p:sldId id="257" r:id="rId7"/>
    <p:sldId id="270" r:id="rId8"/>
    <p:sldId id="262" r:id="rId9"/>
    <p:sldId id="273" r:id="rId10"/>
    <p:sldId id="272" r:id="rId11"/>
    <p:sldId id="274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00" autoAdjust="0"/>
  </p:normalViewPr>
  <p:slideViewPr>
    <p:cSldViewPr>
      <p:cViewPr varScale="1">
        <p:scale>
          <a:sx n="99" d="100"/>
          <a:sy n="99" d="100"/>
        </p:scale>
        <p:origin x="186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0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2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69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84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76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3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98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3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8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44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A8DC-9CD8-4C3A-AC7C-CEB3AE361287}" type="datetimeFigureOut">
              <a:rPr lang="ru-RU" smtClean="0"/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EC038-1B43-476F-B047-53BDEA807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8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14096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Вероятность и статистика. 7 Класс . ГРАФЫ.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ГБОУ СОШ № 18</a:t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Василеостровского района</a:t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 Санкт-Петербурга.</a:t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Волкова Татьяна Владимировна</a:t>
            </a:r>
            <a:endParaRPr lang="ru-RU" sz="3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89040"/>
            <a:ext cx="9180512" cy="4149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9144000" cy="3861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6443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rgbClr val="C00000"/>
                </a:solidFill>
              </a:rPr>
              <a:t>Степенью вершины </a:t>
            </a:r>
            <a:r>
              <a:rPr lang="ru-RU" sz="2800" b="1" dirty="0">
                <a:solidFill>
                  <a:srgbClr val="002060"/>
                </a:solidFill>
              </a:rPr>
              <a:t>называется количество ребер, соединенных с этой вершиной.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Смежными</a:t>
            </a:r>
            <a:r>
              <a:rPr lang="ru-RU" sz="2800" b="1" dirty="0">
                <a:solidFill>
                  <a:srgbClr val="002060"/>
                </a:solidFill>
              </a:rPr>
              <a:t> называются </a:t>
            </a:r>
            <a:r>
              <a:rPr lang="ru-RU" sz="2800" b="1" dirty="0">
                <a:solidFill>
                  <a:srgbClr val="C00000"/>
                </a:solidFill>
              </a:rPr>
              <a:t>ребра</a:t>
            </a:r>
            <a:r>
              <a:rPr lang="ru-RU" sz="2800" b="1" dirty="0">
                <a:solidFill>
                  <a:srgbClr val="002060"/>
                </a:solidFill>
              </a:rPr>
              <a:t>, имеющие общую вершину.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Если степень вершины равна 0, то такая </a:t>
            </a:r>
            <a:r>
              <a:rPr lang="ru-RU" sz="2800" b="1" dirty="0">
                <a:solidFill>
                  <a:srgbClr val="C00000"/>
                </a:solidFill>
              </a:rPr>
              <a:t>вершина</a:t>
            </a:r>
            <a:r>
              <a:rPr lang="ru-RU" sz="2800" b="1" dirty="0">
                <a:solidFill>
                  <a:srgbClr val="002060"/>
                </a:solidFill>
              </a:rPr>
              <a:t> называется </a:t>
            </a:r>
            <a:r>
              <a:rPr lang="ru-RU" sz="2800" b="1" dirty="0">
                <a:solidFill>
                  <a:srgbClr val="C00000"/>
                </a:solidFill>
              </a:rPr>
              <a:t>изолированной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Пустым </a:t>
            </a:r>
            <a:r>
              <a:rPr lang="ru-RU" sz="2800" b="1" dirty="0">
                <a:solidFill>
                  <a:srgbClr val="C00000"/>
                </a:solidFill>
              </a:rPr>
              <a:t>графом </a:t>
            </a:r>
            <a:r>
              <a:rPr lang="ru-RU" sz="2800" b="1" dirty="0">
                <a:solidFill>
                  <a:srgbClr val="002060"/>
                </a:solidFill>
              </a:rPr>
              <a:t>(или </a:t>
            </a:r>
            <a:r>
              <a:rPr lang="ru-RU" sz="2800" b="1" dirty="0">
                <a:solidFill>
                  <a:srgbClr val="C00000"/>
                </a:solidFill>
              </a:rPr>
              <a:t>нулевым</a:t>
            </a:r>
            <a:r>
              <a:rPr lang="ru-RU" sz="2800" b="1" dirty="0">
                <a:solidFill>
                  <a:srgbClr val="002060"/>
                </a:solidFill>
              </a:rPr>
              <a:t> графом) называют граф, в котором нет ни одного ребра, или, иными словами, степени всех вершин равны 0.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20888"/>
            <a:ext cx="2725668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45223"/>
            <a:ext cx="2514962" cy="108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724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называется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связным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между любыми двумя его вершинами есть путь. В противном случае граф называют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несвязным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Связный и несвязный граф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начало и конец пути совпали, то такой путь называют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циклическим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429000"/>
            <a:ext cx="225732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18906"/>
            <a:ext cx="3108516" cy="130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488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Составьте синквейн по теме урока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Синквейн – пятистрочная  строфа.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«С</a:t>
            </a:r>
            <a:r>
              <a:rPr lang="en-US" sz="3600" b="1" dirty="0" err="1" smtClean="0">
                <a:solidFill>
                  <a:srgbClr val="002060"/>
                </a:solidFill>
              </a:rPr>
              <a:t>inq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в переводе с французского «пять».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 его помощью выражают свое отношение к предмету или событию, пользуя пять строк.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352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СИНКВЕЙН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dirty="0" smtClean="0"/>
              <a:t>___________________________________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одно существительное , определяющее содержание синквейна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_______________________________________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 два прилагательных, характеризующих это понятие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_______________________________________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 три глагола, обозначающих действие в рамках данной темы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______________________________________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Короткое предложение, раскрывающее суть темы или отношение к ней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4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________________________________________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i="1" dirty="0">
                <a:solidFill>
                  <a:srgbClr val="002060"/>
                </a:solidFill>
              </a:rPr>
              <a:t>о</a:t>
            </a:r>
            <a:r>
              <a:rPr lang="ru-RU" sz="2400" i="1" dirty="0" smtClean="0">
                <a:solidFill>
                  <a:srgbClr val="002060"/>
                </a:solidFill>
              </a:rPr>
              <a:t>дно существительное (вывод, обобщение или расширение смысла понятия)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6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К каким областям деятельности человека относится эта информация?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Какие общие элементы можно выделить  в представлении этой информации?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Как можно назвать такой вид представления информации?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08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Созвездие Орион а                       Строение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карбоновых кислот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Татьяна\Desktop\графы\созвездие Ори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132"/>
            <a:ext cx="4655931" cy="620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графы\Строение карбоновых кисло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868" y="1052736"/>
            <a:ext cx="4546132" cy="577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061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Переливание крови         Династия Романовых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Татьяна\Desktop\графы\Схема переливания кров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314325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тьяна\Desktop\графы\Династия Романовых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709228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198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Светильник аварийного 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освещения   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Татьяна\Desktop\графы\Метрополитен СП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590" y="1394587"/>
            <a:ext cx="386541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тьяна\Desktop\графы\светодиодный светильник аварийного освеще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514" y="3079360"/>
            <a:ext cx="5508104" cy="374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21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Бесшовная             Витебский вокзал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печатная плата     пригородные поезда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                               поезда   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         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Татьяна\Desktop\графы\Бесшовная печатная пла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4187"/>
            <a:ext cx="4800600" cy="465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Татьяна\Desktop\графы\Витебский вокзал. пригородные поез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190" y="1416224"/>
            <a:ext cx="533180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39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Вставьте пропущенные слова: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Граф </a:t>
            </a:r>
            <a:r>
              <a:rPr lang="ru-RU" b="1" dirty="0" smtClean="0"/>
              <a:t>- </a:t>
            </a:r>
            <a:r>
              <a:rPr lang="ru-RU" b="1" dirty="0" smtClean="0">
                <a:solidFill>
                  <a:srgbClr val="0070C0"/>
                </a:solidFill>
              </a:rPr>
              <a:t>это  множество 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…..</a:t>
            </a:r>
            <a:r>
              <a:rPr lang="ru-RU" b="1" dirty="0" smtClean="0">
                <a:solidFill>
                  <a:srgbClr val="0070C0"/>
                </a:solidFill>
              </a:rPr>
              <a:t>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некоторые из которых соединены </a:t>
            </a:r>
            <a:r>
              <a:rPr lang="ru-RU" b="1" dirty="0" smtClean="0">
                <a:solidFill>
                  <a:srgbClr val="C00000"/>
                </a:solidFill>
              </a:rPr>
              <a:t>…...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50872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урока : «ГРАФЫ»</a:t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Граф </a:t>
            </a:r>
            <a:r>
              <a:rPr lang="ru-RU" b="1" dirty="0" smtClean="0"/>
              <a:t>- </a:t>
            </a:r>
            <a:r>
              <a:rPr lang="ru-RU" b="1" dirty="0" smtClean="0">
                <a:solidFill>
                  <a:srgbClr val="0070C0"/>
                </a:solidFill>
              </a:rPr>
              <a:t>это конечное множество </a:t>
            </a:r>
            <a:r>
              <a:rPr lang="ru-RU" b="1" dirty="0" smtClean="0">
                <a:solidFill>
                  <a:srgbClr val="C00000"/>
                </a:solidFill>
              </a:rPr>
              <a:t>ТОЧЕК</a:t>
            </a:r>
            <a:r>
              <a:rPr lang="ru-RU" b="1" dirty="0" smtClean="0">
                <a:solidFill>
                  <a:srgbClr val="0070C0"/>
                </a:solidFill>
              </a:rPr>
              <a:t>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некоторые из которых соединены </a:t>
            </a:r>
            <a:r>
              <a:rPr lang="ru-RU" b="1" dirty="0" smtClean="0">
                <a:solidFill>
                  <a:srgbClr val="C00000"/>
                </a:solidFill>
              </a:rPr>
              <a:t>ЛИНИЯМИ.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Точки называются – </a:t>
            </a:r>
            <a:r>
              <a:rPr lang="ru-RU" b="1" dirty="0" smtClean="0">
                <a:solidFill>
                  <a:srgbClr val="C00000"/>
                </a:solidFill>
              </a:rPr>
              <a:t>ВЕРШИНАМИ</a:t>
            </a:r>
            <a:r>
              <a:rPr lang="ru-RU" b="1" dirty="0" smtClean="0">
                <a:solidFill>
                  <a:srgbClr val="0070C0"/>
                </a:solidFill>
              </a:rPr>
              <a:t> графа, а линии </a:t>
            </a:r>
            <a:r>
              <a:rPr lang="ru-RU" b="1" dirty="0" smtClean="0">
                <a:solidFill>
                  <a:srgbClr val="C00000"/>
                </a:solidFill>
              </a:rPr>
              <a:t>РЕБРАМИ.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/>
              <a:t>В каких еще областях деятельности человека можно применять графы?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4913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8872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называется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полным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 нем проведены все возможные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ребра.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и не полный графы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457603"/>
              </p:ext>
            </p:extLst>
          </p:nvPr>
        </p:nvGraphicFramePr>
        <p:xfrm>
          <a:off x="179513" y="3095295"/>
          <a:ext cx="8964487" cy="3579691"/>
        </p:xfrm>
        <a:graphic>
          <a:graphicData uri="http://schemas.openxmlformats.org/drawingml/2006/table">
            <a:tbl>
              <a:tblPr firstRow="1" firstCol="1" bandRow="1"/>
              <a:tblGrid>
                <a:gridCol w="2086411"/>
                <a:gridCol w="2018044"/>
                <a:gridCol w="1632484"/>
                <a:gridCol w="1823900"/>
                <a:gridCol w="1403648"/>
              </a:tblGrid>
              <a:tr h="6128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Классический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граф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Псевдограф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9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  с кратным ребром</a:t>
                      </a: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(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мультиграф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с петлей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с кратным ребром и петлей (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псевдомультиграф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с тупиком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079">
                <a:tc>
                  <a:txBody>
                    <a:bodyPr/>
                    <a:lstStyle/>
                    <a:p>
                      <a:pPr indent="-90170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3655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869017"/>
              </p:ext>
            </p:extLst>
          </p:nvPr>
        </p:nvGraphicFramePr>
        <p:xfrm>
          <a:off x="611560" y="5517232"/>
          <a:ext cx="1196975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Точечный рисунок" r:id="rId3" imgW="1409822" imgH="823031" progId="Paint.Picture">
                  <p:embed/>
                </p:oleObj>
              </mc:Choice>
              <mc:Fallback>
                <p:oleObj name="Точечный рисунок" r:id="rId3" imgW="1409822" imgH="823031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517232"/>
                        <a:ext cx="1196975" cy="922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465191"/>
              </p:ext>
            </p:extLst>
          </p:nvPr>
        </p:nvGraphicFramePr>
        <p:xfrm>
          <a:off x="2771800" y="5589240"/>
          <a:ext cx="11207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Точечный рисунок" r:id="rId5" imgW="1120237" imgH="823031" progId="Paint.Picture">
                  <p:embed/>
                </p:oleObj>
              </mc:Choice>
              <mc:Fallback>
                <p:oleObj name="Точечный рисунок" r:id="rId5" imgW="1120237" imgH="823031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589240"/>
                        <a:ext cx="1120775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054266"/>
              </p:ext>
            </p:extLst>
          </p:nvPr>
        </p:nvGraphicFramePr>
        <p:xfrm>
          <a:off x="4427984" y="5589240"/>
          <a:ext cx="120332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Точечный рисунок" r:id="rId7" imgW="1203810" imgH="853514" progId="Paint.Picture">
                  <p:embed/>
                </p:oleObj>
              </mc:Choice>
              <mc:Fallback>
                <p:oleObj name="Точечный рисунок" r:id="rId7" imgW="1203810" imgH="853514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5589240"/>
                        <a:ext cx="1203325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825837"/>
              </p:ext>
            </p:extLst>
          </p:nvPr>
        </p:nvGraphicFramePr>
        <p:xfrm>
          <a:off x="6228184" y="5589240"/>
          <a:ext cx="96837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Точечный рисунок" r:id="rId9" imgW="1059048" imgH="929524" progId="Paint.Picture">
                  <p:embed/>
                </p:oleObj>
              </mc:Choice>
              <mc:Fallback>
                <p:oleObj name="Точечный рисунок" r:id="rId9" imgW="1059048" imgH="929524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5589240"/>
                        <a:ext cx="968375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053158"/>
              </p:ext>
            </p:extLst>
          </p:nvPr>
        </p:nvGraphicFramePr>
        <p:xfrm>
          <a:off x="7812360" y="5517232"/>
          <a:ext cx="1089025" cy="11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Точечный рисунок" r:id="rId11" imgW="1082134" imgH="1104762" progId="Paint.Picture">
                  <p:embed/>
                </p:oleObj>
              </mc:Choice>
              <mc:Fallback>
                <p:oleObj name="Точечный рисунок" r:id="rId11" imgW="1082134" imgH="1104762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360" y="5517232"/>
                        <a:ext cx="1089025" cy="1112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" y="1484784"/>
            <a:ext cx="474915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58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181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Точечный рисунок</vt:lpstr>
      <vt:lpstr>Вероятность и статистика. 7 Класс . ГРАФЫ. ГБОУ СОШ № 18 Василеостровского района  Санкт-Петербурга. Волкова Татьяна Владимировна</vt:lpstr>
      <vt:lpstr>  К каким областям деятельности человека относится эта информация?  Какие общие элементы можно выделить  в представлении этой информации?  Как можно назвать такой вид представления информации? </vt:lpstr>
      <vt:lpstr>Презентация PowerPoint</vt:lpstr>
      <vt:lpstr>Презентация PowerPoint</vt:lpstr>
      <vt:lpstr>Презентация PowerPoint</vt:lpstr>
      <vt:lpstr>Бесшовная             Витебский вокзал печатная плата     пригородные поезда                                    поезда                       </vt:lpstr>
      <vt:lpstr>Вставьте пропущенные слова: Граф - это  множество  ….., некоторые из которых соединены …...    </vt:lpstr>
      <vt:lpstr> Тема урока : «ГРАФЫ»  Граф - это конечное множество ТОЧЕК, некоторые из которых соединены ЛИНИЯМИ.  Точки называются – ВЕРШИНАМИ графа, а линии РЕБРАМИ. В каких еще областях деятельности человека можно применять графы?  </vt:lpstr>
      <vt:lpstr>Граф называется полным, если в нем проведены все возможные ребра. Полный и не полный графы          </vt:lpstr>
      <vt:lpstr>Степенью вершины называется количество ребер, соединенных с этой вершиной. Смежными называются ребра, имеющие общую вершину. Если степень вершины равна 0, то такая вершина называется изолированной.      Пустым графом (или нулевым графом) называют граф, в котором нет ни одного ребра, или, иными словами, степени всех вершин равны 0.  </vt:lpstr>
      <vt:lpstr>Граф называется связным, если между любыми двумя его вершинами есть путь. В противном случае граф называют несвязным  Связный и несвязный граф    Если же начало и конец пути совпали, то такой путь называют циклическим. </vt:lpstr>
      <vt:lpstr>Составьте синквейн по теме урока</vt:lpstr>
      <vt:lpstr>СИНКВЕЙН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общие элементы можно выделить  в этой информации?</dc:title>
  <dc:creator>Татьяна</dc:creator>
  <cp:lastModifiedBy>Волкова Татьяна Владимировна</cp:lastModifiedBy>
  <cp:revision>20</cp:revision>
  <dcterms:created xsi:type="dcterms:W3CDTF">2023-06-21T14:51:19Z</dcterms:created>
  <dcterms:modified xsi:type="dcterms:W3CDTF">2023-06-27T07:11:36Z</dcterms:modified>
</cp:coreProperties>
</file>