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72" r:id="rId4"/>
    <p:sldId id="270" r:id="rId5"/>
    <p:sldId id="271" r:id="rId6"/>
    <p:sldId id="259" r:id="rId7"/>
    <p:sldId id="263" r:id="rId8"/>
    <p:sldId id="269" r:id="rId9"/>
    <p:sldId id="264" r:id="rId10"/>
    <p:sldId id="268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F7EBF6F-79CC-4F4B-903D-9294DF417831}">
          <p14:sldIdLst>
            <p14:sldId id="256"/>
            <p14:sldId id="273"/>
            <p14:sldId id="272"/>
            <p14:sldId id="270"/>
            <p14:sldId id="271"/>
            <p14:sldId id="259"/>
            <p14:sldId id="263"/>
            <p14:sldId id="269"/>
            <p14:sldId id="264"/>
            <p14:sldId id="268"/>
            <p14:sldId id="266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E33B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96" d="100"/>
          <a:sy n="96" d="100"/>
        </p:scale>
        <p:origin x="-955" y="-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48962"/>
            <a:ext cx="9133703" cy="73069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86987" y="4541520"/>
            <a:ext cx="45624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Monotype Corsiva" pitchFamily="66" charset="0"/>
              </a:rPr>
              <a:t>Урок  математики 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Monotype Corsiva" pitchFamily="66" charset="0"/>
              </a:rPr>
              <a:t>2 класс 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Monotype Corsiva" pitchFamily="66" charset="0"/>
              </a:rPr>
              <a:t>Учитель </a:t>
            </a:r>
            <a:r>
              <a:rPr lang="ru-RU" sz="3600" b="1" dirty="0" err="1" smtClean="0">
                <a:solidFill>
                  <a:srgbClr val="0000FF"/>
                </a:solidFill>
                <a:latin typeface="Monotype Corsiva" pitchFamily="66" charset="0"/>
              </a:rPr>
              <a:t>Дмитрян</a:t>
            </a:r>
            <a:r>
              <a:rPr lang="ru-RU" sz="3600" b="1" dirty="0" smtClean="0">
                <a:solidFill>
                  <a:srgbClr val="0000FF"/>
                </a:solidFill>
                <a:latin typeface="Monotype Corsiva" pitchFamily="66" charset="0"/>
              </a:rPr>
              <a:t> Ж.В.</a:t>
            </a:r>
            <a:endParaRPr lang="ru-RU" sz="36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383" y="314629"/>
            <a:ext cx="5853113" cy="408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" y="0"/>
            <a:ext cx="9133703" cy="730696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49286" y="365126"/>
            <a:ext cx="5621573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+mn-lt"/>
              </a:rPr>
              <a:t>Рефлексия.</a:t>
            </a:r>
            <a:endParaRPr lang="ru-RU" sz="4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455089" y="1825625"/>
            <a:ext cx="542279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Что нового узнали на уроке?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Какое задание понравилось выполнять?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Оцените себя.</a:t>
            </a:r>
          </a:p>
          <a:p>
            <a:pPr marL="0" indent="0" algn="ctr">
              <a:buNone/>
            </a:pPr>
            <a:endParaRPr lang="ru-RU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	</a:t>
            </a:r>
            <a:r>
              <a:rPr lang="ru-RU" b="1" dirty="0" smtClean="0">
                <a:solidFill>
                  <a:srgbClr val="000000"/>
                </a:solidFill>
              </a:rPr>
              <a:t>Домашнее задание: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0000"/>
                </a:solidFill>
              </a:rPr>
              <a:t>	</a:t>
            </a:r>
            <a:r>
              <a:rPr lang="ru-RU" b="1" dirty="0" smtClean="0">
                <a:solidFill>
                  <a:srgbClr val="000000"/>
                </a:solidFill>
              </a:rPr>
              <a:t>с. 77 № 3,№ 4</a:t>
            </a:r>
          </a:p>
          <a:p>
            <a:pPr marL="0" indent="0">
              <a:buNone/>
            </a:pPr>
            <a:endParaRPr lang="ru-RU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32364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3703" cy="7306962"/>
          </a:xfrm>
          <a:prstGeom prst="rect">
            <a:avLst/>
          </a:prstGeom>
        </p:spPr>
      </p:pic>
      <p:pic>
        <p:nvPicPr>
          <p:cNvPr id="2051" name="Picture 3" descr="C:\Users\Жанна\Pictures\маш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2851" y="1466891"/>
            <a:ext cx="3708000" cy="37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48962"/>
            <a:ext cx="9133703" cy="7306962"/>
          </a:xfrm>
          <a:prstGeom prst="rect">
            <a:avLst/>
          </a:prstGeom>
        </p:spPr>
      </p:pic>
      <p:pic>
        <p:nvPicPr>
          <p:cNvPr id="6" name="Рисунок 5" descr="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35480" y="264687"/>
            <a:ext cx="5852160" cy="4084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630320" y="4541520"/>
            <a:ext cx="52758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Monotype Corsiva" pitchFamily="66" charset="0"/>
              </a:rPr>
              <a:t>Новый Год стучится в двери,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Monotype Corsiva" pitchFamily="66" charset="0"/>
              </a:rPr>
              <a:t>Елку в блестки мы одели!</a:t>
            </a:r>
            <a:endParaRPr lang="ru-RU" sz="36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01575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" y="-283220"/>
            <a:ext cx="9133703" cy="730696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8312" y="365126"/>
            <a:ext cx="5486401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+mn-lt"/>
              </a:rPr>
              <a:t>Тема урока : </a:t>
            </a:r>
            <a:br>
              <a:rPr lang="ru-RU" sz="36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3600" b="1" dirty="0" smtClean="0">
                <a:solidFill>
                  <a:srgbClr val="7030A0"/>
                </a:solidFill>
                <a:latin typeface="+mn-lt"/>
              </a:rPr>
              <a:t>«Буквенные выражения.»</a:t>
            </a:r>
            <a:endParaRPr lang="ru-RU" sz="36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892410" y="1825625"/>
            <a:ext cx="5311472" cy="38913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Узнаем</a:t>
            </a:r>
            <a:r>
              <a:rPr lang="ru-RU" dirty="0" smtClean="0">
                <a:solidFill>
                  <a:srgbClr val="7030A0"/>
                </a:solidFill>
              </a:rPr>
              <a:t>     -   что такое буквенные     выражения.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Будем учиться</a:t>
            </a:r>
            <a:r>
              <a:rPr lang="ru-RU" dirty="0" smtClean="0">
                <a:solidFill>
                  <a:srgbClr val="7030A0"/>
                </a:solidFill>
              </a:rPr>
              <a:t>   -  вычислять их значения.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Продолжим</a:t>
            </a:r>
            <a:r>
              <a:rPr lang="ru-RU" dirty="0" smtClean="0">
                <a:solidFill>
                  <a:srgbClr val="7030A0"/>
                </a:solidFill>
              </a:rPr>
              <a:t>   - решать задачи и примеры.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Будем развиват</a:t>
            </a:r>
            <a:r>
              <a:rPr lang="ru-RU" dirty="0" smtClean="0">
                <a:solidFill>
                  <a:srgbClr val="7030A0"/>
                </a:solidFill>
              </a:rPr>
              <a:t>ь   -  мышление, внимание, умение делать выводы.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193549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" y="-283220"/>
            <a:ext cx="9133703" cy="730696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8312" y="365126"/>
            <a:ext cx="5486401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Загадка.</a:t>
            </a:r>
            <a:endParaRPr lang="ru-RU" sz="4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892410" y="1825625"/>
            <a:ext cx="5311472" cy="3891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Приходит </a:t>
            </a:r>
            <a:r>
              <a:rPr lang="ru-RU" dirty="0"/>
              <a:t>один раз в году ночью, сначала он старый, а через </a:t>
            </a:r>
            <a:r>
              <a:rPr lang="ru-RU" dirty="0" smtClean="0"/>
              <a:t>минуту- </a:t>
            </a:r>
            <a:r>
              <a:rPr lang="ru-RU" dirty="0"/>
              <a:t>новый. Что это?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( Новый год)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023913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" y="-283220"/>
            <a:ext cx="9133703" cy="730696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8312" y="365126"/>
            <a:ext cx="5486401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Задача 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на </a:t>
            </a: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смекалку.</a:t>
            </a:r>
            <a:endParaRPr lang="ru-RU" sz="4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892410" y="1825625"/>
            <a:ext cx="5311472" cy="3891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Что </a:t>
            </a:r>
            <a:r>
              <a:rPr lang="ru-RU" dirty="0"/>
              <a:t>больше весит килограмм белоснежного пушистого снега или килограмм сосулек</a:t>
            </a:r>
            <a:r>
              <a:rPr lang="ru-RU" dirty="0" smtClean="0"/>
              <a:t>?</a:t>
            </a:r>
          </a:p>
          <a:p>
            <a:pPr marL="0" indent="0" algn="ctr">
              <a:buNone/>
            </a:pPr>
            <a:r>
              <a:rPr lang="ru-RU" dirty="0" smtClean="0"/>
              <a:t>( весят одинаково)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663381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" y="0"/>
            <a:ext cx="9133703" cy="7306962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956020" y="365126"/>
            <a:ext cx="5502303" cy="13255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+mn-lt"/>
              </a:rPr>
              <a:t>Латинский алфавит.</a:t>
            </a:r>
            <a:endParaRPr lang="ru-RU" sz="3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059388" y="1825625"/>
            <a:ext cx="4484535" cy="43513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843" y="1390897"/>
            <a:ext cx="3497124" cy="48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" y="-87464"/>
            <a:ext cx="9133703" cy="73069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09859" y="1326523"/>
            <a:ext cx="5911403" cy="814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</a:pPr>
            <a:r>
              <a:rPr lang="ru-RU" sz="6000" b="1" dirty="0" smtClean="0">
                <a:cs typeface="Times New Roman" panose="02020603050405020304" pitchFamily="18" charset="0"/>
              </a:rPr>
              <a:t> </a:t>
            </a:r>
            <a:endParaRPr lang="en-US" sz="6000" b="1" dirty="0" smtClean="0"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971922" y="1825625"/>
            <a:ext cx="499342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6000" dirty="0" smtClean="0"/>
          </a:p>
          <a:p>
            <a:pPr marL="0" indent="0">
              <a:buNone/>
            </a:pPr>
            <a:r>
              <a:rPr lang="ru-RU" sz="6000" b="1" dirty="0" smtClean="0"/>
              <a:t>5 + </a:t>
            </a:r>
            <a:r>
              <a:rPr lang="en-US" sz="6000" b="1" dirty="0" smtClean="0"/>
              <a:t>d       c – 7</a:t>
            </a:r>
          </a:p>
          <a:p>
            <a:pPr marL="0" indent="0">
              <a:buNone/>
            </a:pPr>
            <a:r>
              <a:rPr lang="en-US" sz="6000" b="1" dirty="0"/>
              <a:t>a</a:t>
            </a:r>
            <a:r>
              <a:rPr lang="en-US" sz="6000" b="1" dirty="0" smtClean="0"/>
              <a:t> + 6        b - 2</a:t>
            </a:r>
            <a:endParaRPr lang="ru-RU" sz="6000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" y="-87464"/>
            <a:ext cx="9133703" cy="73069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09859" y="1326523"/>
            <a:ext cx="5911403" cy="814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</a:pPr>
            <a:r>
              <a:rPr lang="ru-RU" sz="6000" b="1" dirty="0" smtClean="0">
                <a:cs typeface="Times New Roman" panose="02020603050405020304" pitchFamily="18" charset="0"/>
              </a:rPr>
              <a:t> </a:t>
            </a:r>
            <a:endParaRPr lang="en-US" sz="6000" b="1" dirty="0" smtClean="0"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49287" y="365126"/>
            <a:ext cx="5685184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Работа в парах.</a:t>
            </a:r>
            <a:endParaRPr lang="ru-RU" sz="4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971922" y="1825625"/>
            <a:ext cx="499342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ru-RU" sz="3600" b="1" dirty="0" smtClean="0"/>
              <a:t>63 – 7	</a:t>
            </a:r>
            <a:r>
              <a:rPr lang="en-US" sz="3600" b="1" dirty="0" smtClean="0"/>
              <a:t>  </a:t>
            </a:r>
            <a:r>
              <a:rPr lang="ru-RU" sz="3600" b="1" dirty="0" smtClean="0"/>
              <a:t>12 + </a:t>
            </a:r>
            <a:r>
              <a:rPr lang="en-US" sz="3600" b="1" dirty="0" smtClean="0"/>
              <a:t>b  </a:t>
            </a:r>
          </a:p>
          <a:p>
            <a:pPr marL="0" indent="0">
              <a:buNone/>
            </a:pPr>
            <a:r>
              <a:rPr lang="en-US" sz="3600" b="1" dirty="0" smtClean="0"/>
              <a:t>18 + 20	   c – 15</a:t>
            </a:r>
          </a:p>
          <a:p>
            <a:pPr marL="0" indent="0">
              <a:buNone/>
            </a:pPr>
            <a:r>
              <a:rPr lang="en-US" sz="3600" b="1" dirty="0"/>
              <a:t>d</a:t>
            </a:r>
            <a:r>
              <a:rPr lang="en-US" sz="3600" b="1" dirty="0" smtClean="0"/>
              <a:t> – 9		  54 – 30</a:t>
            </a:r>
          </a:p>
          <a:p>
            <a:pPr marL="0" indent="0">
              <a:buNone/>
            </a:pPr>
            <a:r>
              <a:rPr lang="en-US" sz="3600" b="1" dirty="0" smtClean="0"/>
              <a:t>100 -50	  x + 8</a:t>
            </a:r>
          </a:p>
          <a:p>
            <a:pPr marL="0" indent="0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400932557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" y="0"/>
            <a:ext cx="9133703" cy="73069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09859" y="1326523"/>
            <a:ext cx="6467341" cy="2886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</a:pPr>
            <a:r>
              <a:rPr lang="ru-RU" sz="4800" b="1" dirty="0" smtClean="0">
                <a:cs typeface="Times New Roman" panose="02020603050405020304" pitchFamily="18" charset="0"/>
              </a:rPr>
              <a:t>Было – 50 </a:t>
            </a:r>
            <a:r>
              <a:rPr lang="ru-RU" sz="4800" b="1" dirty="0" err="1" smtClean="0">
                <a:cs typeface="Times New Roman" panose="02020603050405020304" pitchFamily="18" charset="0"/>
              </a:rPr>
              <a:t>руб.и</a:t>
            </a:r>
            <a:r>
              <a:rPr lang="ru-RU" sz="4800" b="1" dirty="0" smtClean="0">
                <a:cs typeface="Times New Roman" panose="02020603050405020304" pitchFamily="18" charset="0"/>
              </a:rPr>
              <a:t> 10 руб.</a:t>
            </a:r>
          </a:p>
          <a:p>
            <a:pPr>
              <a:lnSpc>
                <a:spcPct val="75000"/>
              </a:lnSpc>
            </a:pPr>
            <a:r>
              <a:rPr lang="ru-RU" sz="4800" b="1" dirty="0" smtClean="0">
                <a:cs typeface="Times New Roman" panose="02020603050405020304" pitchFamily="18" charset="0"/>
              </a:rPr>
              <a:t>           </a:t>
            </a:r>
          </a:p>
          <a:p>
            <a:pPr>
              <a:lnSpc>
                <a:spcPct val="75000"/>
              </a:lnSpc>
            </a:pPr>
            <a:r>
              <a:rPr lang="ru-RU" sz="4800" b="1" dirty="0" smtClean="0">
                <a:cs typeface="Times New Roman" panose="02020603050405020304" pitchFamily="18" charset="0"/>
              </a:rPr>
              <a:t>Купила – ( на) 30 руб.</a:t>
            </a:r>
          </a:p>
          <a:p>
            <a:pPr>
              <a:lnSpc>
                <a:spcPct val="75000"/>
              </a:lnSpc>
            </a:pPr>
            <a:r>
              <a:rPr lang="ru-RU" sz="4800" b="1" dirty="0" smtClean="0">
                <a:cs typeface="Times New Roman" panose="02020603050405020304" pitchFamily="18" charset="0"/>
              </a:rPr>
              <a:t>                  </a:t>
            </a:r>
          </a:p>
          <a:p>
            <a:pPr>
              <a:lnSpc>
                <a:spcPct val="75000"/>
              </a:lnSpc>
            </a:pPr>
            <a:r>
              <a:rPr lang="ru-RU" sz="4800" b="1" dirty="0" smtClean="0">
                <a:cs typeface="Times New Roman" panose="02020603050405020304" pitchFamily="18" charset="0"/>
              </a:rPr>
              <a:t>Осталось - ?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311</TotalTime>
  <Words>159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Тема урока :  «Буквенные выражения.»</vt:lpstr>
      <vt:lpstr>Загадка.</vt:lpstr>
      <vt:lpstr>Задача на смекалку.</vt:lpstr>
      <vt:lpstr>Латинский алфавит.</vt:lpstr>
      <vt:lpstr>Презентация PowerPoint</vt:lpstr>
      <vt:lpstr>Работа в парах.</vt:lpstr>
      <vt:lpstr>Презентация PowerPoint</vt:lpstr>
      <vt:lpstr>Рефлексия.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Жанна</cp:lastModifiedBy>
  <cp:revision>27</cp:revision>
  <dcterms:created xsi:type="dcterms:W3CDTF">2013-11-19T05:52:05Z</dcterms:created>
  <dcterms:modified xsi:type="dcterms:W3CDTF">2024-03-24T14:13:27Z</dcterms:modified>
</cp:coreProperties>
</file>