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5E55"/>
    <a:srgbClr val="0066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3478" autoAdjust="0"/>
  </p:normalViewPr>
  <p:slideViewPr>
    <p:cSldViewPr>
      <p:cViewPr>
        <p:scale>
          <a:sx n="145" d="100"/>
          <a:sy n="145" d="100"/>
        </p:scale>
        <p:origin x="156" y="23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A110F2-C2A8-431B-A67D-F32518F8EEBE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E6C80-25C7-49E0-82B6-19A69EC016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644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E6C80-25C7-49E0-82B6-19A69EC0168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64CD-74A2-4032-A573-471882961EC7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9256D-CBE4-4A36-9B68-8B07FE17B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64CD-74A2-4032-A573-471882961EC7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9256D-CBE4-4A36-9B68-8B07FE17B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64CD-74A2-4032-A573-471882961EC7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9256D-CBE4-4A36-9B68-8B07FE17B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64CD-74A2-4032-A573-471882961EC7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9256D-CBE4-4A36-9B68-8B07FE17B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64CD-74A2-4032-A573-471882961EC7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9256D-CBE4-4A36-9B68-8B07FE17B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64CD-74A2-4032-A573-471882961EC7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9256D-CBE4-4A36-9B68-8B07FE17B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64CD-74A2-4032-A573-471882961EC7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9256D-CBE4-4A36-9B68-8B07FE17B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64CD-74A2-4032-A573-471882961EC7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9256D-CBE4-4A36-9B68-8B07FE17B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64CD-74A2-4032-A573-471882961EC7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9256D-CBE4-4A36-9B68-8B07FE17B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64CD-74A2-4032-A573-471882961EC7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9256D-CBE4-4A36-9B68-8B07FE17B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64CD-74A2-4032-A573-471882961EC7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9256D-CBE4-4A36-9B68-8B07FE17B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1364CD-74A2-4032-A573-471882961EC7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9256D-CBE4-4A36-9B68-8B07FE17B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3442B54-3E3D-0F4A-A62E-4FB4ABFC7A8A}"/>
              </a:ext>
            </a:extLst>
          </p:cNvPr>
          <p:cNvSpPr/>
          <p:nvPr/>
        </p:nvSpPr>
        <p:spPr>
          <a:xfrm>
            <a:off x="2915816" y="2283718"/>
            <a:ext cx="496855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>
                <a:solidFill>
                  <a:schemeClr val="bg1"/>
                </a:solidFill>
                <a:latin typeface="Kazimir" panose="02070503070706040303" pitchFamily="18" charset="0"/>
              </a:rPr>
              <a:t>Категория </a:t>
            </a:r>
            <a:r>
              <a:rPr lang="ru-RU" sz="1100" dirty="0" err="1">
                <a:solidFill>
                  <a:schemeClr val="bg1"/>
                </a:solidFill>
                <a:latin typeface="Kazimir" panose="02070503070706040303" pitchFamily="18" charset="0"/>
              </a:rPr>
              <a:t>I</a:t>
            </a:r>
            <a:r>
              <a:rPr lang="ru-RU" sz="1100" dirty="0">
                <a:solidFill>
                  <a:schemeClr val="bg1"/>
                </a:solidFill>
                <a:latin typeface="Kazimir" panose="02070503070706040303" pitchFamily="18" charset="0"/>
              </a:rPr>
              <a:t>. Номинация «Воспитание </a:t>
            </a:r>
            <a:r>
              <a:rPr lang="ru-RU" sz="1100" dirty="0" smtClean="0">
                <a:solidFill>
                  <a:schemeClr val="bg1"/>
                </a:solidFill>
                <a:latin typeface="Kazimir" panose="02070503070706040303" pitchFamily="18" charset="0"/>
              </a:rPr>
              <a:t>классного коллектива»</a:t>
            </a:r>
            <a:endParaRPr lang="ru-RU" sz="1100" dirty="0">
              <a:solidFill>
                <a:schemeClr val="bg1"/>
              </a:solidFill>
              <a:latin typeface="Kazimir" panose="02070503070706040303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12C1C208-A4F5-B946-83DB-5FB898CD0EAD}"/>
              </a:ext>
            </a:extLst>
          </p:cNvPr>
          <p:cNvSpPr/>
          <p:nvPr/>
        </p:nvSpPr>
        <p:spPr>
          <a:xfrm>
            <a:off x="2915816" y="2931790"/>
            <a:ext cx="57423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Gotham Pro Medium" panose="02000503040000020004" pitchFamily="2" charset="0"/>
                <a:cs typeface="Gotham Pro Medium" panose="02000503040000020004" pitchFamily="2" charset="0"/>
              </a:rPr>
              <a:t>На тему:  </a:t>
            </a:r>
            <a:r>
              <a:rPr lang="ru-RU" sz="2000" dirty="0" smtClean="0">
                <a:solidFill>
                  <a:schemeClr val="bg1"/>
                </a:solidFill>
                <a:latin typeface="Gotham Pro Medium" panose="02000503040000020004" pitchFamily="2" charset="0"/>
                <a:cs typeface="Gotham Pro Medium" panose="02000503040000020004" pitchFamily="2" charset="0"/>
              </a:rPr>
              <a:t>«Классный час»</a:t>
            </a:r>
            <a:endParaRPr lang="ru-RU" sz="2000" dirty="0">
              <a:solidFill>
                <a:schemeClr val="bg1"/>
              </a:solidFill>
              <a:latin typeface="Gotham Pro Medium" panose="02000503040000020004" pitchFamily="2" charset="0"/>
              <a:cs typeface="Gotham Pro Medium" panose="02000503040000020004" pitchFamily="2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554C26F7-13AF-D94B-A54D-0D860A74FC74}"/>
              </a:ext>
            </a:extLst>
          </p:cNvPr>
          <p:cNvSpPr/>
          <p:nvPr/>
        </p:nvSpPr>
        <p:spPr>
          <a:xfrm>
            <a:off x="3312368" y="408392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Дмитрян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Жанна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МКОУ СОШ № 6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" y="500050"/>
            <a:ext cx="15462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6525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67548" y="4769753"/>
            <a:ext cx="76069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cap="all" dirty="0">
                <a:solidFill>
                  <a:srgbClr val="295E55"/>
                </a:solidFill>
                <a:latin typeface="Kazimir" panose="02070503070706040303" pitchFamily="18" charset="0"/>
              </a:rPr>
              <a:t>ВСЕРОССИЙСКИЙ КОНКУРС «ВОСПИТАТЬ ЧЕЛОВЕКА»</a:t>
            </a:r>
          </a:p>
        </p:txBody>
      </p:sp>
      <p:pic>
        <p:nvPicPr>
          <p:cNvPr id="12" name="Рисунок 11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4478" y="714364"/>
            <a:ext cx="4143404" cy="5366875"/>
          </a:xfrm>
          <a:prstGeom prst="rect">
            <a:avLst/>
          </a:prstGeom>
        </p:spPr>
      </p:pic>
      <p:pic>
        <p:nvPicPr>
          <p:cNvPr id="13" name="Рисунок 12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-1143024"/>
            <a:ext cx="4143404" cy="53668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59832" y="345032"/>
            <a:ext cx="35782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кинофильмов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75606"/>
            <a:ext cx="3745397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880" y="942179"/>
            <a:ext cx="2778745" cy="37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4644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" y="500050"/>
            <a:ext cx="15462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6525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67548" y="4769753"/>
            <a:ext cx="76069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cap="all" dirty="0">
                <a:solidFill>
                  <a:srgbClr val="295E55"/>
                </a:solidFill>
                <a:latin typeface="Kazimir" panose="02070503070706040303" pitchFamily="18" charset="0"/>
              </a:rPr>
              <a:t>ВСЕРОССИЙСКИЙ КОНКУРС «ВОСПИТАТЬ ЧЕЛОВЕКА»</a:t>
            </a:r>
          </a:p>
        </p:txBody>
      </p:sp>
      <p:pic>
        <p:nvPicPr>
          <p:cNvPr id="12" name="Рисунок 11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4478" y="714364"/>
            <a:ext cx="4143404" cy="5366875"/>
          </a:xfrm>
          <a:prstGeom prst="rect">
            <a:avLst/>
          </a:prstGeom>
        </p:spPr>
      </p:pic>
      <p:pic>
        <p:nvPicPr>
          <p:cNvPr id="13" name="Рисунок 12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-1143024"/>
            <a:ext cx="4143404" cy="53668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85010" y="391198"/>
            <a:ext cx="52512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Патриотическая акция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Открытка пограничнику»</a:t>
            </a:r>
            <a:endParaRPr lang="ru-RU" sz="2400" dirty="0"/>
          </a:p>
        </p:txBody>
      </p:sp>
      <p:pic>
        <p:nvPicPr>
          <p:cNvPr id="9" name="Picture 2" descr="C:\Users\Жанна\Desktop\Видеоролик\IMG_20201222_1011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11593" y="1613774"/>
            <a:ext cx="3360374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Жанна\Desktop\Документы по работе\Воспитание человека\IMG_20201222_10202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540412"/>
            <a:ext cx="3775384" cy="28315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940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" y="500050"/>
            <a:ext cx="15462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6525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67548" y="4769753"/>
            <a:ext cx="76069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cap="all" dirty="0">
                <a:solidFill>
                  <a:srgbClr val="295E55"/>
                </a:solidFill>
                <a:latin typeface="Kazimir" panose="02070503070706040303" pitchFamily="18" charset="0"/>
              </a:rPr>
              <a:t>ВСЕРОССИЙСКИЙ КОНКУРС «ВОСПИТАТЬ ЧЕЛОВЕКА»</a:t>
            </a:r>
          </a:p>
        </p:txBody>
      </p:sp>
      <p:pic>
        <p:nvPicPr>
          <p:cNvPr id="12" name="Рисунок 11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4478" y="714364"/>
            <a:ext cx="4143404" cy="5366875"/>
          </a:xfrm>
          <a:prstGeom prst="rect">
            <a:avLst/>
          </a:prstGeom>
        </p:spPr>
      </p:pic>
      <p:pic>
        <p:nvPicPr>
          <p:cNvPr id="13" name="Рисунок 12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-1143024"/>
            <a:ext cx="4143404" cy="53668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83768" y="332102"/>
            <a:ext cx="441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 Блокадный хлеб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/>
          </a:p>
        </p:txBody>
      </p:sp>
      <p:pic>
        <p:nvPicPr>
          <p:cNvPr id="10" name="Picture 2" descr="C:\Users\Жанна\Desktop\Видеоролик\Блокада Ленинграда.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500" y="1540411"/>
            <a:ext cx="3391340" cy="25435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Жанна\Desktop\Фото 3 Б\Фото классные часы 3 Б\IMG_20210129_11193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211034"/>
            <a:ext cx="4038600" cy="3028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9980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" y="500050"/>
            <a:ext cx="15462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6525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67548" y="4769753"/>
            <a:ext cx="76069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cap="all" dirty="0">
                <a:solidFill>
                  <a:srgbClr val="295E55"/>
                </a:solidFill>
                <a:latin typeface="Kazimir" panose="02070503070706040303" pitchFamily="18" charset="0"/>
              </a:rPr>
              <a:t>ВСЕРОССИЙСКИЙ КОНКУРС «ВОСПИТАТЬ ЧЕЛОВЕКА»</a:t>
            </a:r>
          </a:p>
        </p:txBody>
      </p:sp>
      <p:pic>
        <p:nvPicPr>
          <p:cNvPr id="12" name="Рисунок 11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4478" y="714364"/>
            <a:ext cx="4143404" cy="5366875"/>
          </a:xfrm>
          <a:prstGeom prst="rect">
            <a:avLst/>
          </a:prstGeom>
        </p:spPr>
      </p:pic>
      <p:pic>
        <p:nvPicPr>
          <p:cNvPr id="13" name="Рисунок 12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-1143024"/>
            <a:ext cx="4143404" cy="53668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27889" y="332102"/>
            <a:ext cx="4007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 Окно Победы»</a:t>
            </a:r>
            <a:endParaRPr lang="ru-RU" sz="2800" dirty="0"/>
          </a:p>
        </p:txBody>
      </p:sp>
      <p:pic>
        <p:nvPicPr>
          <p:cNvPr id="10" name="Picture 2" descr="C:\Users\Жанна\Desktop\Видеоролик\IMG-20210506-WA00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10" y="987574"/>
            <a:ext cx="2858477" cy="36551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Жанна\Desktop\Видеоролик\IMG-20210509-WA005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876615"/>
            <a:ext cx="2773822" cy="36984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8798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" y="500050"/>
            <a:ext cx="15462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6525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67548" y="4769753"/>
            <a:ext cx="76069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cap="all" dirty="0">
                <a:solidFill>
                  <a:srgbClr val="295E55"/>
                </a:solidFill>
                <a:latin typeface="Kazimir" panose="02070503070706040303" pitchFamily="18" charset="0"/>
              </a:rPr>
              <a:t>ВСЕРОССИЙСКИЙ КОНКУРС «ВОСПИТАТЬ ЧЕЛОВЕКА»</a:t>
            </a:r>
          </a:p>
        </p:txBody>
      </p:sp>
      <p:pic>
        <p:nvPicPr>
          <p:cNvPr id="12" name="Рисунок 11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4478" y="714364"/>
            <a:ext cx="4143404" cy="5366875"/>
          </a:xfrm>
          <a:prstGeom prst="rect">
            <a:avLst/>
          </a:prstGeom>
        </p:spPr>
      </p:pic>
      <p:pic>
        <p:nvPicPr>
          <p:cNvPr id="13" name="Рисунок 12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-1143024"/>
            <a:ext cx="4143404" cy="53668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51720" y="269217"/>
            <a:ext cx="57418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конкурс « Письмо солдату»</a:t>
            </a:r>
            <a:endParaRPr lang="ru-RU" sz="2400" dirty="0"/>
          </a:p>
        </p:txBody>
      </p:sp>
      <p:pic>
        <p:nvPicPr>
          <p:cNvPr id="10" name="Picture 2" descr="C:\Users\Жанна\Desktop\роман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229" y="917067"/>
            <a:ext cx="1811267" cy="3672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Жанна\Desktop\ром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239" y="976273"/>
            <a:ext cx="2825794" cy="33997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41320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" y="500050"/>
            <a:ext cx="15462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6525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67548" y="4769753"/>
            <a:ext cx="76069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cap="all" dirty="0">
                <a:solidFill>
                  <a:srgbClr val="295E55"/>
                </a:solidFill>
                <a:latin typeface="Kazimir" panose="02070503070706040303" pitchFamily="18" charset="0"/>
              </a:rPr>
              <a:t>ВСЕРОССИЙСКИЙ КОНКУРС «ВОСПИТАТЬ ЧЕЛОВЕКА»</a:t>
            </a:r>
          </a:p>
        </p:txBody>
      </p:sp>
      <p:pic>
        <p:nvPicPr>
          <p:cNvPr id="12" name="Рисунок 11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4478" y="714364"/>
            <a:ext cx="4143404" cy="5366875"/>
          </a:xfrm>
          <a:prstGeom prst="rect">
            <a:avLst/>
          </a:prstGeom>
        </p:spPr>
      </p:pic>
      <p:pic>
        <p:nvPicPr>
          <p:cNvPr id="13" name="Рисунок 12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-1143024"/>
            <a:ext cx="4143404" cy="53668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51720" y="332102"/>
            <a:ext cx="5309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патриотической песни</a:t>
            </a:r>
            <a:endParaRPr lang="ru-RU" sz="2800" dirty="0"/>
          </a:p>
        </p:txBody>
      </p:sp>
      <p:pic>
        <p:nvPicPr>
          <p:cNvPr id="10" name="Picture 2" descr="C:\Users\Жанна\Desktop\Видеоролик\патриот восп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16" y="1531296"/>
            <a:ext cx="3744416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Жанна\Desktop\Фото 3 Б\Две печеньки, 9 мая\IMG_20210426_09481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419622"/>
            <a:ext cx="3793691" cy="2845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859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" y="500050"/>
            <a:ext cx="15462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6525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67548" y="4769753"/>
            <a:ext cx="76069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cap="all" dirty="0">
                <a:solidFill>
                  <a:srgbClr val="295E55"/>
                </a:solidFill>
                <a:latin typeface="Kazimir" panose="02070503070706040303" pitchFamily="18" charset="0"/>
              </a:rPr>
              <a:t>ВСЕРОССИЙСКИЙ КОНКУРС «ВОСПИТАТЬ ЧЕЛОВЕКА»</a:t>
            </a:r>
          </a:p>
        </p:txBody>
      </p:sp>
      <p:pic>
        <p:nvPicPr>
          <p:cNvPr id="12" name="Рисунок 11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4478" y="714364"/>
            <a:ext cx="4143404" cy="5366875"/>
          </a:xfrm>
          <a:prstGeom prst="rect">
            <a:avLst/>
          </a:prstGeom>
        </p:spPr>
      </p:pic>
      <p:pic>
        <p:nvPicPr>
          <p:cNvPr id="13" name="Рисунок 12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-1143024"/>
            <a:ext cx="4143404" cy="53668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55776" y="332102"/>
            <a:ext cx="41189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Турнир «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Правознайки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/>
          </a:p>
        </p:txBody>
      </p:sp>
      <p:pic>
        <p:nvPicPr>
          <p:cNvPr id="10" name="Picture 2" descr="C:\Users\Жанна\Desktop\Фото 3 Б\Две печеньки, 9 мая\IMG-20210427-WA005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318" y="1165553"/>
            <a:ext cx="3638915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Жанна\Desktop\Фото 3 Б\Две печеньки, 9 мая\IMG-20210427-WA005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861" y="1995686"/>
            <a:ext cx="3563841" cy="23721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459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" y="500050"/>
            <a:ext cx="15462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6525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67548" y="4769753"/>
            <a:ext cx="76069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cap="all" dirty="0">
                <a:solidFill>
                  <a:srgbClr val="295E55"/>
                </a:solidFill>
                <a:latin typeface="Kazimir" panose="02070503070706040303" pitchFamily="18" charset="0"/>
              </a:rPr>
              <a:t>ВСЕРОССИЙСКИЙ КОНКУРС «ВОСПИТАТЬ ЧЕЛОВЕКА»</a:t>
            </a:r>
          </a:p>
        </p:txBody>
      </p:sp>
      <p:pic>
        <p:nvPicPr>
          <p:cNvPr id="12" name="Рисунок 11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4478" y="714364"/>
            <a:ext cx="4143404" cy="5366875"/>
          </a:xfrm>
          <a:prstGeom prst="rect">
            <a:avLst/>
          </a:prstGeom>
        </p:spPr>
      </p:pic>
      <p:pic>
        <p:nvPicPr>
          <p:cNvPr id="13" name="Рисунок 12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-1143024"/>
            <a:ext cx="4143404" cy="53668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19672" y="339501"/>
            <a:ext cx="59046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Публикации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Дмитрян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Ж.В.(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Цамакаевой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в газете  «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Кабардино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Балкарская правда»</a:t>
            </a:r>
            <a:endParaRPr lang="ru-RU" sz="2400" dirty="0"/>
          </a:p>
        </p:txBody>
      </p:sp>
      <p:pic>
        <p:nvPicPr>
          <p:cNvPr id="10" name="Picture 2" descr="C:\Users\Жанна\Desktop\Документы по работе\Воспитание человека\IMG-20201109-WA002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643" y="1635646"/>
            <a:ext cx="2906415" cy="295232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Жанна\Desktop\Цамакаевы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6" b="6643"/>
          <a:stretch/>
        </p:blipFill>
        <p:spPr bwMode="auto">
          <a:xfrm>
            <a:off x="5436096" y="1155722"/>
            <a:ext cx="2266562" cy="34563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88677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" y="500050"/>
            <a:ext cx="15462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6525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67548" y="4769753"/>
            <a:ext cx="76069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cap="all" dirty="0">
                <a:solidFill>
                  <a:srgbClr val="295E55"/>
                </a:solidFill>
                <a:latin typeface="Kazimir" panose="02070503070706040303" pitchFamily="18" charset="0"/>
              </a:rPr>
              <a:t>ВСЕРОССИЙСКИЙ КОНКУРС «ВОСПИТАТЬ ЧЕЛОВЕКА»</a:t>
            </a:r>
          </a:p>
        </p:txBody>
      </p:sp>
      <p:pic>
        <p:nvPicPr>
          <p:cNvPr id="12" name="Рисунок 11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4478" y="714364"/>
            <a:ext cx="4143404" cy="5366875"/>
          </a:xfrm>
          <a:prstGeom prst="rect">
            <a:avLst/>
          </a:prstGeom>
        </p:spPr>
      </p:pic>
      <p:pic>
        <p:nvPicPr>
          <p:cNvPr id="13" name="Рисунок 12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-1143024"/>
            <a:ext cx="4143404" cy="53668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23728" y="391198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Публикации в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газете «Горянка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/>
          </a:p>
        </p:txBody>
      </p:sp>
      <p:pic>
        <p:nvPicPr>
          <p:cNvPr id="10" name="Picture 2" descr="C:\Users\Жанна\Desktop\горянк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16" y="1540412"/>
            <a:ext cx="4299006" cy="25435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Жанна\Desktop\Документы по работе\Воспитание человека\IMG-20201109-WA002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957924"/>
            <a:ext cx="2513081" cy="35544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517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" y="500050"/>
            <a:ext cx="15462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6525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67548" y="4769753"/>
            <a:ext cx="76069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cap="all" dirty="0">
                <a:solidFill>
                  <a:srgbClr val="295E55"/>
                </a:solidFill>
                <a:latin typeface="Kazimir" panose="02070503070706040303" pitchFamily="18" charset="0"/>
              </a:rPr>
              <a:t>ВСЕРОССИЙСКИЙ КОНКУРС «ВОСПИТАТЬ ЧЕЛОВЕКА»</a:t>
            </a:r>
          </a:p>
        </p:txBody>
      </p:sp>
      <p:pic>
        <p:nvPicPr>
          <p:cNvPr id="12" name="Рисунок 11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4478" y="714364"/>
            <a:ext cx="4143404" cy="5366875"/>
          </a:xfrm>
          <a:prstGeom prst="rect">
            <a:avLst/>
          </a:prstGeom>
        </p:spPr>
      </p:pic>
      <p:pic>
        <p:nvPicPr>
          <p:cNvPr id="13" name="Рисунок 12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-1143024"/>
            <a:ext cx="4143404" cy="53668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35696" y="391198"/>
            <a:ext cx="5184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Публикации в газетах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«Северная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Осетия» 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Растзинад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/>
          </a:p>
        </p:txBody>
      </p:sp>
      <p:pic>
        <p:nvPicPr>
          <p:cNvPr id="10" name="Picture 2" descr="C:\Users\Жанна\Desktop\Документы по работе\Воспитание человека\IMG-20201109-WA002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7614"/>
            <a:ext cx="2124430" cy="32013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Жанна\Desktop\сев осет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325" y="1368398"/>
            <a:ext cx="3834294" cy="31597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7989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236521"/>
            <a:ext cx="2971792" cy="71438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r>
              <a:rPr lang="ru-RU" sz="2400" b="1" dirty="0" smtClean="0">
                <a:latin typeface="Kazimir" pitchFamily="2" charset="-52"/>
              </a:rPr>
              <a:t> </a:t>
            </a:r>
            <a:endParaRPr lang="ru-RU" sz="1600" dirty="0">
              <a:latin typeface="Gotham Pro Medium" pitchFamily="2" charset="0"/>
              <a:cs typeface="Gotham Pro Medium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" y="500050"/>
            <a:ext cx="15462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6525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67548" y="4769753"/>
            <a:ext cx="76069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cap="all" dirty="0">
                <a:solidFill>
                  <a:srgbClr val="295E55"/>
                </a:solidFill>
                <a:latin typeface="Kazimir" panose="02070503070706040303" pitchFamily="18" charset="0"/>
              </a:rPr>
              <a:t>ВСЕРОССИЙСКИЙ КОНКУРС «ВОСПИТАТЬ ЧЕЛОВЕКА»</a:t>
            </a:r>
          </a:p>
        </p:txBody>
      </p:sp>
      <p:pic>
        <p:nvPicPr>
          <p:cNvPr id="12" name="Рисунок 11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4478" y="714364"/>
            <a:ext cx="4143404" cy="5366875"/>
          </a:xfrm>
          <a:prstGeom prst="rect">
            <a:avLst/>
          </a:prstGeom>
        </p:spPr>
      </p:pic>
      <p:pic>
        <p:nvPicPr>
          <p:cNvPr id="13" name="Рисунок 12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-1143024"/>
            <a:ext cx="4143404" cy="53668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46229" y="977979"/>
            <a:ext cx="531177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 Задачи современной школы.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Цели воспитательной практики.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Формы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патриотического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воспитания.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Классные часы и уроки Мужества.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Экскурсии 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Просмотр кинофильмов.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Патриотические акции.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Конкурсы и турниры.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Публикации.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" y="500050"/>
            <a:ext cx="15462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6525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67548" y="4769753"/>
            <a:ext cx="76069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cap="all" dirty="0">
                <a:solidFill>
                  <a:srgbClr val="295E55"/>
                </a:solidFill>
                <a:latin typeface="Kazimir" panose="02070503070706040303" pitchFamily="18" charset="0"/>
              </a:rPr>
              <a:t>ВСЕРОССИЙСКИЙ КОНКУРС «ВОСПИТАТЬ ЧЕЛОВЕКА»</a:t>
            </a:r>
          </a:p>
        </p:txBody>
      </p:sp>
      <p:pic>
        <p:nvPicPr>
          <p:cNvPr id="12" name="Рисунок 11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4478" y="714364"/>
            <a:ext cx="4143404" cy="5366875"/>
          </a:xfrm>
          <a:prstGeom prst="rect">
            <a:avLst/>
          </a:prstGeom>
        </p:spPr>
      </p:pic>
      <p:pic>
        <p:nvPicPr>
          <p:cNvPr id="13" name="Рисунок 12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-1143024"/>
            <a:ext cx="4143404" cy="53668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83768" y="364209"/>
            <a:ext cx="3816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Monotype Corsiva" panose="03010101010201010101" pitchFamily="66" charset="0"/>
              </a:rPr>
              <a:t>Классные </a:t>
            </a:r>
            <a:r>
              <a:rPr lang="ru-RU" sz="3600" b="1" dirty="0" smtClean="0">
                <a:latin typeface="Monotype Corsiva" panose="03010101010201010101" pitchFamily="66" charset="0"/>
              </a:rPr>
              <a:t>часы</a:t>
            </a:r>
            <a:endParaRPr lang="ru-RU" sz="3600" dirty="0"/>
          </a:p>
        </p:txBody>
      </p:sp>
      <p:pic>
        <p:nvPicPr>
          <p:cNvPr id="10" name="Picture 2" descr="C:\Users\Жанна\Desktop\Видеоролик\IMG_20210129_09382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33" y="1275606"/>
            <a:ext cx="3552395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файлы\фото 2 класс\2 б экскурсия, конференция,9 мая, конкурс рисунков, ПДД\IMG_20200221_1623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304" y="980269"/>
            <a:ext cx="4041775" cy="30313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578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142858"/>
            <a:ext cx="3792484" cy="714380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современной школы</a:t>
            </a:r>
            <a:endParaRPr lang="ru-RU" sz="2000" dirty="0">
              <a:latin typeface="Gotham Pro Medium" pitchFamily="2" charset="0"/>
              <a:cs typeface="Gotham Pro Medium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" y="500050"/>
            <a:ext cx="15462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6525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67548" y="4769753"/>
            <a:ext cx="76069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cap="all" dirty="0">
                <a:solidFill>
                  <a:srgbClr val="295E55"/>
                </a:solidFill>
                <a:latin typeface="Kazimir" panose="02070503070706040303" pitchFamily="18" charset="0"/>
              </a:rPr>
              <a:t>ВСЕРОССИЙСКИЙ КОНКУРС «ВОСПИТАТЬ ЧЕЛОВЕКА»</a:t>
            </a:r>
          </a:p>
        </p:txBody>
      </p:sp>
      <p:pic>
        <p:nvPicPr>
          <p:cNvPr id="12" name="Рисунок 11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4478" y="714364"/>
            <a:ext cx="4143404" cy="5366875"/>
          </a:xfrm>
          <a:prstGeom prst="rect">
            <a:avLst/>
          </a:prstGeom>
        </p:spPr>
      </p:pic>
      <p:pic>
        <p:nvPicPr>
          <p:cNvPr id="13" name="Рисунок 12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-1143024"/>
            <a:ext cx="4143404" cy="53668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46229" y="1059582"/>
            <a:ext cx="590609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0" lvl="1" indent="-457200">
              <a:buFont typeface="Wingdings" panose="05000000000000000000" pitchFamily="2" charset="2"/>
              <a:buChar char="Ø"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 условий для личностного развития каждого ребенка, </a:t>
            </a:r>
          </a:p>
          <a:p>
            <a:pPr marL="857250" lvl="1" indent="-457200">
              <a:buFont typeface="Wingdings" panose="05000000000000000000" pitchFamily="2" charset="2"/>
              <a:buChar char="Ø"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в организации процесса деятельности и достижении результата, </a:t>
            </a:r>
          </a:p>
          <a:p>
            <a:pPr marL="857250" lvl="1" indent="-457200">
              <a:buFont typeface="Wingdings" panose="05000000000000000000" pitchFamily="2" charset="2"/>
              <a:buChar char="Ø"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активной позиции обучающегося в воспитательном процессе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56528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36521"/>
            <a:ext cx="5472608" cy="714380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воспитательной практики по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патриотическому направлению</a:t>
            </a:r>
            <a:endParaRPr lang="ru-RU" sz="2000" dirty="0">
              <a:latin typeface="Gotham Pro Medium" pitchFamily="2" charset="0"/>
              <a:cs typeface="Gotham Pro Medium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" y="500050"/>
            <a:ext cx="15462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6525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67548" y="4769753"/>
            <a:ext cx="76069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cap="all" dirty="0">
                <a:solidFill>
                  <a:srgbClr val="295E55"/>
                </a:solidFill>
                <a:latin typeface="Kazimir" panose="02070503070706040303" pitchFamily="18" charset="0"/>
              </a:rPr>
              <a:t>ВСЕРОССИЙСКИЙ КОНКУРС «ВОСПИТАТЬ ЧЕЛОВЕКА»</a:t>
            </a:r>
          </a:p>
        </p:txBody>
      </p:sp>
      <p:pic>
        <p:nvPicPr>
          <p:cNvPr id="12" name="Рисунок 11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4478" y="714364"/>
            <a:ext cx="4143404" cy="5366875"/>
          </a:xfrm>
          <a:prstGeom prst="rect">
            <a:avLst/>
          </a:prstGeom>
        </p:spPr>
      </p:pic>
      <p:pic>
        <p:nvPicPr>
          <p:cNvPr id="13" name="Рисунок 12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-1143024"/>
            <a:ext cx="4143404" cy="53668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19672" y="1059582"/>
            <a:ext cx="56166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– ценностного отношения к Родине, своему народу,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формирование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гражданской и правовой направленности личности,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осознание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обучающимися причастности к прошлому, настоящему и будущему Отечества, воспитание любви к родному краю как к малой Родине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2875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" y="500050"/>
            <a:ext cx="15462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6525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67548" y="4769753"/>
            <a:ext cx="76069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cap="all" dirty="0">
                <a:solidFill>
                  <a:srgbClr val="295E55"/>
                </a:solidFill>
                <a:latin typeface="Kazimir" panose="02070503070706040303" pitchFamily="18" charset="0"/>
              </a:rPr>
              <a:t>ВСЕРОССИЙСКИЙ КОНКУРС «ВОСПИТАТЬ ЧЕЛОВЕКА»</a:t>
            </a:r>
          </a:p>
        </p:txBody>
      </p:sp>
      <p:pic>
        <p:nvPicPr>
          <p:cNvPr id="12" name="Рисунок 11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4478" y="714364"/>
            <a:ext cx="4143404" cy="5366875"/>
          </a:xfrm>
          <a:prstGeom prst="rect">
            <a:avLst/>
          </a:prstGeom>
        </p:spPr>
      </p:pic>
      <p:pic>
        <p:nvPicPr>
          <p:cNvPr id="13" name="Рисунок 12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-1143024"/>
            <a:ext cx="4143404" cy="53668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19672" y="455641"/>
            <a:ext cx="633670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Monotype Corsiva" panose="03010101010201010101" pitchFamily="66" charset="0"/>
              </a:rPr>
              <a:t>«Любовь к Родине начинается с любви к своей семье, своему дому, к своей школе. Она постепенно растёт. С возрастом она становится также любовью к своему городу, к своим землякам, к родной природе, к своему селу, а созрев, становится сознательной и крепкой до самой смерти, любовью к своей стране и её народу.»</a:t>
            </a:r>
            <a:r>
              <a:rPr lang="ru-RU" sz="2400" b="1" dirty="0">
                <a:latin typeface="Monotype Corsiva" panose="03010101010201010101" pitchFamily="66" charset="0"/>
              </a:rPr>
              <a:t/>
            </a:r>
            <a:br>
              <a:rPr lang="ru-RU" sz="2400" b="1" dirty="0">
                <a:latin typeface="Monotype Corsiva" panose="03010101010201010101" pitchFamily="66" charset="0"/>
              </a:rPr>
            </a:br>
            <a:r>
              <a:rPr lang="ru-RU" sz="2400" dirty="0">
                <a:latin typeface="Monotype Corsiva" panose="03010101010201010101" pitchFamily="66" charset="0"/>
              </a:rPr>
              <a:t>			</a:t>
            </a:r>
            <a:endParaRPr lang="ru-RU" sz="2400" dirty="0" smtClean="0">
              <a:latin typeface="Monotype Corsiva" panose="03010101010201010101" pitchFamily="66" charset="0"/>
            </a:endParaRPr>
          </a:p>
          <a:p>
            <a:pPr algn="ctr"/>
            <a:r>
              <a:rPr lang="ru-RU" sz="2400" dirty="0">
                <a:latin typeface="Monotype Corsiva" panose="03010101010201010101" pitchFamily="66" charset="0"/>
              </a:rPr>
              <a:t>			</a:t>
            </a:r>
            <a:r>
              <a:rPr lang="ru-RU" sz="2400" dirty="0" smtClean="0">
                <a:latin typeface="Monotype Corsiva" panose="03010101010201010101" pitchFamily="66" charset="0"/>
              </a:rPr>
              <a:t>                  </a:t>
            </a:r>
            <a:r>
              <a:rPr lang="ru-RU" sz="2400" dirty="0" err="1" smtClean="0">
                <a:latin typeface="Monotype Corsiva" panose="03010101010201010101" pitchFamily="66" charset="0"/>
              </a:rPr>
              <a:t>Д.С.Лихачев</a:t>
            </a:r>
            <a:r>
              <a:rPr lang="ru-RU" sz="2400" dirty="0" smtClean="0">
                <a:latin typeface="Monotype Corsiva" panose="03010101010201010101" pitchFamily="66" charset="0"/>
              </a:rPr>
              <a:t> 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59095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" y="500050"/>
            <a:ext cx="15462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6525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67548" y="4769753"/>
            <a:ext cx="76069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cap="all" dirty="0">
                <a:solidFill>
                  <a:srgbClr val="295E55"/>
                </a:solidFill>
                <a:latin typeface="Kazimir" panose="02070503070706040303" pitchFamily="18" charset="0"/>
              </a:rPr>
              <a:t>ВСЕРОССИЙСКИЙ КОНКУРС «ВОСПИТАТЬ ЧЕЛОВЕКА»</a:t>
            </a:r>
          </a:p>
        </p:txBody>
      </p:sp>
      <p:pic>
        <p:nvPicPr>
          <p:cNvPr id="12" name="Рисунок 11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4478" y="714364"/>
            <a:ext cx="4143404" cy="5366875"/>
          </a:xfrm>
          <a:prstGeom prst="rect">
            <a:avLst/>
          </a:prstGeom>
        </p:spPr>
      </p:pic>
      <p:pic>
        <p:nvPicPr>
          <p:cNvPr id="13" name="Рисунок 12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-1143024"/>
            <a:ext cx="4143404" cy="53668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51724" y="364207"/>
            <a:ext cx="52565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патриотического воспитания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46229" y="1417588"/>
            <a:ext cx="61221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беседы, классные и информационные часы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тематические утренники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уроки Мужества, митинги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экскурсии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просмотр и обсуждение фильмов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социальные и патриотические акции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конкурсы, выставки детского творчества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исследования и проекты</a:t>
            </a:r>
          </a:p>
        </p:txBody>
      </p:sp>
    </p:spTree>
    <p:extLst>
      <p:ext uri="{BB962C8B-B14F-4D97-AF65-F5344CB8AC3E}">
        <p14:creationId xmlns:p14="http://schemas.microsoft.com/office/powerpoint/2010/main" val="2599782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" y="500050"/>
            <a:ext cx="15462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6525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67548" y="4769753"/>
            <a:ext cx="76069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cap="all" dirty="0">
                <a:solidFill>
                  <a:srgbClr val="295E55"/>
                </a:solidFill>
                <a:latin typeface="Kazimir" panose="02070503070706040303" pitchFamily="18" charset="0"/>
              </a:rPr>
              <a:t>ВСЕРОССИЙСКИЙ КОНКУРС «ВОСПИТАТЬ ЧЕЛОВЕКА»</a:t>
            </a:r>
          </a:p>
        </p:txBody>
      </p:sp>
      <p:pic>
        <p:nvPicPr>
          <p:cNvPr id="12" name="Рисунок 11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4478" y="714364"/>
            <a:ext cx="4143404" cy="5366875"/>
          </a:xfrm>
          <a:prstGeom prst="rect">
            <a:avLst/>
          </a:prstGeom>
        </p:spPr>
      </p:pic>
      <p:pic>
        <p:nvPicPr>
          <p:cNvPr id="13" name="Рисунок 12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-1143024"/>
            <a:ext cx="4143404" cy="53668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75856" y="238440"/>
            <a:ext cx="27294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Мужества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57854" y="915566"/>
            <a:ext cx="38282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Monotype Corsiva" panose="03010101010201010101" pitchFamily="66" charset="0"/>
              </a:rPr>
              <a:t>« Кабардино- Балкария в годы войны»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346" y="1628688"/>
            <a:ext cx="3173015" cy="2379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 descr="C:\Users\Жанна\Desktop\Видеоролик\IMG_20210125_09130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8024" y="1628688"/>
            <a:ext cx="3172185" cy="23791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4467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" y="500050"/>
            <a:ext cx="15462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6525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67548" y="4769753"/>
            <a:ext cx="76069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cap="all" dirty="0">
                <a:solidFill>
                  <a:srgbClr val="295E55"/>
                </a:solidFill>
                <a:latin typeface="Kazimir" panose="02070503070706040303" pitchFamily="18" charset="0"/>
              </a:rPr>
              <a:t>ВСЕРОССИЙСКИЙ КОНКУРС «ВОСПИТАТЬ ЧЕЛОВЕКА»</a:t>
            </a:r>
          </a:p>
        </p:txBody>
      </p:sp>
      <p:pic>
        <p:nvPicPr>
          <p:cNvPr id="12" name="Рисунок 11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4478" y="714364"/>
            <a:ext cx="4143404" cy="5366875"/>
          </a:xfrm>
          <a:prstGeom prst="rect">
            <a:avLst/>
          </a:prstGeom>
        </p:spPr>
      </p:pic>
      <p:pic>
        <p:nvPicPr>
          <p:cNvPr id="13" name="Рисунок 12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-1143024"/>
            <a:ext cx="4143404" cy="53668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51720" y="364209"/>
            <a:ext cx="49685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эколого- биологический центр « Наследники Победы»</a:t>
            </a:r>
            <a:endParaRPr lang="ru-RU" sz="2000" dirty="0"/>
          </a:p>
        </p:txBody>
      </p:sp>
      <p:pic>
        <p:nvPicPr>
          <p:cNvPr id="10" name="Picture 2" descr="D:\\Победа\Новая папка\110___05\IMG_075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16" y="1275606"/>
            <a:ext cx="3840427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\Победа\Новая папка\110___05\IMG_075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105" y="1261557"/>
            <a:ext cx="3859159" cy="28943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6626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" y="500050"/>
            <a:ext cx="1546225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6525" y="4857766"/>
            <a:ext cx="1087479" cy="13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67548" y="4769753"/>
            <a:ext cx="76069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cap="all" dirty="0">
                <a:solidFill>
                  <a:srgbClr val="295E55"/>
                </a:solidFill>
                <a:latin typeface="Kazimir" panose="02070503070706040303" pitchFamily="18" charset="0"/>
              </a:rPr>
              <a:t>ВСЕРОССИЙСКИЙ КОНКУРС «ВОСПИТАТЬ ЧЕЛОВЕКА»</a:t>
            </a:r>
          </a:p>
        </p:txBody>
      </p:sp>
      <p:pic>
        <p:nvPicPr>
          <p:cNvPr id="12" name="Рисунок 11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4478" y="714364"/>
            <a:ext cx="4143404" cy="5366875"/>
          </a:xfrm>
          <a:prstGeom prst="rect">
            <a:avLst/>
          </a:prstGeom>
        </p:spPr>
      </p:pic>
      <p:pic>
        <p:nvPicPr>
          <p:cNvPr id="13" name="Рисунок 12" descr="ромб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-1143024"/>
            <a:ext cx="4143404" cy="53668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03848" y="315384"/>
            <a:ext cx="32205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митингах</a:t>
            </a:r>
            <a:endParaRPr lang="ru-RU" sz="2400" dirty="0"/>
          </a:p>
        </p:txBody>
      </p:sp>
      <p:pic>
        <p:nvPicPr>
          <p:cNvPr id="10" name="Picture 2" descr="D:\\1 б фото\109___04\IMG_071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05" y="1131590"/>
            <a:ext cx="3648405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113" y="1739215"/>
            <a:ext cx="3905311" cy="293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04669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458</Words>
  <Application>Microsoft Office PowerPoint</Application>
  <PresentationFormat>Экран (16:9)</PresentationFormat>
  <Paragraphs>69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Содержание </vt:lpstr>
      <vt:lpstr>Задачи современной школы</vt:lpstr>
      <vt:lpstr>Цели воспитательной практики по гражданско – патриотическому направлению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stass3@yandex.ru</dc:creator>
  <cp:lastModifiedBy>Пользователь Windows</cp:lastModifiedBy>
  <cp:revision>18</cp:revision>
  <dcterms:created xsi:type="dcterms:W3CDTF">2021-07-30T15:15:14Z</dcterms:created>
  <dcterms:modified xsi:type="dcterms:W3CDTF">2021-10-06T19:35:47Z</dcterms:modified>
</cp:coreProperties>
</file>