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8" r:id="rId3"/>
    <p:sldId id="259" r:id="rId4"/>
    <p:sldId id="260" r:id="rId5"/>
    <p:sldId id="261" r:id="rId6"/>
    <p:sldId id="265" r:id="rId7"/>
    <p:sldId id="257" r:id="rId8"/>
    <p:sldId id="267" r:id="rId9"/>
    <p:sldId id="266" r:id="rId10"/>
    <p:sldId id="264" r:id="rId11"/>
    <p:sldId id="274" r:id="rId12"/>
    <p:sldId id="275" r:id="rId13"/>
    <p:sldId id="276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Freeform 11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14"/>
          <p:cNvSpPr/>
          <p:nvPr/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>
            <a:normAutofit/>
          </a:bodyPr>
          <a:lstStyle>
            <a:lvl1pPr algn="r">
              <a:defRPr sz="8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541" y="4578463"/>
            <a:ext cx="6143653" cy="1163112"/>
          </a:xfrm>
        </p:spPr>
        <p:txBody>
          <a:bodyPr/>
          <a:lstStyle>
            <a:lvl1pPr algn="ctr">
              <a:defRPr sz="54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C3FA573E-6CD5-4564-B006-C05146607AE8}" type="datetimeFigureOut">
              <a:rPr lang="ru-RU" smtClean="0"/>
              <a:t>21.03.2024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5560" y="4883024"/>
            <a:ext cx="4047239" cy="1195538"/>
          </a:xfrm>
        </p:spPr>
        <p:txBody>
          <a:bodyPr vert="horz" lIns="91440" tIns="45720" rIns="91440" bIns="45720" rtlCol="0" anchor="ctr"/>
          <a:lstStyle>
            <a:lvl1pPr algn="r">
              <a:defRPr lang="en-US" sz="5400" dirty="0"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1758" y="3832648"/>
            <a:ext cx="907186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6E101962-05BB-4823-AE4B-D1074EE2C834}" type="slidenum">
              <a:rPr lang="ru-RU" smtClean="0"/>
              <a:t>‹#›</a:t>
            </a:fld>
            <a:endParaRPr lang="ru-RU"/>
          </a:p>
        </p:txBody>
      </p:sp>
      <p:sp>
        <p:nvSpPr>
          <p:cNvPr id="25" name="5-Point Star 24"/>
          <p:cNvSpPr/>
          <p:nvPr/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695288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A573E-6CD5-4564-B006-C05146607AE8}" type="datetimeFigureOut">
              <a:rPr lang="ru-RU" smtClean="0"/>
              <a:t>21.03.2024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01962-05BB-4823-AE4B-D1074EE2C8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29754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A573E-6CD5-4564-B006-C05146607AE8}" type="datetimeFigureOut">
              <a:rPr lang="ru-RU" smtClean="0"/>
              <a:t>21.03.2024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01962-05BB-4823-AE4B-D1074EE2C8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10482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A573E-6CD5-4564-B006-C05146607AE8}" type="datetimeFigureOut">
              <a:rPr lang="ru-RU" smtClean="0"/>
              <a:t>21.03.2024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01962-05BB-4823-AE4B-D1074EE2C834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685801" y="89262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3083" y="292282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362988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A573E-6CD5-4564-B006-C05146607AE8}" type="datetimeFigureOut">
              <a:rPr lang="ru-RU" smtClean="0"/>
              <a:t>21.03.2024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01962-05BB-4823-AE4B-D1074EE2C8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73448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A573E-6CD5-4564-B006-C05146607AE8}" type="datetimeFigureOut">
              <a:rPr lang="ru-RU" smtClean="0"/>
              <a:t>21.03.2024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01962-05BB-4823-AE4B-D1074EE2C8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38096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A573E-6CD5-4564-B006-C05146607AE8}" type="datetimeFigureOut">
              <a:rPr lang="ru-RU" smtClean="0"/>
              <a:t>21.03.2024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01962-05BB-4823-AE4B-D1074EE2C8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56044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A573E-6CD5-4564-B006-C05146607AE8}" type="datetimeFigureOut">
              <a:rPr lang="ru-RU" smtClean="0"/>
              <a:t>21.03.2024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01962-05BB-4823-AE4B-D1074EE2C8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35568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A573E-6CD5-4564-B006-C05146607AE8}" type="datetimeFigureOut">
              <a:rPr lang="ru-RU" smtClean="0"/>
              <a:t>21.03.2024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01962-05BB-4823-AE4B-D1074EE2C8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13210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A573E-6CD5-4564-B006-C05146607AE8}" type="datetimeFigureOut">
              <a:rPr lang="ru-RU" smtClean="0"/>
              <a:t>21.03.2024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01962-05BB-4823-AE4B-D1074EE2C8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2198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1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C07464-1E25-4984-8746-AD4F3DBCCAC8}" type="datetimeFigureOut">
              <a:rPr lang="ru-RU" smtClean="0"/>
              <a:t>21.03.2024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15BEC-58D0-4623-9DDA-4646CC4666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67819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A573E-6CD5-4564-B006-C05146607AE8}" type="datetimeFigureOut">
              <a:rPr lang="ru-RU" smtClean="0"/>
              <a:t>21.03.2024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01962-05BB-4823-AE4B-D1074EE2C8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88880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A573E-6CD5-4564-B006-C05146607AE8}" type="datetimeFigureOut">
              <a:rPr lang="ru-RU" smtClean="0"/>
              <a:t>21.03.2024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01962-05BB-4823-AE4B-D1074EE2C8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74424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A573E-6CD5-4564-B006-C05146607AE8}" type="datetimeFigureOut">
              <a:rPr lang="ru-RU" smtClean="0"/>
              <a:t>21.03.2024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01962-05BB-4823-AE4B-D1074EE2C8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44765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A573E-6CD5-4564-B006-C05146607AE8}" type="datetimeFigureOut">
              <a:rPr lang="ru-RU" smtClean="0"/>
              <a:t>21.03.2024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01962-05BB-4823-AE4B-D1074EE2C8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81815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A573E-6CD5-4564-B006-C05146607AE8}" type="datetimeFigureOut">
              <a:rPr lang="ru-RU" smtClean="0"/>
              <a:t>21.03.2024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01962-05BB-4823-AE4B-D1074EE2C8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2811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A573E-6CD5-4564-B006-C05146607AE8}" type="datetimeFigureOut">
              <a:rPr lang="ru-RU" smtClean="0"/>
              <a:t>21.03.2024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01962-05BB-4823-AE4B-D1074EE2C8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65278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A573E-6CD5-4564-B006-C05146607AE8}" type="datetimeFigureOut">
              <a:rPr lang="ru-RU" smtClean="0"/>
              <a:t>21.03.2024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01962-05BB-4823-AE4B-D1074EE2C8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9649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A573E-6CD5-4564-B006-C05146607AE8}" type="datetimeFigureOut">
              <a:rPr lang="ru-RU" smtClean="0"/>
              <a:t>21.03.2024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01962-05BB-4823-AE4B-D1074EE2C8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0585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3.jp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396"/>
            <a:ext cx="103968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C3FA573E-6CD5-4564-B006-C05146607AE8}" type="datetimeFigureOut">
              <a:rPr lang="ru-RU" smtClean="0"/>
              <a:t>21.03.2024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6E101962-05BB-4823-AE4B-D1074EE2C8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20920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627457"/>
          </a:xfrm>
        </p:spPr>
        <p:txBody>
          <a:bodyPr>
            <a:normAutofit/>
          </a:bodyPr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Algerian" panose="04020705040A02060702" pitchFamily="82" charset="0"/>
              </a:rPr>
              <a:t>Spotlight 6 Unit 9b</a:t>
            </a:r>
            <a:br>
              <a:rPr lang="en-US" sz="4000" dirty="0">
                <a:solidFill>
                  <a:schemeClr val="tx1"/>
                </a:solidFill>
                <a:latin typeface="Algerian" panose="04020705040A02060702" pitchFamily="82" charset="0"/>
              </a:rPr>
            </a:br>
            <a:r>
              <a:rPr lang="en-US" sz="7200" dirty="0">
                <a:latin typeface="Algerian" panose="04020705040A02060702" pitchFamily="82" charset="0"/>
              </a:rPr>
              <a:t>On the menu</a:t>
            </a:r>
            <a:endParaRPr lang="ru-RU" sz="40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8804" y="2676309"/>
            <a:ext cx="5122358" cy="3311525"/>
          </a:xfrm>
        </p:spPr>
      </p:pic>
    </p:spTree>
    <p:extLst>
      <p:ext uri="{BB962C8B-B14F-4D97-AF65-F5344CB8AC3E}">
        <p14:creationId xmlns:p14="http://schemas.microsoft.com/office/powerpoint/2010/main" val="33078694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F6429C-0E95-49FB-A3E2-BF7EA13B29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What tense do we use to talk about</a:t>
            </a:r>
            <a:endParaRPr lang="ru-RU" dirty="0"/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id="{82AE4D13-3744-4BE1-ACA8-8C796E18EE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 daily routine/habit?</a:t>
            </a:r>
          </a:p>
          <a:p>
            <a:pPr marL="0" indent="0">
              <a:buNone/>
            </a:pPr>
            <a:r>
              <a:rPr lang="en-US" dirty="0"/>
              <a:t> </a:t>
            </a:r>
          </a:p>
          <a:p>
            <a:r>
              <a:rPr lang="en-US" dirty="0"/>
              <a:t>An action happening now?</a:t>
            </a:r>
          </a:p>
          <a:p>
            <a:endParaRPr lang="en-US" dirty="0"/>
          </a:p>
          <a:p>
            <a:r>
              <a:rPr lang="en-US" dirty="0"/>
              <a:t>I usually </a:t>
            </a:r>
            <a:r>
              <a:rPr lang="en-US" dirty="0">
                <a:solidFill>
                  <a:srgbClr val="C00000"/>
                </a:solidFill>
              </a:rPr>
              <a:t>have</a:t>
            </a:r>
            <a:r>
              <a:rPr lang="en-US" dirty="0"/>
              <a:t> the spicy grilled chicken. </a:t>
            </a:r>
            <a:r>
              <a:rPr lang="en-US" sz="2800" dirty="0"/>
              <a:t>(</a:t>
            </a:r>
            <a:r>
              <a:rPr lang="en-US" sz="2800" dirty="0">
                <a:solidFill>
                  <a:srgbClr val="0070C0"/>
                </a:solidFill>
              </a:rPr>
              <a:t>Pr. Simple</a:t>
            </a:r>
            <a:r>
              <a:rPr lang="en-US" sz="2800" dirty="0"/>
              <a:t>)</a:t>
            </a:r>
          </a:p>
          <a:p>
            <a:r>
              <a:rPr lang="en-US" dirty="0"/>
              <a:t>Today I’</a:t>
            </a:r>
            <a:r>
              <a:rPr lang="en-US" dirty="0">
                <a:solidFill>
                  <a:srgbClr val="C00000"/>
                </a:solidFill>
              </a:rPr>
              <a:t>m</a:t>
            </a:r>
            <a:r>
              <a:rPr lang="en-US" dirty="0"/>
              <a:t> try</a:t>
            </a:r>
            <a:r>
              <a:rPr lang="en-US" dirty="0">
                <a:solidFill>
                  <a:srgbClr val="C00000"/>
                </a:solidFill>
              </a:rPr>
              <a:t>ing</a:t>
            </a:r>
            <a:r>
              <a:rPr lang="en-US" dirty="0"/>
              <a:t> something else for a change. (</a:t>
            </a:r>
            <a:r>
              <a:rPr lang="en-US" sz="2800" dirty="0" err="1">
                <a:solidFill>
                  <a:srgbClr val="0070C0"/>
                </a:solidFill>
              </a:rPr>
              <a:t>Pr.Continuous</a:t>
            </a:r>
            <a:r>
              <a:rPr lang="en-US" dirty="0"/>
              <a:t>)</a:t>
            </a:r>
            <a:endParaRPr lang="ru-RU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D88FAC3-B143-44D0-A469-56B2496A2F25}"/>
              </a:ext>
            </a:extLst>
          </p:cNvPr>
          <p:cNvSpPr txBox="1"/>
          <p:nvPr/>
        </p:nvSpPr>
        <p:spPr>
          <a:xfrm>
            <a:off x="6790431" y="2105866"/>
            <a:ext cx="3240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70C0"/>
                </a:solidFill>
              </a:rPr>
              <a:t>Present Simple</a:t>
            </a:r>
            <a:endParaRPr lang="ru-RU" sz="3200" dirty="0">
              <a:solidFill>
                <a:srgbClr val="0070C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E338E00-6AA7-4857-805E-4D3FEA643B24}"/>
              </a:ext>
            </a:extLst>
          </p:cNvPr>
          <p:cNvSpPr txBox="1"/>
          <p:nvPr/>
        </p:nvSpPr>
        <p:spPr>
          <a:xfrm>
            <a:off x="6636554" y="2916272"/>
            <a:ext cx="3744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0070C0"/>
                </a:solidFill>
              </a:rPr>
              <a:t>Present</a:t>
            </a:r>
            <a:r>
              <a:rPr lang="en-US" sz="3200" dirty="0">
                <a:solidFill>
                  <a:srgbClr val="FF0000"/>
                </a:solidFill>
              </a:rPr>
              <a:t> </a:t>
            </a:r>
            <a:r>
              <a:rPr lang="en-US" sz="3200" dirty="0">
                <a:solidFill>
                  <a:srgbClr val="0070C0"/>
                </a:solidFill>
              </a:rPr>
              <a:t>Continuous</a:t>
            </a:r>
            <a:endParaRPr lang="ru-RU" sz="32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1954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EBFF5B-1745-46D8-9C8B-0EEDB57420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0391" y="135385"/>
            <a:ext cx="10396882" cy="1151965"/>
          </a:xfrm>
        </p:spPr>
        <p:txBody>
          <a:bodyPr>
            <a:noAutofit/>
          </a:bodyPr>
          <a:lstStyle/>
          <a:p>
            <a:pPr algn="ctr"/>
            <a:r>
              <a:rPr lang="en-US" altLang="ru-RU" sz="3600" cap="none" dirty="0"/>
              <a:t>Present Simple and Present Continuous tenses</a:t>
            </a:r>
            <a:endParaRPr lang="ru-RU" sz="3600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52204785-6F88-4EDF-AFB6-13BE03BC0F9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5736" y="989551"/>
            <a:ext cx="7741328" cy="5305391"/>
          </a:xfrm>
        </p:spPr>
      </p:pic>
    </p:spTree>
    <p:extLst>
      <p:ext uri="{BB962C8B-B14F-4D97-AF65-F5344CB8AC3E}">
        <p14:creationId xmlns:p14="http://schemas.microsoft.com/office/powerpoint/2010/main" val="24131096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3C0DE4B8-02B8-4F85-83AA-0BAD00804B1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5735" y="213064"/>
            <a:ext cx="8726750" cy="6024522"/>
          </a:xfrm>
          <a:ln>
            <a:solidFill>
              <a:schemeClr val="accent1">
                <a:lumMod val="60000"/>
                <a:lumOff val="4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120179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7D1B4C3-5F75-4E11-AC5E-18D22048E9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Let’s do an exercise</a:t>
            </a:r>
            <a:endParaRPr lang="ru-RU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086989EE-C50E-43C5-8F9D-210C0F6B7E8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46008" t="30905" r="15917" b="30892"/>
          <a:stretch/>
        </p:blipFill>
        <p:spPr>
          <a:xfrm>
            <a:off x="685800" y="2111236"/>
            <a:ext cx="6212149" cy="3506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7970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0E4F51-1F87-408C-96FA-844F295773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446103"/>
            <a:ext cx="10396882" cy="1151965"/>
          </a:xfrm>
        </p:spPr>
        <p:txBody>
          <a:bodyPr>
            <a:normAutofit fontScale="90000"/>
          </a:bodyPr>
          <a:lstStyle/>
          <a:p>
            <a:r>
              <a:rPr lang="en-US" altLang="ru-RU" sz="5400" dirty="0">
                <a:solidFill>
                  <a:srgbClr val="FF0000"/>
                </a:solidFill>
                <a:latin typeface="Arial Black" panose="020B0A04020102020204" pitchFamily="34" charset="0"/>
              </a:rPr>
              <a:t>Today we will…</a:t>
            </a:r>
            <a:br>
              <a:rPr lang="ru-RU" altLang="ru-RU" sz="5400" dirty="0">
                <a:solidFill>
                  <a:srgbClr val="FF0000"/>
                </a:solidFill>
                <a:latin typeface="Arial Black" panose="020B0A04020102020204" pitchFamily="34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FD44C4D-2E4A-4E0A-8AD2-DDE1854567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2871265"/>
            <a:ext cx="10396883" cy="331118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altLang="ru-RU" sz="2000" cap="none" dirty="0"/>
              <a:t>1. Revise the capacity and write dictation with these words. </a:t>
            </a:r>
          </a:p>
          <a:p>
            <a:pPr marL="0" indent="0">
              <a:buNone/>
            </a:pPr>
            <a:r>
              <a:rPr lang="en-US" altLang="ru-RU" sz="2000" cap="none" dirty="0"/>
              <a:t>2. Find the odd words out in the restaurant menu.</a:t>
            </a:r>
          </a:p>
          <a:p>
            <a:pPr marL="0" indent="0">
              <a:buNone/>
            </a:pPr>
            <a:r>
              <a:rPr lang="en-US" altLang="ru-RU" sz="2000" cap="none" dirty="0"/>
              <a:t>3. Learn new words about tastes and dishes.</a:t>
            </a:r>
          </a:p>
          <a:p>
            <a:pPr marL="0" indent="0">
              <a:buNone/>
            </a:pPr>
            <a:r>
              <a:rPr lang="en-US" altLang="ru-RU" sz="2000" cap="none" dirty="0"/>
              <a:t>4.  Discuss the restaurant menu.</a:t>
            </a:r>
          </a:p>
          <a:p>
            <a:pPr marL="0" indent="0">
              <a:buNone/>
            </a:pPr>
            <a:r>
              <a:rPr lang="en-US" altLang="ru-RU" sz="2000" cap="none" dirty="0"/>
              <a:t>5.  Read and translate the dialogue. </a:t>
            </a:r>
          </a:p>
          <a:p>
            <a:pPr marL="0" indent="0">
              <a:buNone/>
            </a:pPr>
            <a:r>
              <a:rPr lang="en-US" altLang="ru-RU" sz="2000" cap="none" dirty="0"/>
              <a:t>6. Act out our own dialogues.</a:t>
            </a:r>
          </a:p>
          <a:p>
            <a:pPr marL="0" indent="0">
              <a:buNone/>
            </a:pPr>
            <a:r>
              <a:rPr lang="en-US" altLang="ru-RU" cap="none" dirty="0"/>
              <a:t>7. R</a:t>
            </a:r>
            <a:r>
              <a:rPr lang="en-US" altLang="ru-RU" sz="2000" cap="none" dirty="0"/>
              <a:t>evise </a:t>
            </a:r>
            <a:r>
              <a:rPr lang="en-US" altLang="ru-RU" cap="none" dirty="0"/>
              <a:t>P</a:t>
            </a:r>
            <a:r>
              <a:rPr lang="en-US" altLang="ru-RU" sz="2000" cap="none" dirty="0"/>
              <a:t>resent Simple and Present Continuous tenses and do some exercises. </a:t>
            </a:r>
            <a:endParaRPr lang="ru-RU" altLang="ru-RU" sz="2000" cap="none" dirty="0"/>
          </a:p>
          <a:p>
            <a:pPr marL="0" indent="0">
              <a:buNone/>
            </a:pPr>
            <a:endParaRPr lang="en-US" altLang="ru-RU" sz="2000" dirty="0">
              <a:latin typeface="Times New Roman" panose="02020603050405020304" pitchFamily="18" charset="0"/>
            </a:endParaRPr>
          </a:p>
          <a:p>
            <a:pPr marL="0" indent="0">
              <a:buNone/>
            </a:pPr>
            <a:endParaRPr lang="ru-RU" altLang="ru-RU" sz="2000" dirty="0">
              <a:latin typeface="Times New Roman" panose="02020603050405020304" pitchFamily="18" charset="0"/>
            </a:endParaRPr>
          </a:p>
          <a:p>
            <a:pPr marL="0" indent="0">
              <a:buNone/>
            </a:pPr>
            <a:endParaRPr lang="en-US" altLang="ru-RU" sz="2000" dirty="0">
              <a:latin typeface="Times New Roman" panose="02020603050405020304" pitchFamily="18" charset="0"/>
            </a:endParaRPr>
          </a:p>
          <a:p>
            <a:pPr marL="0" indent="0">
              <a:buNone/>
            </a:pPr>
            <a:endParaRPr lang="ru-RU" altLang="ru-RU" sz="2000" dirty="0">
              <a:latin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14054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3960" y="184704"/>
            <a:ext cx="10396882" cy="1151965"/>
          </a:xfrm>
        </p:spPr>
        <p:txBody>
          <a:bodyPr/>
          <a:lstStyle/>
          <a:p>
            <a:r>
              <a:rPr lang="en-US" dirty="0"/>
              <a:t>Starters</a:t>
            </a:r>
            <a:endParaRPr lang="ru-RU" dirty="0"/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355" y="1240000"/>
            <a:ext cx="4104456" cy="2736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6797" y="184704"/>
            <a:ext cx="4175597" cy="277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5873" y="3136038"/>
            <a:ext cx="3898234" cy="2596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80308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795" y="57935"/>
            <a:ext cx="10396882" cy="1151965"/>
          </a:xfrm>
        </p:spPr>
        <p:txBody>
          <a:bodyPr/>
          <a:lstStyle/>
          <a:p>
            <a:r>
              <a:rPr lang="en-US" dirty="0"/>
              <a:t>Main courses</a:t>
            </a:r>
            <a:endParaRPr lang="ru-RU" dirty="0"/>
          </a:p>
        </p:txBody>
      </p:sp>
      <p:pic>
        <p:nvPicPr>
          <p:cNvPr id="1029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611" y="1203326"/>
            <a:ext cx="4666500" cy="3201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3840" y="2810509"/>
            <a:ext cx="4782108" cy="318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016426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Drinks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4574" y="207755"/>
            <a:ext cx="4201625" cy="3221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15 Types of Drinks and Their Characteristics - Nutrition Advance">
            <a:extLst>
              <a:ext uri="{FF2B5EF4-FFF2-40B4-BE49-F238E27FC236}">
                <a16:creationId xmlns:a16="http://schemas.microsoft.com/office/drawing/2014/main" id="{76F162CF-7C93-4605-9C3C-218D394052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553" y="1764436"/>
            <a:ext cx="6753317" cy="4502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15608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Traditional British dishes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7012" r="3995"/>
          <a:stretch/>
        </p:blipFill>
        <p:spPr>
          <a:xfrm>
            <a:off x="816731" y="1719815"/>
            <a:ext cx="4608512" cy="291318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14389" y="4775926"/>
            <a:ext cx="5040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4400"/>
            </a:lvl1pPr>
          </a:lstStyle>
          <a:p>
            <a:r>
              <a:rPr lang="en-US" dirty="0"/>
              <a:t>shepherd’s pie 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3279" y="1595528"/>
            <a:ext cx="3708892" cy="370889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1771" y="5609957"/>
            <a:ext cx="3600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/>
              <a:t>scotch egg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13526558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3208" y="5996"/>
            <a:ext cx="4863293" cy="885547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Vocabulary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01714" y="891544"/>
            <a:ext cx="5088714" cy="3311189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rgbClr val="00B050"/>
                </a:solidFill>
                <a:latin typeface="Arial Black" panose="020B0A04020102020204" pitchFamily="34" charset="0"/>
              </a:rPr>
              <a:t>Tastes</a:t>
            </a:r>
            <a:r>
              <a:rPr lang="ru-RU" b="1" dirty="0">
                <a:solidFill>
                  <a:srgbClr val="00B050"/>
                </a:solidFill>
                <a:latin typeface="Arial Black" panose="020B0A04020102020204" pitchFamily="34" charset="0"/>
              </a:rPr>
              <a:t> (вкусы)</a:t>
            </a:r>
            <a:endParaRPr lang="en-US" b="1" dirty="0">
              <a:solidFill>
                <a:srgbClr val="00B050"/>
              </a:solidFill>
              <a:latin typeface="Arial Black" panose="020B0A04020102020204" pitchFamily="34" charset="0"/>
            </a:endParaRPr>
          </a:p>
          <a:p>
            <a:r>
              <a:rPr lang="en-US" cap="none" dirty="0">
                <a:latin typeface="Arial Black" panose="020B0A04020102020204" pitchFamily="34" charset="0"/>
              </a:rPr>
              <a:t>bitter - </a:t>
            </a:r>
            <a:r>
              <a:rPr lang="ru-RU" cap="none" dirty="0">
                <a:latin typeface="Arial Black" panose="020B0A04020102020204" pitchFamily="34" charset="0"/>
              </a:rPr>
              <a:t>горький</a:t>
            </a:r>
            <a:endParaRPr lang="en-US" cap="none" dirty="0">
              <a:latin typeface="Arial Black" panose="020B0A04020102020204" pitchFamily="34" charset="0"/>
            </a:endParaRPr>
          </a:p>
          <a:p>
            <a:r>
              <a:rPr lang="en-US" cap="none" dirty="0">
                <a:latin typeface="Arial Black" panose="020B0A04020102020204" pitchFamily="34" charset="0"/>
              </a:rPr>
              <a:t>salty</a:t>
            </a:r>
            <a:r>
              <a:rPr lang="ru-RU" cap="none" dirty="0">
                <a:latin typeface="Arial Black" panose="020B0A04020102020204" pitchFamily="34" charset="0"/>
              </a:rPr>
              <a:t>- соленый</a:t>
            </a:r>
            <a:endParaRPr lang="en-US" cap="none" dirty="0">
              <a:latin typeface="Arial Black" panose="020B0A04020102020204" pitchFamily="34" charset="0"/>
            </a:endParaRPr>
          </a:p>
          <a:p>
            <a:r>
              <a:rPr lang="en-US" cap="none" dirty="0">
                <a:latin typeface="Arial Black" panose="020B0A04020102020204" pitchFamily="34" charset="0"/>
              </a:rPr>
              <a:t>sweet</a:t>
            </a:r>
            <a:r>
              <a:rPr lang="ru-RU" cap="none" dirty="0">
                <a:latin typeface="Arial Black" panose="020B0A04020102020204" pitchFamily="34" charset="0"/>
              </a:rPr>
              <a:t>- сладкий</a:t>
            </a:r>
            <a:endParaRPr lang="en-US" cap="none" dirty="0">
              <a:latin typeface="Arial Black" panose="020B0A04020102020204" pitchFamily="34" charset="0"/>
            </a:endParaRPr>
          </a:p>
          <a:p>
            <a:r>
              <a:rPr lang="en-US" cap="none" dirty="0">
                <a:latin typeface="Arial Black" panose="020B0A04020102020204" pitchFamily="34" charset="0"/>
              </a:rPr>
              <a:t>sour</a:t>
            </a:r>
            <a:r>
              <a:rPr lang="ru-RU" cap="none" dirty="0">
                <a:latin typeface="Arial Black" panose="020B0A04020102020204" pitchFamily="34" charset="0"/>
              </a:rPr>
              <a:t>- кислый</a:t>
            </a:r>
            <a:endParaRPr lang="en-US" cap="none" dirty="0">
              <a:latin typeface="Arial Black" panose="020B0A04020102020204" pitchFamily="34" charset="0"/>
            </a:endParaRPr>
          </a:p>
          <a:p>
            <a:r>
              <a:rPr lang="en-US" cap="none" dirty="0">
                <a:latin typeface="Arial Black" panose="020B0A04020102020204" pitchFamily="34" charset="0"/>
              </a:rPr>
              <a:t>spicy </a:t>
            </a:r>
            <a:r>
              <a:rPr lang="ru-RU" cap="none" dirty="0">
                <a:latin typeface="Arial Black" panose="020B0A04020102020204" pitchFamily="34" charset="0"/>
              </a:rPr>
              <a:t>– острый</a:t>
            </a:r>
          </a:p>
          <a:p>
            <a:r>
              <a:rPr lang="en-US" cap="none" dirty="0">
                <a:latin typeface="Arial Black" panose="020B0A04020102020204" pitchFamily="34" charset="0"/>
              </a:rPr>
              <a:t>spice –</a:t>
            </a:r>
            <a:r>
              <a:rPr lang="ru-RU" cap="none" dirty="0">
                <a:latin typeface="Arial Black" panose="020B0A04020102020204" pitchFamily="34" charset="0"/>
              </a:rPr>
              <a:t> специя </a:t>
            </a:r>
            <a:endParaRPr lang="en-US" cap="none" dirty="0">
              <a:latin typeface="Arial Black" panose="020B0A04020102020204" pitchFamily="34" charset="0"/>
            </a:endParaRPr>
          </a:p>
          <a:p>
            <a:pPr marL="0" indent="0" algn="ctr">
              <a:buNone/>
            </a:pPr>
            <a:endParaRPr lang="ru-RU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F5FC8FF-AB30-4BF7-8048-7BFDAEFEEA3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547995" y="281716"/>
            <a:ext cx="5843231" cy="585275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rgbClr val="0070C0"/>
                </a:solidFill>
              </a:rPr>
              <a:t>Dishes (</a:t>
            </a:r>
            <a:r>
              <a:rPr lang="ru-RU" b="1" dirty="0">
                <a:solidFill>
                  <a:srgbClr val="0070C0"/>
                </a:solidFill>
              </a:rPr>
              <a:t>блюда)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cap="none" dirty="0">
                <a:latin typeface="Arial Black" panose="020B0A04020102020204" pitchFamily="34" charset="0"/>
                <a:cs typeface="Times New Roman" panose="02020603050405020304" pitchFamily="18" charset="0"/>
              </a:rPr>
              <a:t>main courses</a:t>
            </a:r>
            <a:r>
              <a:rPr lang="ru-RU" cap="none" dirty="0">
                <a:latin typeface="Arial Black" panose="020B0A04020102020204" pitchFamily="34" charset="0"/>
                <a:cs typeface="Times New Roman" panose="02020603050405020304" pitchFamily="18" charset="0"/>
              </a:rPr>
              <a:t> – горячее блюдо</a:t>
            </a:r>
            <a:endParaRPr lang="en-US" cap="none" dirty="0"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cap="none" dirty="0">
                <a:latin typeface="Arial Black" panose="020B0A04020102020204" pitchFamily="34" charset="0"/>
                <a:cs typeface="Times New Roman" panose="02020603050405020304" pitchFamily="18" charset="0"/>
              </a:rPr>
              <a:t>starter</a:t>
            </a:r>
            <a:r>
              <a:rPr lang="ru-RU" cap="none" dirty="0">
                <a:latin typeface="Arial Black" panose="020B0A04020102020204" pitchFamily="34" charset="0"/>
                <a:cs typeface="Times New Roman" panose="02020603050405020304" pitchFamily="18" charset="0"/>
              </a:rPr>
              <a:t> -закуска</a:t>
            </a:r>
            <a:endParaRPr lang="en-US" cap="none" dirty="0"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cap="none" dirty="0">
                <a:latin typeface="Arial Black" panose="020B0A04020102020204" pitchFamily="34" charset="0"/>
                <a:cs typeface="Times New Roman" panose="02020603050405020304" pitchFamily="18" charset="0"/>
              </a:rPr>
              <a:t>desserts</a:t>
            </a:r>
            <a:r>
              <a:rPr lang="ru-RU" cap="none" dirty="0">
                <a:latin typeface="Arial Black" panose="020B0A04020102020204" pitchFamily="34" charset="0"/>
                <a:cs typeface="Times New Roman" panose="02020603050405020304" pitchFamily="18" charset="0"/>
              </a:rPr>
              <a:t>- десерты</a:t>
            </a:r>
            <a:endParaRPr lang="en-US" cap="none" dirty="0"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cap="none" dirty="0">
                <a:latin typeface="Arial Black" panose="020B0A04020102020204" pitchFamily="34" charset="0"/>
                <a:cs typeface="Times New Roman" panose="02020603050405020304" pitchFamily="18" charset="0"/>
              </a:rPr>
              <a:t>scotch egg</a:t>
            </a:r>
            <a:r>
              <a:rPr lang="ru-RU" cap="none" dirty="0">
                <a:latin typeface="Arial Black" panose="020B0A04020102020204" pitchFamily="34" charset="0"/>
                <a:cs typeface="Times New Roman" panose="02020603050405020304" pitchFamily="18" charset="0"/>
              </a:rPr>
              <a:t> – яйцо по-шотландски </a:t>
            </a:r>
            <a:endParaRPr lang="en-US" cap="none" dirty="0"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cap="none" dirty="0">
                <a:latin typeface="Arial Black" panose="020B0A04020102020204" pitchFamily="34" charset="0"/>
                <a:cs typeface="Times New Roman" panose="02020603050405020304" pitchFamily="18" charset="0"/>
              </a:rPr>
              <a:t>roast beef</a:t>
            </a:r>
            <a:r>
              <a:rPr lang="ru-RU" cap="none" dirty="0">
                <a:latin typeface="Arial Black" panose="020B0A04020102020204" pitchFamily="34" charset="0"/>
                <a:cs typeface="Times New Roman" panose="02020603050405020304" pitchFamily="18" charset="0"/>
              </a:rPr>
              <a:t>- ростбиф </a:t>
            </a:r>
            <a:endParaRPr lang="en-US" cap="none" dirty="0"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cap="none" dirty="0">
                <a:latin typeface="Arial Black" panose="020B0A04020102020204" pitchFamily="34" charset="0"/>
                <a:cs typeface="Times New Roman" panose="02020603050405020304" pitchFamily="18" charset="0"/>
              </a:rPr>
              <a:t>grilled chicken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cap="none" dirty="0">
                <a:latin typeface="Arial Black" panose="020B0A04020102020204" pitchFamily="34" charset="0"/>
                <a:cs typeface="Times New Roman" panose="02020603050405020304" pitchFamily="18" charset="0"/>
              </a:rPr>
              <a:t>baked </a:t>
            </a:r>
            <a:r>
              <a:rPr lang="ru-RU" cap="none" dirty="0">
                <a:latin typeface="Arial Black" panose="020B0A04020102020204" pitchFamily="34" charset="0"/>
                <a:cs typeface="Times New Roman" panose="02020603050405020304" pitchFamily="18" charset="0"/>
              </a:rPr>
              <a:t>– запеченный </a:t>
            </a:r>
            <a:endParaRPr lang="en-US" cap="none" dirty="0"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cap="none" dirty="0">
                <a:latin typeface="Arial Black" panose="020B0A04020102020204" pitchFamily="34" charset="0"/>
                <a:cs typeface="Times New Roman" panose="02020603050405020304" pitchFamily="18" charset="0"/>
              </a:rPr>
              <a:t>mushrooms</a:t>
            </a:r>
            <a:r>
              <a:rPr lang="ru-RU" cap="none" dirty="0">
                <a:latin typeface="Arial Black" panose="020B0A04020102020204" pitchFamily="34" charset="0"/>
                <a:cs typeface="Times New Roman" panose="02020603050405020304" pitchFamily="18" charset="0"/>
              </a:rPr>
              <a:t>- грибы</a:t>
            </a:r>
            <a:endParaRPr lang="en-US" cap="none" dirty="0"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cap="none" dirty="0">
                <a:latin typeface="Arial Black" panose="020B0A04020102020204" pitchFamily="34" charset="0"/>
                <a:cs typeface="Times New Roman" panose="02020603050405020304" pitchFamily="18" charset="0"/>
              </a:rPr>
              <a:t>fruit salad</a:t>
            </a:r>
            <a:r>
              <a:rPr lang="ru-RU" cap="none" dirty="0">
                <a:latin typeface="Arial Black" panose="020B0A04020102020204" pitchFamily="34" charset="0"/>
                <a:cs typeface="Times New Roman" panose="02020603050405020304" pitchFamily="18" charset="0"/>
              </a:rPr>
              <a:t>- фруктовый салат</a:t>
            </a:r>
            <a:endParaRPr lang="en-US" cap="none" dirty="0"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cap="none" dirty="0">
                <a:latin typeface="Arial Black" panose="020B0A04020102020204" pitchFamily="34" charset="0"/>
                <a:cs typeface="Times New Roman" panose="02020603050405020304" pitchFamily="18" charset="0"/>
              </a:rPr>
              <a:t>mineral water</a:t>
            </a:r>
            <a:r>
              <a:rPr lang="ru-RU" cap="none" dirty="0">
                <a:latin typeface="Arial Black" panose="020B0A04020102020204" pitchFamily="34" charset="0"/>
                <a:cs typeface="Times New Roman" panose="02020603050405020304" pitchFamily="18" charset="0"/>
              </a:rPr>
              <a:t>- минеральная вода</a:t>
            </a:r>
            <a:endParaRPr lang="en-US" cap="none" dirty="0"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cap="none" dirty="0">
                <a:latin typeface="Arial Black" panose="020B0A04020102020204" pitchFamily="34" charset="0"/>
                <a:cs typeface="Times New Roman" panose="02020603050405020304" pitchFamily="18" charset="0"/>
              </a:rPr>
              <a:t>soft drinks</a:t>
            </a:r>
            <a:r>
              <a:rPr lang="ru-RU" cap="none" dirty="0">
                <a:latin typeface="Arial Black" panose="020B0A04020102020204" pitchFamily="34" charset="0"/>
                <a:cs typeface="Times New Roman" panose="02020603050405020304" pitchFamily="18" charset="0"/>
              </a:rPr>
              <a:t>- безалкогольные напитки </a:t>
            </a:r>
            <a:endParaRPr lang="en-US" cap="none" dirty="0"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cap="none" dirty="0">
                <a:latin typeface="Arial Black" panose="020B0A04020102020204" pitchFamily="34" charset="0"/>
                <a:cs typeface="Times New Roman" panose="02020603050405020304" pitchFamily="18" charset="0"/>
              </a:rPr>
              <a:t>milk shakes </a:t>
            </a:r>
            <a:r>
              <a:rPr lang="ru-RU" cap="none" dirty="0">
                <a:latin typeface="Arial Black" panose="020B0A04020102020204" pitchFamily="34" charset="0"/>
                <a:cs typeface="Times New Roman" panose="02020603050405020304" pitchFamily="18" charset="0"/>
              </a:rPr>
              <a:t>– молочные коктейли</a:t>
            </a:r>
            <a:endParaRPr lang="en-US" cap="none" dirty="0"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cap="none" dirty="0">
                <a:latin typeface="Arial Black" panose="020B0A04020102020204" pitchFamily="34" charset="0"/>
                <a:cs typeface="Times New Roman" panose="02020603050405020304" pitchFamily="18" charset="0"/>
              </a:rPr>
              <a:t>ginger</a:t>
            </a:r>
            <a:r>
              <a:rPr lang="ru-RU" cap="none" dirty="0">
                <a:latin typeface="Arial Black" panose="020B0A04020102020204" pitchFamily="34" charset="0"/>
                <a:cs typeface="Times New Roman" panose="02020603050405020304" pitchFamily="18" charset="0"/>
              </a:rPr>
              <a:t>- имбирь</a:t>
            </a:r>
            <a:endParaRPr lang="en-US" cap="none" dirty="0"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cap="none" dirty="0">
                <a:latin typeface="Arial Black" panose="020B0A04020102020204" pitchFamily="34" charset="0"/>
                <a:cs typeface="Times New Roman" panose="02020603050405020304" pitchFamily="18" charset="0"/>
              </a:rPr>
              <a:t>celery </a:t>
            </a:r>
            <a:r>
              <a:rPr lang="ru-RU" cap="none" dirty="0">
                <a:latin typeface="Arial Black" panose="020B0A04020102020204" pitchFamily="34" charset="0"/>
                <a:cs typeface="Times New Roman" panose="02020603050405020304" pitchFamily="18" charset="0"/>
              </a:rPr>
              <a:t>- сельдерей</a:t>
            </a:r>
            <a:endParaRPr lang="ru-RU" dirty="0"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16889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09600" y="321816"/>
            <a:ext cx="10396882" cy="1151965"/>
          </a:xfrm>
        </p:spPr>
        <p:txBody>
          <a:bodyPr>
            <a:noAutofit/>
          </a:bodyPr>
          <a:lstStyle/>
          <a:p>
            <a:pPr algn="ctr"/>
            <a:r>
              <a:rPr lang="en-US" sz="3600" dirty="0"/>
              <a:t>Let’s revise how we can </a:t>
            </a:r>
            <a:r>
              <a:rPr lang="en-US" sz="3600" b="1" dirty="0"/>
              <a:t>request</a:t>
            </a:r>
            <a:r>
              <a:rPr lang="en-US" sz="3600" dirty="0"/>
              <a:t> and </a:t>
            </a:r>
            <a:r>
              <a:rPr lang="en-US" sz="3600" b="1" dirty="0"/>
              <a:t>suggest</a:t>
            </a:r>
            <a:r>
              <a:rPr lang="en-US" sz="3600" dirty="0"/>
              <a:t> food and drinks</a:t>
            </a:r>
            <a:endParaRPr lang="ru-RU" sz="3600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3200" b="1" u="sng" dirty="0">
                <a:solidFill>
                  <a:srgbClr val="FF0000"/>
                </a:solidFill>
              </a:rPr>
              <a:t>Ordering</a:t>
            </a:r>
            <a:r>
              <a:rPr lang="en-US" sz="3200" dirty="0"/>
              <a:t> </a:t>
            </a:r>
          </a:p>
          <a:p>
            <a:r>
              <a:rPr lang="en-US" sz="3200" dirty="0"/>
              <a:t>May I…?</a:t>
            </a:r>
          </a:p>
          <a:p>
            <a:r>
              <a:rPr lang="en-US" sz="3200" dirty="0"/>
              <a:t>Can I have a/some…?</a:t>
            </a:r>
          </a:p>
          <a:p>
            <a:r>
              <a:rPr lang="en-US" sz="3200" dirty="0"/>
              <a:t>I want…</a:t>
            </a:r>
          </a:p>
          <a:p>
            <a:pPr marL="0" indent="0">
              <a:buNone/>
            </a:pPr>
            <a:r>
              <a:rPr lang="en-US" sz="3200" b="1" u="sng" dirty="0"/>
              <a:t>more polite</a:t>
            </a:r>
          </a:p>
          <a:p>
            <a:pPr marL="0" indent="0">
              <a:buNone/>
            </a:pPr>
            <a:r>
              <a:rPr lang="en-US" sz="3200" dirty="0"/>
              <a:t>Could I …?</a:t>
            </a:r>
          </a:p>
          <a:p>
            <a:pPr marL="0" indent="0">
              <a:buNone/>
            </a:pPr>
            <a:r>
              <a:rPr lang="en-US" sz="3200" dirty="0"/>
              <a:t>I’d like… (I would like)</a:t>
            </a:r>
          </a:p>
          <a:p>
            <a:endParaRPr lang="ru-RU" sz="3200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3200" b="1" u="sng" dirty="0">
                <a:solidFill>
                  <a:srgbClr val="FF0000"/>
                </a:solidFill>
              </a:rPr>
              <a:t>Suggesting</a:t>
            </a:r>
          </a:p>
          <a:p>
            <a:r>
              <a:rPr lang="en-US" sz="3200" dirty="0"/>
              <a:t>Would you like…? (more polite)</a:t>
            </a:r>
          </a:p>
          <a:p>
            <a:r>
              <a:rPr lang="en-US" sz="3200" dirty="0"/>
              <a:t>How about…?</a:t>
            </a:r>
          </a:p>
          <a:p>
            <a:r>
              <a:rPr lang="en-US" sz="3200" dirty="0"/>
              <a:t>Do you want…?</a:t>
            </a:r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7270128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Read and listen to the dialogue ex 4 page 88</a:t>
            </a:r>
            <a:r>
              <a:rPr lang="ru-RU" dirty="0"/>
              <a:t> 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8715" y="1403053"/>
            <a:ext cx="620177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Ex. 4b, p. 88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210704" y="1345629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796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58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лавное мероприятие">
  <a:themeElements>
    <a:clrScheme name="Главное мероприятие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B80E0F"/>
      </a:accent1>
      <a:accent2>
        <a:srgbClr val="A6987D"/>
      </a:accent2>
      <a:accent3>
        <a:srgbClr val="7F9A71"/>
      </a:accent3>
      <a:accent4>
        <a:srgbClr val="64969F"/>
      </a:accent4>
      <a:accent5>
        <a:srgbClr val="9B75B2"/>
      </a:accent5>
      <a:accent6>
        <a:srgbClr val="80737A"/>
      </a:accent6>
      <a:hlink>
        <a:srgbClr val="F21213"/>
      </a:hlink>
      <a:folHlink>
        <a:srgbClr val="B6A394"/>
      </a:folHlink>
    </a:clrScheme>
    <a:fontScheme name="Главное мероприятие">
      <a:maj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ое мероприятие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in Event" id="{AC372BB4-D83D-411E-B849-B641926BA760}" vid="{F1EFBDE3-1A95-4E3D-81AD-1F53D65BEA0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TM04033927[[fn=Главное мероприятие]]</Template>
  <TotalTime>57</TotalTime>
  <Words>301</Words>
  <Application>Microsoft Office PowerPoint</Application>
  <PresentationFormat>Широкоэкранный</PresentationFormat>
  <Paragraphs>65</Paragraphs>
  <Slides>13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Algerian</vt:lpstr>
      <vt:lpstr>Arial</vt:lpstr>
      <vt:lpstr>Arial Black</vt:lpstr>
      <vt:lpstr>Impact</vt:lpstr>
      <vt:lpstr>Times New Roman</vt:lpstr>
      <vt:lpstr>Главное мероприятие</vt:lpstr>
      <vt:lpstr>Spotlight 6 Unit 9b On the menu</vt:lpstr>
      <vt:lpstr>Today we will… </vt:lpstr>
      <vt:lpstr>Starters</vt:lpstr>
      <vt:lpstr>Main courses</vt:lpstr>
      <vt:lpstr>Drinks</vt:lpstr>
      <vt:lpstr>Traditional British dishes</vt:lpstr>
      <vt:lpstr>Vocabulary</vt:lpstr>
      <vt:lpstr>Let’s revise how we can request and suggest food and drinks</vt:lpstr>
      <vt:lpstr>Read and listen to the dialogue ex 4 page 88 </vt:lpstr>
      <vt:lpstr>What tense do we use to talk about</vt:lpstr>
      <vt:lpstr>Present Simple and Present Continuous tenses</vt:lpstr>
      <vt:lpstr>Презентация PowerPoint</vt:lpstr>
      <vt:lpstr>Let’s do an exercise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On the menu</dc:title>
  <dc:creator>User</dc:creator>
  <cp:lastModifiedBy>PC</cp:lastModifiedBy>
  <cp:revision>11</cp:revision>
  <dcterms:created xsi:type="dcterms:W3CDTF">2020-03-26T13:43:42Z</dcterms:created>
  <dcterms:modified xsi:type="dcterms:W3CDTF">2024-03-21T09:11:22Z</dcterms:modified>
</cp:coreProperties>
</file>