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  <p:sldId id="285" r:id="rId5"/>
    <p:sldId id="287" r:id="rId6"/>
    <p:sldId id="288" r:id="rId7"/>
    <p:sldId id="290" r:id="rId8"/>
    <p:sldId id="291" r:id="rId9"/>
    <p:sldId id="258" r:id="rId10"/>
    <p:sldId id="284" r:id="rId11"/>
    <p:sldId id="293" r:id="rId12"/>
    <p:sldId id="294" r:id="rId13"/>
    <p:sldId id="297" r:id="rId14"/>
    <p:sldId id="299" r:id="rId15"/>
    <p:sldId id="300" r:id="rId16"/>
    <p:sldId id="303" r:id="rId17"/>
    <p:sldId id="305" r:id="rId18"/>
    <p:sldId id="316" r:id="rId19"/>
    <p:sldId id="320" r:id="rId20"/>
    <p:sldId id="314" r:id="rId21"/>
    <p:sldId id="329" r:id="rId22"/>
    <p:sldId id="321" r:id="rId23"/>
    <p:sldId id="324" r:id="rId24"/>
    <p:sldId id="327" r:id="rId25"/>
    <p:sldId id="326" r:id="rId26"/>
    <p:sldId id="328" r:id="rId27"/>
    <p:sldId id="325" r:id="rId28"/>
    <p:sldId id="330" r:id="rId29"/>
    <p:sldId id="331" r:id="rId30"/>
    <p:sldId id="33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00CC00"/>
    <a:srgbClr val="6600CC"/>
    <a:srgbClr val="00CCFF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114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4410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2995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542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9490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773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01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12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92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143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622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0A647-4224-4780-BB05-98034CA0BA33}" type="datetimeFigureOut">
              <a:rPr lang="ru-RU" smtClean="0"/>
              <a:pPr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5EB80-3F76-4A83-8891-2BA50560FB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684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oleObject" Target="../embeddings/_________Microsoft_Office_Word_97_-_20031.doc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внобедренный треугольник 7"/>
          <p:cNvSpPr/>
          <p:nvPr/>
        </p:nvSpPr>
        <p:spPr>
          <a:xfrm rot="17947798">
            <a:off x="-23320" y="-129086"/>
            <a:ext cx="932839" cy="905556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7947798">
            <a:off x="165250" y="1027664"/>
            <a:ext cx="532759" cy="610088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20148151">
            <a:off x="8147998" y="1199275"/>
            <a:ext cx="879970" cy="754800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5096948">
            <a:off x="8030690" y="4955880"/>
            <a:ext cx="921824" cy="845395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9008393">
            <a:off x="8072365" y="-31520"/>
            <a:ext cx="903168" cy="834984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711860">
            <a:off x="8340265" y="2120122"/>
            <a:ext cx="789678" cy="685335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257473">
            <a:off x="8396097" y="3010388"/>
            <a:ext cx="839263" cy="814179"/>
          </a:xfrm>
          <a:prstGeom prst="triangl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 rot="20473784">
            <a:off x="8118626" y="3926717"/>
            <a:ext cx="893806" cy="686368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331075">
            <a:off x="119288" y="1774468"/>
            <a:ext cx="839263" cy="814179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rot="4294497">
            <a:off x="110398" y="2727050"/>
            <a:ext cx="924891" cy="718778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20473784">
            <a:off x="-51182" y="4801886"/>
            <a:ext cx="888943" cy="811467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6568888">
            <a:off x="-9574" y="6112359"/>
            <a:ext cx="1054155" cy="717806"/>
          </a:xfrm>
          <a:prstGeom prst="triangl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16722717">
            <a:off x="39227" y="3879065"/>
            <a:ext cx="880682" cy="742065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7947798">
            <a:off x="7977328" y="5837284"/>
            <a:ext cx="889468" cy="824953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251247" y="116632"/>
            <a:ext cx="6561113" cy="656111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00" dirty="0"/>
          </a:p>
        </p:txBody>
      </p:sp>
      <p:sp>
        <p:nvSpPr>
          <p:cNvPr id="24" name="TextBox 23"/>
          <p:cNvSpPr txBox="1"/>
          <p:nvPr/>
        </p:nvSpPr>
        <p:spPr>
          <a:xfrm>
            <a:off x="1279579" y="2132856"/>
            <a:ext cx="65327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b="1" dirty="0" smtClean="0">
                <a:solidFill>
                  <a:schemeClr val="bg1"/>
                </a:solidFill>
              </a:rPr>
              <a:t>УЧИТЕЛЬ</a:t>
            </a:r>
            <a:endParaRPr lang="ru-RU" sz="120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91680" y="1340768"/>
            <a:ext cx="56886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</a:rPr>
              <a:t>ГОРДОЕ ИМЯ -</a:t>
            </a:r>
            <a:endParaRPr lang="ru-RU" sz="5000" dirty="0">
              <a:solidFill>
                <a:schemeClr val="bg1"/>
              </a:solidFill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2047615" y="4218766"/>
            <a:ext cx="4968375" cy="84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с элементами исследования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28" name="Объект 1"/>
          <p:cNvSpPr txBox="1">
            <a:spLocks/>
          </p:cNvSpPr>
          <p:nvPr/>
        </p:nvSpPr>
        <p:spPr>
          <a:xfrm>
            <a:off x="2753369" y="5287188"/>
            <a:ext cx="3994139" cy="9070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ru-RU" sz="1200" b="1" i="1" kern="0" dirty="0" smtClean="0">
                <a:solidFill>
                  <a:srgbClr val="00B0F0"/>
                </a:solidFill>
              </a:rPr>
              <a:t>Выполнил</a:t>
            </a:r>
            <a:r>
              <a:rPr lang="ru-RU" sz="1200" i="1" kern="0" dirty="0" smtClean="0">
                <a:solidFill>
                  <a:schemeClr val="bg1"/>
                </a:solidFill>
              </a:rPr>
              <a:t>: </a:t>
            </a:r>
            <a:r>
              <a:rPr lang="ru-RU" sz="1200" kern="0" dirty="0" smtClean="0">
                <a:solidFill>
                  <a:schemeClr val="bg1"/>
                </a:solidFill>
              </a:rPr>
              <a:t>Михайлов Богдан, обучающийся 4 «А» класса </a:t>
            </a:r>
          </a:p>
          <a:p>
            <a:pPr algn="l">
              <a:defRPr/>
            </a:pPr>
            <a:r>
              <a:rPr lang="ru-RU" sz="1200" b="1" i="1" kern="0" dirty="0" smtClean="0">
                <a:solidFill>
                  <a:srgbClr val="00B0F0"/>
                </a:solidFill>
              </a:rPr>
              <a:t>Руководители проекта</a:t>
            </a:r>
            <a:r>
              <a:rPr lang="ru-RU" sz="1200" i="1" kern="0" dirty="0" smtClean="0">
                <a:solidFill>
                  <a:schemeClr val="bg1"/>
                </a:solidFill>
              </a:rPr>
              <a:t>: </a:t>
            </a:r>
            <a:r>
              <a:rPr lang="ru-RU" sz="1200" kern="0" dirty="0" smtClean="0">
                <a:solidFill>
                  <a:schemeClr val="bg1"/>
                </a:solidFill>
              </a:rPr>
              <a:t>Пронина Н.Ф., учитель начальных классов </a:t>
            </a:r>
            <a:r>
              <a:rPr lang="ru-RU" sz="1200" kern="0" dirty="0">
                <a:solidFill>
                  <a:schemeClr val="bg1"/>
                </a:solidFill>
              </a:rPr>
              <a:t>и</a:t>
            </a:r>
            <a:r>
              <a:rPr lang="ru-RU" sz="1200" i="1" kern="0" dirty="0" smtClean="0">
                <a:solidFill>
                  <a:schemeClr val="bg1"/>
                </a:solidFill>
              </a:rPr>
              <a:t> </a:t>
            </a:r>
            <a:r>
              <a:rPr lang="ru-RU" sz="1200" kern="0" dirty="0" smtClean="0">
                <a:solidFill>
                  <a:schemeClr val="bg1"/>
                </a:solidFill>
              </a:rPr>
              <a:t>Сибатров В.П., учитель физической культуры МОУ «Лицей г. Козьмодемьянска»</a:t>
            </a:r>
            <a:endParaRPr lang="ru-RU" sz="12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55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75868"/>
            <a:ext cx="3360150" cy="468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Объект 1"/>
          <p:cNvSpPr txBox="1">
            <a:spLocks/>
          </p:cNvSpPr>
          <p:nvPr/>
        </p:nvSpPr>
        <p:spPr>
          <a:xfrm>
            <a:off x="4788024" y="1556792"/>
            <a:ext cx="3612883" cy="46064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ВЫДЕРЖКИ ИЗ СТАТЬИ</a:t>
            </a:r>
          </a:p>
          <a:p>
            <a:pPr algn="just"/>
            <a:endParaRPr lang="ru-RU" altLang="ru-RU" sz="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«Василия Павловича  Сибатрова и коллеги, и учащиеся, и их родители считают педагогом- профессионалом. Статный, сильный, жизнерадостный. Людей, ратующих за здоровый образ жизни, в обществе, к сожалению, немного. Тем ценнее для нас люди, которые рядом с нами, в условиях небольшого города проводят огромную работу по пропаганде здорового образа жизни , физического совершенствования и так трепетно относятся к идеям олимпийского движения».</a:t>
            </a:r>
          </a:p>
          <a:p>
            <a:endParaRPr lang="ru-RU" sz="1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43608" y="244422"/>
            <a:ext cx="7827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Мой учитель физической культуры</a:t>
            </a:r>
            <a:endParaRPr lang="ru-RU" sz="36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81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3313"/>
            <a:ext cx="8229600" cy="850106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C00000"/>
                </a:solidFill>
                <a:latin typeface="Impact" panose="020B0806030902050204" pitchFamily="34" charset="0"/>
              </a:rPr>
              <a:t>Педагогический путь</a:t>
            </a:r>
            <a:endParaRPr lang="ru-RU" sz="36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4" name="Picture 6" descr="F:\image82KIPBZ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996" y="1159421"/>
            <a:ext cx="4068302" cy="241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F:\IMG_00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3" y="3789040"/>
            <a:ext cx="4100697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8064" y="1910220"/>
            <a:ext cx="3538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Оршанского педагогического училища и Казанского Госпединститута Василий Павлович начинает свой педагогический стаж в Троицко-Посадской средней школе.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1980 года работал учителем физкультуры в средней школе № 3 г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Козьмодемьянска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1986 года работает в Лицее г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Козьмодемьянска </a:t>
            </a: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физкультуры в начальной школе.</a:t>
            </a:r>
          </a:p>
        </p:txBody>
      </p:sp>
    </p:spTree>
    <p:extLst>
      <p:ext uri="{BB962C8B-B14F-4D97-AF65-F5344CB8AC3E}">
        <p14:creationId xmlns:p14="http://schemas.microsoft.com/office/powerpoint/2010/main" xmlns="" val="33257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703" y="548680"/>
            <a:ext cx="3889127" cy="2787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100_433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034" y="3728566"/>
            <a:ext cx="4100640" cy="275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100_46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216" y="3728566"/>
            <a:ext cx="3909614" cy="2756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47517" y="603623"/>
            <a:ext cx="42516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C00000"/>
                </a:solidFill>
                <a:cs typeface="Times New Roman" panose="02020603050405020304" pitchFamily="18" charset="0"/>
              </a:rPr>
              <a:t>В МОУ «Лицей </a:t>
            </a:r>
            <a:r>
              <a:rPr lang="ru-RU" altLang="ru-RU" sz="2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г. Козьмодемьянска» </a:t>
            </a:r>
            <a:r>
              <a:rPr lang="ru-RU" altLang="ru-RU" sz="2400" b="1" dirty="0">
                <a:solidFill>
                  <a:srgbClr val="C00000"/>
                </a:solidFill>
                <a:cs typeface="Times New Roman" panose="02020603050405020304" pitchFamily="18" charset="0"/>
              </a:rPr>
              <a:t>Василий Павлович оборудовал мини-спортзал , </a:t>
            </a:r>
            <a:r>
              <a:rPr lang="ru-RU" altLang="ru-RU" sz="2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разработал </a:t>
            </a:r>
            <a:r>
              <a:rPr lang="ru-RU" altLang="ru-RU" sz="24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нетрадиционные формы урочной и внеурочной работы по пропаганде </a:t>
            </a:r>
            <a:r>
              <a:rPr lang="ru-RU" altLang="ru-RU" sz="2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ЗОЖ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4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08912" cy="2952328"/>
          </a:xfrm>
        </p:spPr>
        <p:txBody>
          <a:bodyPr>
            <a:noAutofit/>
          </a:bodyPr>
          <a:lstStyle/>
          <a:p>
            <a:pPr algn="l"/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</a:t>
            </a:r>
            <a:b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КАЗАНЬ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универсиада, чемпионат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 по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водным видам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ЧЕБОКСАРЫ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чемпионат России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лёгкой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атлетике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F:\-4000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4479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F:\mzl.hgdpkpkw[1]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99791" y="3340323"/>
            <a:ext cx="2520950" cy="3128962"/>
          </a:xfrm>
          <a:noFill/>
        </p:spPr>
      </p:pic>
      <p:pic>
        <p:nvPicPr>
          <p:cNvPr id="6" name="Picture 5" descr="F:\c6152c9773dd6f9d995b58fceab4d22d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5" y="3320445"/>
            <a:ext cx="2921496" cy="308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27249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Impact" panose="020B0806030902050204" pitchFamily="34" charset="0"/>
              </a:rPr>
              <a:t>Мой </a:t>
            </a:r>
            <a:r>
              <a:rPr lang="ru-RU" sz="32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любимый учитель</a:t>
            </a:r>
            <a:endParaRPr lang="ru-RU" sz="32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870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559342" y="1604383"/>
            <a:ext cx="3491880" cy="3456384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2005 год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6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altLang="ru-RU" sz="26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республиканского  конкурса «Учитель года»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sz="2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 год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6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altLang="ru-RU" sz="26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лучших учителей РФ в рамках национального проекта «Образование»</a:t>
            </a:r>
          </a:p>
          <a:p>
            <a:pPr>
              <a:lnSpc>
                <a:spcPct val="80000"/>
              </a:lnSpc>
            </a:pPr>
            <a:endParaRPr lang="ru-RU" altLang="ru-RU" sz="2000" dirty="0" smtClean="0"/>
          </a:p>
        </p:txBody>
      </p:sp>
      <p:pic>
        <p:nvPicPr>
          <p:cNvPr id="5" name="Picture 6" descr="D:\Материал для презентации .СибатровВ.П\05.01.2007 19-07-27_0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5371"/>
            <a:ext cx="5369485" cy="385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3982515-04fa37b9d434e1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09120"/>
            <a:ext cx="2010495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7249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Impact" panose="020B0806030902050204" pitchFamily="34" charset="0"/>
              </a:rPr>
              <a:t>Мой </a:t>
            </a:r>
            <a:r>
              <a:rPr lang="ru-RU" sz="32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любимый учитель</a:t>
            </a:r>
            <a:endParaRPr lang="ru-RU" sz="32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62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153433"/>
            <a:ext cx="914400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зональных и лауреат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Всероссийских конкурсов </a:t>
            </a:r>
            <a:b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педагогического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труда»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IMG_00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2808312" cy="365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D:\Сибатров аттестация2015г._МОУ Лицей г.Козьмодемьянска\image_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7246" y="3316143"/>
            <a:ext cx="1849507" cy="186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MG_00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20888"/>
            <a:ext cx="2643188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27249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Impact" panose="020B0806030902050204" pitchFamily="34" charset="0"/>
              </a:rPr>
              <a:t>Мой </a:t>
            </a:r>
            <a:r>
              <a:rPr lang="ru-RU" sz="32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любимый учитель</a:t>
            </a:r>
            <a:endParaRPr lang="ru-RU" sz="32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23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Сибатров%20облож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59" y="3244548"/>
            <a:ext cx="2232248" cy="314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user\Downloads\Свидетельство проекта infourok.ru №МЩ177611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4867" y="934473"/>
            <a:ext cx="1479621" cy="209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Сибатров аттестация2015г._МОУ Лицей г.Козьмодемьянска\Сканы Сибатров.2015_11_17\Сертификат проекта infourok.ru № АA-249917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7527" y="961450"/>
            <a:ext cx="1381555" cy="205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26064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Impact" panose="020B0806030902050204" pitchFamily="34" charset="0"/>
              </a:rPr>
              <a:t>Мой </a:t>
            </a:r>
            <a:r>
              <a:rPr lang="ru-RU" sz="32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любимый учитель</a:t>
            </a:r>
            <a:endParaRPr lang="ru-RU" sz="32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9" name="Picture 4" descr="IMG_00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3206" y="3199271"/>
            <a:ext cx="1785522" cy="228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IMG_00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211978"/>
            <a:ext cx="1853547" cy="228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user\Pictures\Изображение 0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781457"/>
            <a:ext cx="2951014" cy="2333360"/>
          </a:xfrm>
          <a:prstGeom prst="rect">
            <a:avLst/>
          </a:prstGeom>
          <a:noFill/>
        </p:spPr>
      </p:pic>
      <p:pic>
        <p:nvPicPr>
          <p:cNvPr id="13" name="Picture 6" descr="D:\Материал для презентации .СибатровВ.П\Сканы Сибатров.2015_11_17\IMG_003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2726" y="4317910"/>
            <a:ext cx="1780960" cy="220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9181" y="1196752"/>
            <a:ext cx="2102561" cy="1568288"/>
          </a:xfrm>
          <a:prstGeom prst="rect">
            <a:avLst/>
          </a:prstGeom>
        </p:spPr>
      </p:pic>
      <p:pic>
        <p:nvPicPr>
          <p:cNvPr id="15" name="Picture 5" descr="IMG_003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1008" y="4355513"/>
            <a:ext cx="2016399" cy="220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77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08311" y="720067"/>
            <a:ext cx="5784169" cy="2424881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alt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 -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«Заслуженный работник образования Республики Марий Эл»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alt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 – звание 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«Заслуженный учитель  Российской Федерации»</a:t>
            </a:r>
            <a:r>
              <a:rPr lang="ru-RU" alt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None/>
            </a:pP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5" name="Picture 4" descr="Копия IMG_0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428625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5" descr="Копия IMG_00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61048"/>
            <a:ext cx="45720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C:\Users\user\Desktop\В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406650" cy="348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3878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7504" y="188640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Impact" panose="020B0806030902050204" pitchFamily="34" charset="0"/>
              </a:rPr>
              <a:t>Домашнее задание от учителя</a:t>
            </a:r>
            <a:endParaRPr lang="ru-RU" sz="32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4678478"/>
              </p:ext>
            </p:extLst>
          </p:nvPr>
        </p:nvGraphicFramePr>
        <p:xfrm>
          <a:off x="143366" y="890047"/>
          <a:ext cx="8749114" cy="5851321"/>
        </p:xfrm>
        <a:graphic>
          <a:graphicData uri="http://schemas.openxmlformats.org/presentationml/2006/ole">
            <p:oleObj spid="_x0000_s1036" name="Document" r:id="rId3" imgW="10189535" imgH="6949787" progId="Word.Document.8">
              <p:embed/>
            </p:oleObj>
          </a:graphicData>
        </a:graphic>
      </p:graphicFrame>
      <p:pic>
        <p:nvPicPr>
          <p:cNvPr id="7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0589" y="1372801"/>
            <a:ext cx="1179235" cy="1806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8296" y="3170687"/>
            <a:ext cx="1035679" cy="168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3496" y="3178835"/>
            <a:ext cx="1232322" cy="169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1655" y="1380949"/>
            <a:ext cx="1165351" cy="17897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8696" y="3139746"/>
            <a:ext cx="1194800" cy="1728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9412" y="4849137"/>
            <a:ext cx="1167594" cy="17556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283" y="1380949"/>
            <a:ext cx="1113588" cy="18006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3496" y="4870632"/>
            <a:ext cx="1090464" cy="17341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8561" y="4841844"/>
            <a:ext cx="1214935" cy="176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086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ПАРУСНЫЙ КЛУБ «ПАЛЛАДА»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6" name="Рисунок 2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420" y="1052736"/>
            <a:ext cx="7416824" cy="5565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7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внобедренный треугольник 16"/>
          <p:cNvSpPr/>
          <p:nvPr/>
        </p:nvSpPr>
        <p:spPr>
          <a:xfrm rot="20148151">
            <a:off x="200487" y="5102187"/>
            <a:ext cx="695259" cy="587522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711860">
            <a:off x="276206" y="184297"/>
            <a:ext cx="613848" cy="474563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 rot="1257473">
            <a:off x="271128" y="1114254"/>
            <a:ext cx="605624" cy="572862"/>
          </a:xfrm>
          <a:prstGeom prst="triangl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 rot="20473784">
            <a:off x="228874" y="2094849"/>
            <a:ext cx="535589" cy="586459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 rot="711860" flipH="1">
            <a:off x="277920" y="4119348"/>
            <a:ext cx="540395" cy="607454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 rot="1257473" flipH="1">
            <a:off x="247916" y="3182748"/>
            <a:ext cx="697603" cy="492095"/>
          </a:xfrm>
          <a:prstGeom prst="triangl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 rot="20473784" flipH="1">
            <a:off x="267880" y="6056206"/>
            <a:ext cx="657674" cy="551920"/>
          </a:xfrm>
          <a:prstGeom prst="triangle">
            <a:avLst/>
          </a:prstGeom>
          <a:solidFill>
            <a:srgbClr val="7030A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1403648" y="-58084"/>
            <a:ext cx="7740352" cy="69160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kern="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Актуальность темы:</a:t>
            </a:r>
            <a:r>
              <a:rPr lang="ru-RU" sz="2400" b="1" i="1" kern="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kern="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  <a:t>2023 год – год педагога и наставника</a:t>
            </a:r>
            <a: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kern="0" dirty="0" smtClean="0">
                <a:latin typeface="Calibri" panose="020F0502020204030204" pitchFamily="34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2400" b="1" dirty="0" smtClean="0">
                <a:solidFill>
                  <a:srgbClr val="00CC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r>
              <a:rPr lang="ru-RU" sz="2400" dirty="0">
                <a:solidFill>
                  <a:srgbClr val="00CC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предположим, что любимый учитель играет большую роль в жизни </a:t>
            </a:r>
            <a:r>
              <a:rPr lang="ru-RU" sz="2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обучающихся.</a:t>
            </a:r>
            <a:endParaRPr lang="ru-RU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>
              <a:defRPr/>
            </a:pPr>
            <a: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Цель исследования:</a:t>
            </a:r>
            <a:r>
              <a:rPr lang="ru-RU" sz="2400" b="1" i="1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kern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/>
              <a:t>найти историю возникновения профессии </a:t>
            </a:r>
            <a:r>
              <a:rPr lang="ru-RU" sz="2400" dirty="0" smtClean="0"/>
              <a:t>«учитель</a:t>
            </a:r>
            <a:r>
              <a:rPr lang="ru-RU" sz="2400" dirty="0"/>
              <a:t>».</a:t>
            </a:r>
          </a:p>
          <a:p>
            <a:pPr marL="0" lvl="1">
              <a:defRPr/>
            </a:pPr>
            <a: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kern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Задачи : </a:t>
            </a:r>
            <a:r>
              <a:rPr lang="ru-RU" sz="2400" b="1" i="1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kern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  <a:t>1.Собрать материал о первых учителях; </a:t>
            </a:r>
            <a:b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</a:br>
            <a: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  <a:t>2.Взять интервью у любимого учителя;</a:t>
            </a:r>
            <a:b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</a:br>
            <a:r>
              <a:rPr lang="ru-RU" sz="2400" kern="0" dirty="0" smtClean="0">
                <a:latin typeface="Calibri" panose="020F0502020204030204" pitchFamily="34" charset="0"/>
                <a:cs typeface="Times New Roman" pitchFamily="18" charset="0"/>
              </a:rPr>
              <a:t>3.Воспитать чувство гордости и уважения  к профессии «учитель». </a:t>
            </a:r>
            <a:r>
              <a:rPr lang="ru-RU" sz="2400" kern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kern="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r>
              <a:rPr lang="ru-RU" sz="2400" b="1" dirty="0">
                <a:solidFill>
                  <a:srgbClr val="00B0F0"/>
                </a:solidFill>
                <a:cs typeface="Times New Roman" panose="02020603050405020304" pitchFamily="18" charset="0"/>
              </a:rPr>
              <a:t>Объект исследования</a:t>
            </a:r>
            <a:r>
              <a:rPr lang="ru-RU" sz="2000" b="1" dirty="0">
                <a:solidFill>
                  <a:srgbClr val="00B0F0"/>
                </a:solidFill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cs typeface="Times New Roman" panose="02020603050405020304" pitchFamily="18" charset="0"/>
              </a:rPr>
              <a:t>профессия «учитель»</a:t>
            </a:r>
            <a:endParaRPr lang="ru-RU" sz="2400" dirty="0"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ru-RU" sz="2400" b="1" dirty="0">
                <a:solidFill>
                  <a:srgbClr val="00CC00"/>
                </a:solidFill>
                <a:cs typeface="Times New Roman" panose="02020603050405020304" pitchFamily="18" charset="0"/>
              </a:rPr>
              <a:t>Предмет исследования</a:t>
            </a:r>
            <a:r>
              <a:rPr lang="ru-RU" sz="2000" b="1" dirty="0">
                <a:solidFill>
                  <a:srgbClr val="00CC00"/>
                </a:solidFill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cs typeface="Times New Roman" panose="02020603050405020304" pitchFamily="18" charset="0"/>
              </a:rPr>
              <a:t>мой любимый учитель</a:t>
            </a:r>
            <a:endParaRPr lang="ru-RU" sz="2400" b="1" i="1" kern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60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pPr algn="ctr"/>
            <a:r>
              <a:rPr lang="ru-RU" altLang="ru-RU" b="1" dirty="0" smtClean="0"/>
              <a:t>2022 ГОД </a:t>
            </a:r>
            <a:r>
              <a:rPr lang="ru-RU" altLang="ru-RU" dirty="0" smtClean="0"/>
              <a:t>- </a:t>
            </a:r>
            <a:r>
              <a:rPr lang="ru-RU" altLang="ru-RU" b="1" dirty="0" smtClean="0">
                <a:solidFill>
                  <a:srgbClr val="FF0000"/>
                </a:solidFill>
              </a:rPr>
              <a:t>2 СТУПЕНЬ ГТО</a:t>
            </a:r>
            <a:endParaRPr lang="ru-RU" altLang="ru-RU" b="1" dirty="0" smtClean="0"/>
          </a:p>
        </p:txBody>
      </p:sp>
      <p:pic>
        <p:nvPicPr>
          <p:cNvPr id="27651" name="Рисунок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528" y="1628800"/>
            <a:ext cx="5116513" cy="3838575"/>
          </a:xfr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2431963"/>
            <a:ext cx="3300876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463773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cdn.culture.ru/images/f4d45d6a-8ba3-5baa-bd90-cc5b1bc8ab2f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2960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1037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videouroki.net/html/2017/12/06/v_5a27d349b1b00/99702064_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69338"/>
            <a:ext cx="427510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199" y="197174"/>
            <a:ext cx="8229600" cy="70609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Impact" panose="020B0806030902050204" pitchFamily="34" charset="0"/>
              </a:rPr>
              <a:t>МОЯ МЕЧТА</a:t>
            </a:r>
            <a:endParaRPr lang="ru-RU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11" name="Picture 2" descr="https://kmkk.mil.ru/upload/site119/document_images/Q0dZH6D7M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43619"/>
            <a:ext cx="3078945" cy="195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www.pravda-tv.ru/wp-content/uploads/2019/09/kade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94126"/>
            <a:ext cx="302433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s://navyparade2020.mil.ru/images/service/4_kronshtadt_mkv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5174" y="4918754"/>
            <a:ext cx="1193651" cy="12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https://navyparade2020.mil.ru/images/service/4_kronshtadt_mkv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1193651" cy="12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s://navyparade2020.mil.ru/images/service/4_kronshtadt_mkv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797" y="1941781"/>
            <a:ext cx="1193651" cy="120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07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16023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Объект 3" descr="https://avatars.mds.yandex.net/i?id=bb44a84d400c84cd36221163bb45033e-5235444-images-thumbs&amp;ref=rim&amp;n=33&amp;w=316&amp;h=150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4380" y="889984"/>
            <a:ext cx="3217097" cy="1773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052" y="4408212"/>
            <a:ext cx="1419862" cy="21371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7358" y="332656"/>
            <a:ext cx="1443570" cy="20373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2269" y="2863757"/>
            <a:ext cx="1440160" cy="1790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2269" y="4876557"/>
            <a:ext cx="3235599" cy="16707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9717" y="2831157"/>
            <a:ext cx="1368152" cy="18230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050" y="2212873"/>
            <a:ext cx="1625005" cy="21653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0064" y="4516311"/>
            <a:ext cx="1532624" cy="2042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4088" y="2495522"/>
            <a:ext cx="1447611" cy="19301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918" y="254594"/>
            <a:ext cx="1545996" cy="240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93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0492" y="327900"/>
            <a:ext cx="3250704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9701" y="264689"/>
            <a:ext cx="5466320" cy="6365225"/>
          </a:xfrm>
          <a:prstGeom prst="rect">
            <a:avLst/>
          </a:prstGeom>
        </p:spPr>
      </p:pic>
      <p:pic>
        <p:nvPicPr>
          <p:cNvPr id="6" name="Рисунок 5" descr="https://catherineasquithgallery.com/uploads/posts/2021-03/1614840565_90-p-fon-zdorovii-obraz-zhizni-1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668" y="2223165"/>
            <a:ext cx="3168352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381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Picture 6" descr="C:\Users\user\Downloads\IMG-20201008-WA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355160" cy="551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https://gskou-bug.ucoz.ru/_pu/2/4701906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664"/>
            <a:ext cx="2139753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2895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Picture 4" descr="Изображение 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980" y="908720"/>
            <a:ext cx="7670039" cy="5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i.mycdn.me/i?r=AzEPZsRbOZEKgBhR0XGMT1Rk01Ik2DtgXgKfMqMYOs0pXKaKTM5SRkZCeTgDn6uOyic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635"/>
            <a:ext cx="1797121" cy="14261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8178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94452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13" name="Объект 3" descr="https://kirovsky-mr.ru/upload/iblock/91b/91b83b6627da863805d0185f6f237bd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6359"/>
            <a:ext cx="2178365" cy="2190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329" y="3932328"/>
            <a:ext cx="1899877" cy="25416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2037" y="3929897"/>
            <a:ext cx="1971251" cy="26283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2119" y="3854558"/>
            <a:ext cx="2014458" cy="2697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1052736"/>
            <a:ext cx="1866794" cy="24890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917" y="1166118"/>
            <a:ext cx="1904289" cy="248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986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tatic.wixstatic.com/media/2b43d0_09f3723b0f3949959859acb3ca1f2883~mv2.png/v1/fill/w_1000,h_750,al_c,usm_0.66_1.00_0.01/2b43d0_09f3723b0f3949959859acb3ca1f2883~mv2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4432065" cy="34762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Impact" panose="020B0806030902050204" pitchFamily="34" charset="0"/>
              </a:rPr>
              <a:t>Я БУДУ ПОМНИТЬ !</a:t>
            </a:r>
            <a:endParaRPr lang="ru-RU" sz="3200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3528" y="4941168"/>
            <a:ext cx="813690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Мы с учителем всегда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Говорим здоровью - ДА !</a:t>
            </a:r>
            <a:endParaRPr lang="ru-RU" sz="48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0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user\Desktop\Фотр Сизовых и Сибатровых2015говая папка\фотоС.В.П. .2015_11_30\IMG_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3503" y="1916832"/>
            <a:ext cx="6341009" cy="466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236015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CC0000"/>
                </a:solidFill>
                <a:latin typeface="Impact" panose="020B0806030902050204" pitchFamily="34" charset="0"/>
              </a:rPr>
              <a:t>Учитель -</a:t>
            </a:r>
            <a:endParaRPr lang="ru-RU" sz="3200" dirty="0" smtClean="0">
              <a:solidFill>
                <a:srgbClr val="CC0000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3200" dirty="0" smtClean="0">
                <a:solidFill>
                  <a:srgbClr val="CC0000"/>
                </a:solidFill>
                <a:latin typeface="Impact" panose="020B0806030902050204" pitchFamily="34" charset="0"/>
              </a:rPr>
              <a:t> </a:t>
            </a:r>
            <a:r>
              <a:rPr lang="ru-RU" sz="3200" dirty="0">
                <a:solidFill>
                  <a:srgbClr val="CC0000"/>
                </a:solidFill>
                <a:latin typeface="Impact" panose="020B0806030902050204" pitchFamily="34" charset="0"/>
              </a:rPr>
              <a:t>это уникальная профессия, вне времени, моды и </a:t>
            </a:r>
            <a:r>
              <a:rPr lang="ru-RU" sz="3200" dirty="0" smtClean="0">
                <a:solidFill>
                  <a:srgbClr val="CC0000"/>
                </a:solidFill>
                <a:latin typeface="Impact" panose="020B0806030902050204" pitchFamily="34" charset="0"/>
              </a:rPr>
              <a:t>географии!</a:t>
            </a:r>
            <a:endParaRPr lang="ru-RU" sz="3200" dirty="0">
              <a:solidFill>
                <a:srgbClr val="CC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58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/>
        </p:nvSpPr>
        <p:spPr>
          <a:xfrm>
            <a:off x="0" y="178541"/>
            <a:ext cx="9144000" cy="125275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5400" dirty="0" smtClean="0">
                <a:solidFill>
                  <a:srgbClr val="00B0F0"/>
                </a:solidFill>
                <a:latin typeface="Impact" panose="020B0806030902050204" pitchFamily="34" charset="0"/>
              </a:rPr>
              <a:t>Профессия  Учитель</a:t>
            </a:r>
            <a:endParaRPr lang="ru-RU" sz="54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pic>
        <p:nvPicPr>
          <p:cNvPr id="16" name="Picture 2" descr="факт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585" y="3356992"/>
            <a:ext cx="3547681" cy="2749453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5004048" y="3140968"/>
            <a:ext cx="34563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eorgia" panose="02040502050405020303" pitchFamily="18" charset="0"/>
              </a:rPr>
              <a:t>- одна из самых древних профессий на </a:t>
            </a:r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eorgia" panose="02040502050405020303" pitchFamily="18" charset="0"/>
              </a:rPr>
              <a:t>Земле</a:t>
            </a:r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eorgia" panose="02040502050405020303" pitchFamily="18" charset="0"/>
              </a:rPr>
              <a:t> 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 bwMode="auto">
          <a:xfrm>
            <a:off x="960585" y="1772816"/>
            <a:ext cx="7222829" cy="9011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 dirty="0" smtClean="0"/>
              <a:t>Учитель – это лицо, которое кого-либо чему-либо обучает. </a:t>
            </a:r>
            <a:r>
              <a:rPr lang="ru-RU" sz="2400" kern="0" dirty="0" smtClean="0"/>
              <a:t>(по толковому словарю С.И. Ожегова)</a:t>
            </a:r>
            <a:endParaRPr lang="ru-RU" sz="2400" kern="0" dirty="0"/>
          </a:p>
        </p:txBody>
      </p:sp>
    </p:spTree>
    <p:extLst>
      <p:ext uri="{BB962C8B-B14F-4D97-AF65-F5344CB8AC3E}">
        <p14:creationId xmlns:p14="http://schemas.microsoft.com/office/powerpoint/2010/main" xmlns="" val="324247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251247" y="116632"/>
            <a:ext cx="6561113" cy="656111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00" dirty="0"/>
          </a:p>
        </p:txBody>
      </p:sp>
      <p:sp>
        <p:nvSpPr>
          <p:cNvPr id="7" name="TextBox 6"/>
          <p:cNvSpPr txBox="1"/>
          <p:nvPr/>
        </p:nvSpPr>
        <p:spPr>
          <a:xfrm>
            <a:off x="1305609" y="1772816"/>
            <a:ext cx="65327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</a:rPr>
              <a:t>СПАСИБО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7683" y="3501008"/>
            <a:ext cx="56886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chemeClr val="bg1"/>
                </a:solidFill>
              </a:rPr>
              <a:t>ЗА ВНИМАНИЕ!</a:t>
            </a:r>
            <a:endParaRPr lang="ru-RU" sz="5000" dirty="0">
              <a:solidFill>
                <a:schemeClr val="bg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17947798">
            <a:off x="1852423" y="4537838"/>
            <a:ext cx="932839" cy="905556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331075">
            <a:off x="3064050" y="5240308"/>
            <a:ext cx="839263" cy="814179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17947798">
            <a:off x="3955553" y="5479450"/>
            <a:ext cx="932839" cy="905556"/>
          </a:xfrm>
          <a:prstGeom prst="triangle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1331075">
            <a:off x="5409747" y="5199849"/>
            <a:ext cx="839263" cy="814179"/>
          </a:xfrm>
          <a:prstGeom prst="triangle">
            <a:avLst/>
          </a:prstGeom>
          <a:solidFill>
            <a:srgbClr val="00CCFF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7947798">
            <a:off x="6007795" y="4618756"/>
            <a:ext cx="932839" cy="905556"/>
          </a:xfrm>
          <a:prstGeom prst="triangle">
            <a:avLst/>
          </a:prstGeom>
          <a:solidFill>
            <a:srgbClr val="33CC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3"/>
          <p:cNvSpPr txBox="1">
            <a:spLocks/>
          </p:cNvSpPr>
          <p:nvPr/>
        </p:nvSpPr>
        <p:spPr>
          <a:xfrm>
            <a:off x="1" y="256823"/>
            <a:ext cx="9144000" cy="12003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92D050"/>
                </a:solidFill>
                <a:latin typeface="Impact" panose="020B0806030902050204" pitchFamily="34" charset="0"/>
              </a:rPr>
              <a:t>… во времена, когда человек стал охотиться на диких зверей …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rgbClr val="92D050"/>
              </a:solidFill>
              <a:latin typeface="Impact" panose="020B080603090205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635896" y="2420888"/>
            <a:ext cx="5092569" cy="3877867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563839" y="1988840"/>
            <a:ext cx="399254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Georgia" panose="02040502050405020303" pitchFamily="18" charset="0"/>
              </a:rPr>
              <a:t>старшее поколение </a:t>
            </a:r>
            <a:r>
              <a:rPr lang="ru-RU" sz="30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ED7D31">
                      <a:lumMod val="40000"/>
                      <a:lumOff val="60000"/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 </a:t>
            </a:r>
          </a:p>
          <a:p>
            <a:pPr lvl="0"/>
            <a:r>
              <a:rPr lang="ru-RU" sz="30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ED7D31">
                      <a:lumMod val="40000"/>
                      <a:lumOff val="60000"/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обучало </a:t>
            </a:r>
            <a:r>
              <a:rPr lang="ru-RU" sz="3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Georgia" panose="02040502050405020303" pitchFamily="18" charset="0"/>
              </a:rPr>
              <a:t>молодых </a:t>
            </a:r>
            <a:endParaRPr lang="ru-RU" sz="30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Georgia" panose="02040502050405020303" pitchFamily="18" charset="0"/>
            </a:endParaRPr>
          </a:p>
          <a:p>
            <a:pPr lvl="0"/>
            <a:r>
              <a:rPr lang="ru-RU" sz="3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Georgia" panose="02040502050405020303" pitchFamily="18" charset="0"/>
              </a:rPr>
              <a:t>всем приёмам </a:t>
            </a:r>
          </a:p>
          <a:p>
            <a:pPr lvl="0"/>
            <a:r>
              <a:rPr lang="ru-RU" sz="30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Georgia" panose="02040502050405020303" pitchFamily="18" charset="0"/>
              </a:rPr>
              <a:t>этого незатейливого занятия</a:t>
            </a:r>
            <a:endParaRPr lang="ru-RU" sz="30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2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"/>
          <p:cNvSpPr txBox="1">
            <a:spLocks/>
          </p:cNvSpPr>
          <p:nvPr/>
        </p:nvSpPr>
        <p:spPr>
          <a:xfrm>
            <a:off x="323529" y="234029"/>
            <a:ext cx="8496944" cy="60262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Impact" panose="020B0806030902050204" pitchFamily="34" charset="0"/>
              </a:rPr>
              <a:t>С эволюцией жизни человечества </a:t>
            </a:r>
          </a:p>
          <a:p>
            <a:pPr algn="r"/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</a:effectLst>
              <a:latin typeface="Georgia" panose="02040502050405020303" pitchFamily="18" charset="0"/>
            </a:endParaRPr>
          </a:p>
          <a:p>
            <a:pPr algn="r"/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</a:effectLst>
              <a:latin typeface="Georgia" panose="02040502050405020303" pitchFamily="18" charset="0"/>
            </a:endParaRPr>
          </a:p>
          <a:p>
            <a:pPr algn="r"/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</a:effectLst>
              <a:latin typeface="Georgia" panose="02040502050405020303" pitchFamily="18" charset="0"/>
            </a:endParaRPr>
          </a:p>
          <a:p>
            <a:pPr algn="r"/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</a:effectLst>
              <a:latin typeface="Georgia" panose="02040502050405020303" pitchFamily="18" charset="0"/>
            </a:endParaRPr>
          </a:p>
          <a:p>
            <a:pPr algn="r"/>
            <a:endParaRPr lang="ru-RU" sz="36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chemeClr val="accent2">
                    <a:lumMod val="40000"/>
                    <a:lumOff val="60000"/>
                    <a:alpha val="60000"/>
                  </a:schemeClr>
                </a:glow>
              </a:effectLst>
              <a:latin typeface="Georgia" panose="02040502050405020303" pitchFamily="18" charset="0"/>
            </a:endParaRPr>
          </a:p>
          <a:p>
            <a:pPr algn="r"/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профессия педагога </a:t>
            </a:r>
          </a:p>
          <a:p>
            <a:pPr algn="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eorgia" panose="02040502050405020303" pitchFamily="18" charset="0"/>
              </a:rPr>
              <a:t>всё больше и больше </a:t>
            </a:r>
          </a:p>
          <a:p>
            <a:pPr algn="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eorgia" panose="02040502050405020303" pitchFamily="18" charset="0"/>
              </a:rPr>
              <a:t>становилась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2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необходимой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10" descr="http://finehome.com/scribe-school-ancient-mesopotamia-3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6563"/>
            <a:ext cx="5650173" cy="4001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842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3968" y="426082"/>
            <a:ext cx="45365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В</a:t>
            </a:r>
            <a:r>
              <a:rPr lang="ru-RU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 </a:t>
            </a: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Древнем Риме, </a:t>
            </a:r>
          </a:p>
          <a:p>
            <a:pPr lvl="0"/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в Древней Греции,</a:t>
            </a: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glow rad="101600">
                    <a:schemeClr val="accent4">
                      <a:lumMod val="60000"/>
                      <a:lumOff val="4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 </a:t>
            </a:r>
          </a:p>
        </p:txBody>
      </p:sp>
      <p:pic>
        <p:nvPicPr>
          <p:cNvPr id="5" name="Picture 2" descr="http://funkyimg.com/i/MUG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153" y="973007"/>
            <a:ext cx="4261184" cy="3408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cs606817.vk.me/v606817558/4897/bgR4uk3R51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00930"/>
            <a:ext cx="4770113" cy="345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568" y="492887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п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едагоги были очень </a:t>
            </a:r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важными </a:t>
            </a:r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Georgia" panose="02040502050405020303" pitchFamily="18" charset="0"/>
              </a:rPr>
              <a:t>личностями! </a:t>
            </a:r>
            <a:endParaRPr lang="ru-RU" dirty="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9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8229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rgbClr val="ED7D31">
                      <a:lumMod val="50000"/>
                    </a:srgbClr>
                  </a:solidFill>
                </a:ln>
                <a:solidFill>
                  <a:srgbClr val="FFC000"/>
                </a:solidFill>
                <a:effectLst>
                  <a:glow rad="101600">
                    <a:srgbClr val="ED7D31">
                      <a:lumMod val="20000"/>
                      <a:lumOff val="80000"/>
                      <a:alpha val="60000"/>
                    </a:srgbClr>
                  </a:glow>
                </a:effectLst>
                <a:latin typeface="Impact" panose="020B0806030902050204" pitchFamily="34" charset="0"/>
              </a:rPr>
              <a:t>С Крещением Руси появились первые книги и первые грамотные </a:t>
            </a:r>
            <a:r>
              <a:rPr lang="ru-RU" sz="3200" b="1" dirty="0" smtClean="0">
                <a:ln>
                  <a:solidFill>
                    <a:srgbClr val="ED7D31">
                      <a:lumMod val="50000"/>
                    </a:srgbClr>
                  </a:solidFill>
                </a:ln>
                <a:solidFill>
                  <a:srgbClr val="FFC000"/>
                </a:solidFill>
                <a:effectLst>
                  <a:glow rad="101600">
                    <a:srgbClr val="ED7D31">
                      <a:lumMod val="20000"/>
                      <a:lumOff val="80000"/>
                      <a:alpha val="60000"/>
                    </a:srgbClr>
                  </a:glow>
                </a:effectLst>
                <a:latin typeface="Impact" panose="020B0806030902050204" pitchFamily="34" charset="0"/>
              </a:rPr>
              <a:t>люди </a:t>
            </a:r>
            <a:endParaRPr lang="ru-RU" sz="3200" b="1" dirty="0">
              <a:ln>
                <a:solidFill>
                  <a:srgbClr val="ED7D31">
                    <a:lumMod val="50000"/>
                  </a:srgbClr>
                </a:solidFill>
              </a:ln>
              <a:solidFill>
                <a:srgbClr val="FFC000"/>
              </a:solidFill>
              <a:effectLst>
                <a:glow rad="101600">
                  <a:srgbClr val="ED7D31">
                    <a:lumMod val="20000"/>
                    <a:lumOff val="80000"/>
                    <a:alpha val="60000"/>
                  </a:srgbClr>
                </a:glow>
              </a:effectLst>
              <a:latin typeface="Impact" panose="020B0806030902050204" pitchFamily="34" charset="0"/>
            </a:endParaRPr>
          </a:p>
        </p:txBody>
      </p:sp>
      <p:pic>
        <p:nvPicPr>
          <p:cNvPr id="5" name="Picture 4" descr="http://www.funlib.ru/cimg/2014/102423/41120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0247"/>
            <a:ext cx="2663195" cy="345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7076" y="5373216"/>
            <a:ext cx="26631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" panose="020B0604020202020204" pitchFamily="34" charset="0"/>
              </a:rPr>
              <a:t>князь</a:t>
            </a:r>
            <a:r>
              <a:rPr lang="ru-RU" dirty="0">
                <a:solidFill>
                  <a:srgbClr val="3A3A3A"/>
                </a:solidFill>
                <a:latin typeface="Helvetica Neue"/>
              </a:rPr>
              <a:t>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" panose="020B0604020202020204" pitchFamily="34" charset="0"/>
              </a:rPr>
              <a:t>Владимир </a:t>
            </a:r>
          </a:p>
          <a:p>
            <a:pPr algn="ctr"/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" panose="020B0604020202020204" pitchFamily="34" charset="0"/>
              </a:rPr>
              <a:t>Красное Солнышко</a:t>
            </a:r>
          </a:p>
          <a:p>
            <a:pPr algn="ctr"/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rial" panose="020B0604020202020204" pitchFamily="34" charset="0"/>
              </a:rPr>
              <a:t>(958-1015)</a:t>
            </a:r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4061249" y="2087592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В </a:t>
            </a:r>
            <a:r>
              <a:rPr lang="ru-RU" sz="2800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Impact" panose="020B0806030902050204" pitchFamily="34" charset="0"/>
              </a:rPr>
              <a:t>9</a:t>
            </a:r>
            <a:r>
              <a:rPr lang="ru-RU" sz="2800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Impact" panose="020B0806030902050204" pitchFamily="34" charset="0"/>
              </a:rPr>
              <a:t>88</a:t>
            </a:r>
            <a:r>
              <a:rPr lang="ru-RU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 году князь </a:t>
            </a:r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Владимир дал приказ отбирать ребят из семей «лучших людей» и брать их в «</a:t>
            </a:r>
            <a:r>
              <a:rPr lang="ru-RU" sz="2800" b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</a:effectLst>
                <a:latin typeface="Georgia" panose="02040502050405020303" pitchFamily="18" charset="0"/>
              </a:rPr>
              <a:t>книжное научение»</a:t>
            </a:r>
            <a:endParaRPr lang="ru-RU" sz="2800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>
                <a:glow rad="101600">
                  <a:schemeClr val="accent4">
                    <a:lumMod val="40000"/>
                    <a:lumOff val="60000"/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65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im0-tub-ru.yandex.net/i?id=3729c916de5a332362a2e189efedc327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8446" y="1628799"/>
            <a:ext cx="2728117" cy="3005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ds04.infourok.ru/uploads/ex/035c/00175beb-ddd6610b/hello_html_455423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737" y="1506912"/>
            <a:ext cx="2409222" cy="315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43.userapi.com/c636216/v636216734/53430/i4EdOl5aq9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332" y="2564904"/>
            <a:ext cx="2820809" cy="3835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17513" y="6309320"/>
            <a:ext cx="18804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err="1" smtClean="0"/>
              <a:t>Л.Н.Толстой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382057" y="4942739"/>
            <a:ext cx="2308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/>
              <a:t>К.Д. Ушинский</a:t>
            </a:r>
            <a:endParaRPr lang="ru-RU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6283416" y="4696518"/>
            <a:ext cx="2308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600" dirty="0" err="1" smtClean="0"/>
              <a:t>А.С.Макаренко</a:t>
            </a:r>
            <a:endParaRPr lang="ru-RU" sz="2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7792" y="177625"/>
            <a:ext cx="62421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Выдающиеся учителя</a:t>
            </a:r>
            <a:endParaRPr lang="ru-RU" sz="4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74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1" y="244575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</a:rPr>
              <a:t>«Чтобы быть хорошим преподавателем, нужно любить то, что преподаёшь, и любить тех, кому преподаёшь</a:t>
            </a:r>
            <a:r>
              <a:rPr lang="ru-RU" sz="2800" b="1" dirty="0" smtClean="0">
                <a:solidFill>
                  <a:srgbClr val="C00000"/>
                </a:solidFill>
              </a:rPr>
              <a:t>...»                                        </a:t>
            </a:r>
          </a:p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     </a:t>
            </a:r>
            <a:r>
              <a:rPr lang="ru-RU" sz="2800" b="1" dirty="0" smtClean="0"/>
              <a:t>В. Ключевский</a:t>
            </a:r>
            <a:endParaRPr lang="ru-RU" sz="2800" b="1" dirty="0"/>
          </a:p>
        </p:txBody>
      </p:sp>
      <p:pic>
        <p:nvPicPr>
          <p:cNvPr id="1026" name="Picture 2" descr="https://rusdigitalcoop.com/wp-content/uploads/2019/12/6fe4d7b7fd7fe0b90846-1024x74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457"/>
            <a:ext cx="6264696" cy="4539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65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481</Words>
  <Application>Microsoft Office PowerPoint</Application>
  <PresentationFormat>Экран (4:3)</PresentationFormat>
  <Paragraphs>81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Document</vt:lpstr>
      <vt:lpstr>Слайд 1</vt:lpstr>
      <vt:lpstr>Слайд 2</vt:lpstr>
      <vt:lpstr>Слайд 3</vt:lpstr>
      <vt:lpstr>Слайд 4</vt:lpstr>
      <vt:lpstr>Слайд 5</vt:lpstr>
      <vt:lpstr>В Древнем Риме,  в Древней Греции, </vt:lpstr>
      <vt:lpstr>В 988 году князь Владимир дал приказ отбирать ребят из семей «лучших людей» и брать их в «книжное научение»</vt:lpstr>
      <vt:lpstr>Слайд 8</vt:lpstr>
      <vt:lpstr>Слайд 9</vt:lpstr>
      <vt:lpstr>Слайд 10</vt:lpstr>
      <vt:lpstr>Педагогический путь</vt:lpstr>
      <vt:lpstr>Слайд 12</vt:lpstr>
      <vt:lpstr>   МОСКВА – олимпиада КАЗАНЬ – универсиада, чемпионат мира по водным видам спорта  ЧЕБОКСАРЫ – чемпионат России по лёгкой атлетике  </vt:lpstr>
      <vt:lpstr>Слайд 14</vt:lpstr>
      <vt:lpstr>победитель зональных и лауреат Всероссийских конкурсов  «Мастер педагогического труда»</vt:lpstr>
      <vt:lpstr>Слайд 16</vt:lpstr>
      <vt:lpstr>Слайд 17</vt:lpstr>
      <vt:lpstr>Слайд 18</vt:lpstr>
      <vt:lpstr>ПАРУСНЫЙ КЛУБ «ПАЛЛАДА»</vt:lpstr>
      <vt:lpstr>2022 ГОД - 2 СТУПЕНЬ ГТО</vt:lpstr>
      <vt:lpstr>Слайд 21</vt:lpstr>
      <vt:lpstr>МОЯ МЕЧТА</vt:lpstr>
      <vt:lpstr>Я БУДУ ПОМНИТЬ !</vt:lpstr>
      <vt:lpstr>Я БУДУ ПОМНИТЬ !</vt:lpstr>
      <vt:lpstr>Я БУДУ ПОМНИТЬ !</vt:lpstr>
      <vt:lpstr>Я БУДУ ПОМНИТЬ !</vt:lpstr>
      <vt:lpstr>Я БУДУ ПОМНИТЬ !</vt:lpstr>
      <vt:lpstr>Я БУДУ ПОМНИТЬ !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Windows User</cp:lastModifiedBy>
  <cp:revision>142</cp:revision>
  <dcterms:created xsi:type="dcterms:W3CDTF">2021-03-11T16:47:09Z</dcterms:created>
  <dcterms:modified xsi:type="dcterms:W3CDTF">2023-12-04T05:18:20Z</dcterms:modified>
</cp:coreProperties>
</file>