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handoutMasterIdLst>
    <p:handoutMasterId r:id="rId37"/>
  </p:handoutMasterIdLst>
  <p:sldIdLst>
    <p:sldId id="256" r:id="rId2"/>
    <p:sldId id="276" r:id="rId3"/>
    <p:sldId id="258" r:id="rId4"/>
    <p:sldId id="259" r:id="rId5"/>
    <p:sldId id="284" r:id="rId6"/>
    <p:sldId id="260" r:id="rId7"/>
    <p:sldId id="274" r:id="rId8"/>
    <p:sldId id="272" r:id="rId9"/>
    <p:sldId id="281" r:id="rId10"/>
    <p:sldId id="279" r:id="rId11"/>
    <p:sldId id="283" r:id="rId12"/>
    <p:sldId id="280" r:id="rId13"/>
    <p:sldId id="277" r:id="rId14"/>
    <p:sldId id="282" r:id="rId15"/>
    <p:sldId id="286" r:id="rId16"/>
    <p:sldId id="285" r:id="rId17"/>
    <p:sldId id="287" r:id="rId18"/>
    <p:sldId id="288" r:id="rId19"/>
    <p:sldId id="290" r:id="rId20"/>
    <p:sldId id="291" r:id="rId21"/>
    <p:sldId id="269" r:id="rId22"/>
    <p:sldId id="289" r:id="rId23"/>
    <p:sldId id="262" r:id="rId24"/>
    <p:sldId id="268" r:id="rId25"/>
    <p:sldId id="270" r:id="rId26"/>
    <p:sldId id="261" r:id="rId27"/>
    <p:sldId id="263" r:id="rId28"/>
    <p:sldId id="264" r:id="rId29"/>
    <p:sldId id="266" r:id="rId30"/>
    <p:sldId id="265" r:id="rId31"/>
    <p:sldId id="267" r:id="rId32"/>
    <p:sldId id="278" r:id="rId33"/>
    <p:sldId id="275" r:id="rId34"/>
    <p:sldId id="271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22F8F-46D5-4EF1-8A6B-815895CB3B07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060BE4-8BE1-4A6D-B74F-810E151531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67000"/>
            <a:lum/>
          </a:blip>
          <a:srcRect/>
          <a:stretch>
            <a:fillRect t="-40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FF138-7760-45E7-A085-2C849058BAB5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6CFAF-4F0F-4769-A33D-1CCE10DADE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Document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5230" y="21357"/>
            <a:ext cx="9144000" cy="1463427"/>
          </a:xfrm>
        </p:spPr>
        <p:txBody>
          <a:bodyPr anchor="ctr">
            <a:norm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Book Antiqua" pitchFamily="18" charset="0"/>
              </a:rPr>
              <a:t>Муниципальное бюджетное дошкольное образовательное учреждение города Новосибирска "Детский сад № 78 "Теремок"</a:t>
            </a:r>
            <a:br>
              <a:rPr lang="ru-RU" sz="2000" dirty="0">
                <a:solidFill>
                  <a:srgbClr val="002060"/>
                </a:solidFill>
                <a:latin typeface="Book Antiqua" pitchFamily="18" charset="0"/>
              </a:rPr>
            </a:br>
            <a:endParaRPr lang="ru-RU" sz="4000" dirty="0">
              <a:solidFill>
                <a:srgbClr val="002060"/>
              </a:solidFill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56559" y="5324475"/>
            <a:ext cx="5653136" cy="1512168"/>
          </a:xfrm>
        </p:spPr>
        <p:txBody>
          <a:bodyPr>
            <a:normAutofit/>
          </a:bodyPr>
          <a:lstStyle/>
          <a:p>
            <a:pPr algn="r"/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и реализовали:</a:t>
            </a:r>
          </a:p>
          <a:p>
            <a:pPr algn="r"/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Строгонова Т. В.</a:t>
            </a:r>
          </a:p>
          <a:p>
            <a:pPr algn="r"/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Категория: высшая</a:t>
            </a:r>
          </a:p>
          <a:p>
            <a:pPr algn="r"/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Мелькова Н. Н.</a:t>
            </a:r>
          </a:p>
          <a:p>
            <a:pPr algn="r"/>
            <a:r>
              <a:rPr lang="ru-RU" sz="1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занимаемой должности.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450C1D-A986-4773-B452-D911257DABF9}"/>
              </a:ext>
            </a:extLst>
          </p:cNvPr>
          <p:cNvSpPr txBox="1"/>
          <p:nvPr/>
        </p:nvSpPr>
        <p:spPr>
          <a:xfrm>
            <a:off x="1691680" y="1124744"/>
            <a:ext cx="6624736" cy="1760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kern="1200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br>
              <a:rPr lang="ru-RU" sz="2400" b="1" kern="1200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F7CAAC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kern="1200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"Путешествие с Бифи в страну здоровья".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kern="1200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FF0000"/>
                </a:solidFill>
                <a:effectLst/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средней комбинированной группе «Зайчики».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809E85-73BE-4F52-B4DB-A9BEAE3856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160" b="90276" l="12879" r="89935">
                        <a14:foregroundMark x1="17749" y1="35704" x2="12121" y2="45573"/>
                        <a14:foregroundMark x1="12121" y1="45573" x2="14935" y2="59071"/>
                        <a14:foregroundMark x1="14935" y1="59071" x2="22186" y2="51089"/>
                        <a14:foregroundMark x1="22186" y1="51089" x2="18506" y2="36865"/>
                        <a14:foregroundMark x1="18506" y1="36865" x2="18506" y2="36430"/>
                        <a14:foregroundMark x1="16558" y1="48621" x2="19697" y2="47315"/>
                        <a14:foregroundMark x1="16558" y1="53120" x2="16017" y2="49927"/>
                        <a14:foregroundMark x1="13095" y1="44557" x2="13636" y2="55878"/>
                        <a14:foregroundMark x1="13636" y1="55878" x2="12987" y2="44848"/>
                        <a14:foregroundMark x1="31602" y1="48911" x2="29004" y2="47460"/>
                        <a14:foregroundMark x1="28139" y1="48476" x2="27489" y2="49927"/>
                        <a14:foregroundMark x1="26840" y1="52250" x2="27381" y2="50943"/>
                        <a14:foregroundMark x1="23810" y1="19884" x2="24677" y2="18189"/>
                        <a14:foregroundMark x1="29112" y1="10177" x2="31602" y2="10305"/>
                        <a14:foregroundMark x1="84848" y1="51524" x2="86147" y2="74891"/>
                        <a14:foregroundMark x1="86147" y1="74891" x2="90260" y2="63861"/>
                        <a14:foregroundMark x1="90260" y1="63861" x2="85931" y2="52830"/>
                        <a14:foregroundMark x1="85931" y1="52830" x2="85823" y2="52685"/>
                        <a14:foregroundMark x1="86688" y1="53411" x2="89935" y2="64151"/>
                        <a14:foregroundMark x1="89935" y1="64151" x2="88853" y2="69666"/>
                        <a14:foregroundMark x1="25974" y1="52975" x2="29004" y2="56749"/>
                        <a14:backgroundMark x1="26512" y1="13381" x2="26623" y2="12772"/>
                        <a14:backgroundMark x1="25325" y1="19884" x2="25817" y2="17188"/>
                        <a14:backgroundMark x1="25649" y1="18433" x2="26164" y2="16510"/>
                        <a14:backgroundMark x1="26515" y1="16401" x2="27418" y2="14060"/>
                        <a14:backgroundMark x1="27828" y1="13430" x2="29004" y2="12772"/>
                        <a14:backgroundMark x1="25866" y1="18287" x2="25537" y2="17736"/>
                        <a14:backgroundMark x1="24418" y1="19921" x2="24134" y2="21190"/>
                        <a14:backgroundMark x1="25974" y1="18287" x2="27814" y2="11611"/>
                        <a14:backgroundMark x1="27706" y1="12192" x2="25108" y2="17126"/>
                        <a14:backgroundMark x1="26623" y1="12627" x2="28139" y2="11466"/>
                        <a14:backgroundMark x1="28571" y1="12337" x2="28680" y2="11466"/>
                        <a14:backgroundMark x1="31061" y1="12192" x2="31061" y2="12192"/>
                        <a14:backgroundMark x1="29762" y1="11901" x2="28030" y2="11611"/>
                        <a14:backgroundMark x1="28139" y1="11901" x2="27489" y2="12627"/>
                        <a14:backgroundMark x1="25866" y1="18287" x2="25325" y2="17562"/>
                        <a14:backgroundMark x1="25325" y1="16401" x2="25000" y2="18287"/>
                      </a14:backgroundRemoval>
                    </a14:imgEffect>
                  </a14:imgLayer>
                </a14:imgProps>
              </a:ext>
            </a:extLst>
          </a:blip>
          <a:srcRect l="10374" t="3715" r="6538"/>
          <a:stretch/>
        </p:blipFill>
        <p:spPr>
          <a:xfrm>
            <a:off x="2231740" y="2276871"/>
            <a:ext cx="4680520" cy="455977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8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01360C5-9967-4976-8EF8-8015305569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31640" y="3717032"/>
            <a:ext cx="4769296" cy="476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A37FBA-4068-4B82-88FE-C8CC76311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164776"/>
            <a:ext cx="7704856" cy="65045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07368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368857D-B621-4713-84F1-9B9CDB793F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950" b="9050"/>
          <a:stretch/>
        </p:blipFill>
        <p:spPr>
          <a:xfrm>
            <a:off x="-5680" y="17114"/>
            <a:ext cx="3852672" cy="67465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DC5945-9954-407D-804E-B9C4BF237C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50"/>
          <a:stretch/>
        </p:blipFill>
        <p:spPr>
          <a:xfrm>
            <a:off x="5285232" y="94320"/>
            <a:ext cx="3858768" cy="66693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968992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8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01360C5-9967-4976-8EF8-8015305569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31640" y="3717032"/>
            <a:ext cx="4769296" cy="476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37292B4-65A3-4FE3-AA08-4C1CFE54AA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556" b="10446"/>
          <a:stretch/>
        </p:blipFill>
        <p:spPr>
          <a:xfrm>
            <a:off x="0" y="0"/>
            <a:ext cx="4593834" cy="685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468CB95-6310-434E-8E37-A73BEBCF3C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50" b="11150"/>
          <a:stretch/>
        </p:blipFill>
        <p:spPr>
          <a:xfrm>
            <a:off x="4788024" y="25920"/>
            <a:ext cx="4321324" cy="67874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2500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52000"/>
            <a:lum/>
          </a:blip>
          <a:srcRect/>
          <a:stretch>
            <a:fillRect l="-25000" t="-1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3A656F50-2A20-4E08-9929-3C0093028E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3818988"/>
              </p:ext>
            </p:extLst>
          </p:nvPr>
        </p:nvGraphicFramePr>
        <p:xfrm>
          <a:off x="179512" y="260648"/>
          <a:ext cx="7920880" cy="6596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4" imgW="6396296" imgH="8990704" progId="Word.Document.12">
                  <p:embed/>
                </p:oleObj>
              </mc:Choice>
              <mc:Fallback>
                <p:oleObj name="Document" r:id="rId4" imgW="6396296" imgH="89907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260648"/>
                        <a:ext cx="7920880" cy="65966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8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01360C5-9967-4976-8EF8-8015305569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31640" y="3717032"/>
            <a:ext cx="4769296" cy="476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AE578D-BCF0-4FD4-8DE9-FABB4F4C06E1}"/>
              </a:ext>
            </a:extLst>
          </p:cNvPr>
          <p:cNvSpPr txBox="1"/>
          <p:nvPr/>
        </p:nvSpPr>
        <p:spPr>
          <a:xfrm>
            <a:off x="1691680" y="317409"/>
            <a:ext cx="6426460" cy="914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9017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548DD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Совместно с родителями были изготовлены листовки и правильном питании.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9845923-9E84-4C61-8592-8F24668797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1453340"/>
            <a:ext cx="7353690" cy="512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91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8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01360C5-9967-4976-8EF8-8015305569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31640" y="3717032"/>
            <a:ext cx="4769296" cy="476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AE578D-BCF0-4FD4-8DE9-FABB4F4C06E1}"/>
              </a:ext>
            </a:extLst>
          </p:cNvPr>
          <p:cNvSpPr txBox="1"/>
          <p:nvPr/>
        </p:nvSpPr>
        <p:spPr>
          <a:xfrm>
            <a:off x="1691680" y="317409"/>
            <a:ext cx="6426460" cy="2319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90170"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Медицинская сестра рассказала нам с ребятами  о овощах и фруктах, о полезных крупах. </a:t>
            </a:r>
          </a:p>
          <a:p>
            <a:pPr indent="90170"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поведении во время приёма пищи, о том, почему опасно разговаривать во время еды.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9E44313-0835-41E3-B17D-7322AB339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2636698"/>
            <a:ext cx="4247306" cy="405444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864C201-5407-4701-B483-1BA1C004D7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7502" y="2686717"/>
            <a:ext cx="3854567" cy="4033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66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67E4A6B-E208-4372-ABF2-206F55636226}"/>
              </a:ext>
            </a:extLst>
          </p:cNvPr>
          <p:cNvSpPr txBox="1"/>
          <p:nvPr/>
        </p:nvSpPr>
        <p:spPr>
          <a:xfrm>
            <a:off x="2411760" y="260648"/>
            <a:ext cx="4572000" cy="1326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Суп, котлета и салат, и желудок очень рад.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A13922-A170-485F-865C-D3D12207D8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1792082"/>
            <a:ext cx="5725092" cy="437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2327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979E73-7E19-457A-839F-BF2624F0C6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64" t="8002" r="24801"/>
          <a:stretch/>
        </p:blipFill>
        <p:spPr>
          <a:xfrm>
            <a:off x="827584" y="2636912"/>
            <a:ext cx="7344816" cy="37855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1DCE9E6-3A3F-443F-A4EE-EB8AA822757B}"/>
              </a:ext>
            </a:extLst>
          </p:cNvPr>
          <p:cNvSpPr txBox="1"/>
          <p:nvPr/>
        </p:nvSpPr>
        <p:spPr>
          <a:xfrm>
            <a:off x="1817415" y="260648"/>
            <a:ext cx="6336704" cy="1326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Участвовали</a:t>
            </a:r>
            <a:r>
              <a:rPr lang="ru-RU" sz="3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конкурсе от Робоборика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«Будь здоров!»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04606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1DCE9E6-3A3F-443F-A4EE-EB8AA822757B}"/>
              </a:ext>
            </a:extLst>
          </p:cNvPr>
          <p:cNvSpPr txBox="1"/>
          <p:nvPr/>
        </p:nvSpPr>
        <p:spPr>
          <a:xfrm>
            <a:off x="1817415" y="260648"/>
            <a:ext cx="6336704" cy="16039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4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Проводим закаливающие процедуры  с детьми</a:t>
            </a:r>
            <a:endParaRPr lang="ru-RU" sz="44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79C79C-E3B2-4B12-8EDA-0452753787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33" t="13250" r="24335"/>
          <a:stretch/>
        </p:blipFill>
        <p:spPr>
          <a:xfrm>
            <a:off x="125227" y="1949211"/>
            <a:ext cx="3384376" cy="46744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AF1F56-41C8-493E-BD3E-AB90B1F36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994" y="2060848"/>
            <a:ext cx="5364088" cy="46744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10665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1DCE9E6-3A3F-443F-A4EE-EB8AA822757B}"/>
              </a:ext>
            </a:extLst>
          </p:cNvPr>
          <p:cNvSpPr txBox="1"/>
          <p:nvPr/>
        </p:nvSpPr>
        <p:spPr>
          <a:xfrm>
            <a:off x="323528" y="260648"/>
            <a:ext cx="8712968" cy="1326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Совместно с детьми и родителями оформили выставку «Овощи и фрукты»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324BBDF-C4DE-4906-927F-683E5E0F6C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6979"/>
          <a:stretch/>
        </p:blipFill>
        <p:spPr>
          <a:xfrm>
            <a:off x="-8806" y="1826036"/>
            <a:ext cx="9152806" cy="50319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82579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0CBF2A1-B34F-42AA-ADCC-05A79ED39F0B}"/>
              </a:ext>
            </a:extLst>
          </p:cNvPr>
          <p:cNvSpPr txBox="1"/>
          <p:nvPr/>
        </p:nvSpPr>
        <p:spPr>
          <a:xfrm>
            <a:off x="2627784" y="620688"/>
            <a:ext cx="5616624" cy="4875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79705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проекта: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"Путешествие с Бифи в страну здоровья".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проекта: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познавательно – исследовательский.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реализации: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январь – март.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Ведущий вид деятельности: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познание.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79705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дети 4-5 лет, воспитатели группы и родители.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E855138-36CB-4889-A8AE-B61D271105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6" y="0"/>
            <a:ext cx="9132193" cy="685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4950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8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2D17672-6D35-437E-8BD4-A038B208C131}"/>
              </a:ext>
            </a:extLst>
          </p:cNvPr>
          <p:cNvSpPr txBox="1"/>
          <p:nvPr/>
        </p:nvSpPr>
        <p:spPr>
          <a:xfrm>
            <a:off x="395536" y="0"/>
            <a:ext cx="8496944" cy="3870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3"/>
            </a:pPr>
            <a:r>
              <a:rPr lang="ru-RU" sz="1800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– Аналитический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 indent="450215">
              <a:lnSpc>
                <a:spcPct val="115000"/>
              </a:lnSpc>
              <a:spcAft>
                <a:spcPts val="800"/>
              </a:spcAft>
            </a:pP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1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На март 2024 года дети имеют представление о том, что такое здоровое питание.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15000"/>
              </a:lnSpc>
              <a:spcAft>
                <a:spcPts val="800"/>
              </a:spcAft>
            </a:pPr>
            <a:r>
              <a:rPr lang="ru-RU" sz="1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Различают полезные и вредные продукты питания.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15000"/>
              </a:lnSpc>
              <a:spcAft>
                <a:spcPts val="800"/>
              </a:spcAft>
            </a:pPr>
            <a:r>
              <a:rPr lang="ru-RU" sz="1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Знают, что микробы могут быть полезными и вредными, некоторые группы витаминов и их значение для здоровья.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15000"/>
              </a:lnSpc>
              <a:spcAft>
                <a:spcPts val="800"/>
              </a:spcAft>
            </a:pPr>
            <a:r>
              <a:rPr lang="ru-RU" sz="1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и родители стали регулярно употреблять в пищу молочные продукты с бифидобактериями.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15000"/>
              </a:lnSpc>
              <a:spcAft>
                <a:spcPts val="800"/>
              </a:spcAft>
            </a:pPr>
            <a:r>
              <a:rPr lang="ru-RU" sz="1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Не отказываются употреблять полезные блюда и продукты, дома и в детском саду.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15000"/>
              </a:lnSpc>
              <a:spcAft>
                <a:spcPts val="800"/>
              </a:spcAft>
            </a:pPr>
            <a:r>
              <a:rPr lang="ru-RU" sz="1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Дети и родители активно принимают участие, появился огромный познавательный и творческий интерес к жизни группы и совместной работе.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70510">
              <a:lnSpc>
                <a:spcPct val="115000"/>
              </a:lnSpc>
              <a:spcAft>
                <a:spcPts val="800"/>
              </a:spcAft>
            </a:pPr>
            <a:r>
              <a:rPr lang="ru-RU" sz="1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2025 год мы подготовили</a:t>
            </a:r>
            <a:r>
              <a:rPr lang="ru-RU" sz="1400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сценарий театрализованной сказки «Муха Цокотуха».  Викторину «Полезные продукты» для защиты следующей проектной деятельности.</a:t>
            </a:r>
          </a:p>
          <a:p>
            <a:pPr marL="270510">
              <a:lnSpc>
                <a:spcPct val="115000"/>
              </a:lnSpc>
              <a:spcAft>
                <a:spcPts val="80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5FB879E-3120-4A0A-A66C-19D9C1BB8A31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94" b="95396" l="9959" r="89627">
                        <a14:foregroundMark x1="32365" y1="38619" x2="32365" y2="38619"/>
                        <a14:foregroundMark x1="33195" y1="36317" x2="43983" y2="38363"/>
                        <a14:foregroundMark x1="43983" y1="38363" x2="56017" y2="37340"/>
                        <a14:foregroundMark x1="56017" y1="37340" x2="33195" y2="35294"/>
                        <a14:foregroundMark x1="33195" y1="35294" x2="29046" y2="39130"/>
                        <a14:foregroundMark x1="48133" y1="39642" x2="47718" y2="38619"/>
                        <a14:foregroundMark x1="35272" y1="6306" x2="32780" y2="5627"/>
                        <a14:foregroundMark x1="36061" y1="6521" x2="35566" y2="6386"/>
                        <a14:foregroundMark x1="50622" y1="10486" x2="46488" y2="9360"/>
                        <a14:foregroundMark x1="42791" y1="6312" x2="43983" y2="6394"/>
                        <a14:foregroundMark x1="35155" y1="5790" x2="36603" y2="5889"/>
                        <a14:foregroundMark x1="32780" y1="5627" x2="34904" y2="5773"/>
                        <a14:foregroundMark x1="48183" y1="7948" x2="50207" y2="8696"/>
                        <a14:foregroundMark x1="43983" y1="6394" x2="45172" y2="6834"/>
                        <a14:foregroundMark x1="29876" y1="86957" x2="34025" y2="95908"/>
                        <a14:foregroundMark x1="34025" y1="95908" x2="30290" y2="86957"/>
                        <a14:foregroundMark x1="30290" y1="86957" x2="35685" y2="94885"/>
                        <a14:foregroundMark x1="35685" y1="94885" x2="31950" y2="87724"/>
                        <a14:foregroundMark x1="60996" y1="95396" x2="58091" y2="95396"/>
                        <a14:foregroundMark x1="29461" y1="41176" x2="29461" y2="41176"/>
                        <a14:backgroundMark x1="45643" y1="9974" x2="39004" y2="7673"/>
                        <a14:backgroundMark x1="42324" y1="9207" x2="46058" y2="9719"/>
                        <a14:backgroundMark x1="37344" y1="7673" x2="39004" y2="6905"/>
                        <a14:backgroundMark x1="34855" y1="7928" x2="37344" y2="7417"/>
                        <a14:backgroundMark x1="35270" y1="7417" x2="38174" y2="7161"/>
                        <a14:backgroundMark x1="34855" y1="7928" x2="37344" y2="7928"/>
                        <a14:backgroundMark x1="35270" y1="7673" x2="37759" y2="7161"/>
                        <a14:backgroundMark x1="36100" y1="7161" x2="35685" y2="6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011" y="3140968"/>
            <a:ext cx="3089136" cy="3535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1DCE9E6-3A3F-443F-A4EE-EB8AA822757B}"/>
              </a:ext>
            </a:extLst>
          </p:cNvPr>
          <p:cNvSpPr txBox="1"/>
          <p:nvPr/>
        </p:nvSpPr>
        <p:spPr>
          <a:xfrm>
            <a:off x="5753422" y="620688"/>
            <a:ext cx="3390578" cy="52770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нашей группе есть свой домовёнок.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очень любит правильное питание!!!!</a:t>
            </a:r>
            <a:endParaRPr lang="ru-RU" sz="3600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4ABC95B-59F4-4F0F-801A-3267C5FD00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50" b="17451"/>
          <a:stretch/>
        </p:blipFill>
        <p:spPr>
          <a:xfrm>
            <a:off x="-7218" y="0"/>
            <a:ext cx="5760640" cy="6858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18539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3423776"/>
            <a:ext cx="9144000" cy="67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B6224E-6184-4581-97C0-7FB61E1EAB77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94" b="95396" l="9959" r="89627">
                        <a14:foregroundMark x1="32365" y1="38619" x2="32365" y2="38619"/>
                        <a14:foregroundMark x1="33195" y1="36317" x2="43983" y2="38363"/>
                        <a14:foregroundMark x1="43983" y1="38363" x2="56017" y2="37340"/>
                        <a14:foregroundMark x1="56017" y1="37340" x2="33195" y2="35294"/>
                        <a14:foregroundMark x1="33195" y1="35294" x2="29046" y2="39130"/>
                        <a14:foregroundMark x1="48133" y1="39642" x2="47718" y2="38619"/>
                        <a14:foregroundMark x1="35272" y1="6306" x2="32780" y2="5627"/>
                        <a14:foregroundMark x1="36061" y1="6521" x2="35566" y2="6386"/>
                        <a14:foregroundMark x1="50622" y1="10486" x2="46488" y2="9360"/>
                        <a14:foregroundMark x1="42791" y1="6312" x2="43983" y2="6394"/>
                        <a14:foregroundMark x1="35155" y1="5790" x2="36603" y2="5889"/>
                        <a14:foregroundMark x1="32780" y1="5627" x2="34904" y2="5773"/>
                        <a14:foregroundMark x1="48183" y1="7948" x2="50207" y2="8696"/>
                        <a14:foregroundMark x1="43983" y1="6394" x2="45172" y2="6834"/>
                        <a14:foregroundMark x1="29876" y1="86957" x2="34025" y2="95908"/>
                        <a14:foregroundMark x1="34025" y1="95908" x2="30290" y2="86957"/>
                        <a14:foregroundMark x1="30290" y1="86957" x2="35685" y2="94885"/>
                        <a14:foregroundMark x1="35685" y1="94885" x2="31950" y2="87724"/>
                        <a14:foregroundMark x1="60996" y1="95396" x2="58091" y2="95396"/>
                        <a14:foregroundMark x1="29461" y1="41176" x2="29461" y2="41176"/>
                        <a14:backgroundMark x1="45643" y1="9974" x2="39004" y2="7673"/>
                        <a14:backgroundMark x1="42324" y1="9207" x2="46058" y2="9719"/>
                        <a14:backgroundMark x1="37344" y1="7673" x2="39004" y2="6905"/>
                        <a14:backgroundMark x1="34855" y1="7928" x2="37344" y2="7417"/>
                        <a14:backgroundMark x1="35270" y1="7417" x2="38174" y2="7161"/>
                        <a14:backgroundMark x1="34855" y1="7928" x2="37344" y2="7928"/>
                        <a14:backgroundMark x1="35270" y1="7673" x2="37759" y2="7161"/>
                        <a14:backgroundMark x1="36100" y1="7161" x2="35685" y2="6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420888"/>
            <a:ext cx="5971331" cy="425565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56426E-C885-4905-85C0-455D730DF0CF}"/>
              </a:ext>
            </a:extLst>
          </p:cNvPr>
          <p:cNvSpPr txBox="1"/>
          <p:nvPr/>
        </p:nvSpPr>
        <p:spPr>
          <a:xfrm>
            <a:off x="4463988" y="327599"/>
            <a:ext cx="4968552" cy="472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FF0000"/>
                </a:solidFill>
                <a:latin typeface="Book Antiqua" panose="020406020503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Приложение 1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725672-F1FC-471E-9AEC-EADABF4978E1}"/>
              </a:ext>
            </a:extLst>
          </p:cNvPr>
          <p:cNvSpPr txBox="1"/>
          <p:nvPr/>
        </p:nvSpPr>
        <p:spPr>
          <a:xfrm>
            <a:off x="2195736" y="671442"/>
            <a:ext cx="6192688" cy="2856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Сценарий сказки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 Муха Цокотуха»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защиты следующей проектной деятельности.</a:t>
            </a:r>
            <a:endParaRPr lang="ru-RU" sz="3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7B5B1BF-552D-4C75-B541-5CDEC6BA5DD5}"/>
              </a:ext>
            </a:extLst>
          </p:cNvPr>
          <p:cNvSpPr txBox="1"/>
          <p:nvPr/>
        </p:nvSpPr>
        <p:spPr>
          <a:xfrm>
            <a:off x="2699792" y="-6492"/>
            <a:ext cx="6120680" cy="6870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3177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Приложение 2.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F243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F243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Детские загадки на тему: «Полезные продукты питания»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F243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 молочный,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Вкусный, сочный.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Ванечка, дружок,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Ешь полезный ... (творожок)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руку взяла ложку Наташа,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 она утром овсяную ... (кашу).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Сварим из круп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Андрюше ... (суп).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Положи-ка, Ваня, в рот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Аппетитный ... (бутерброд).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Маленькая Света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второе ест ... (котлету).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8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82FEF95-299B-4B93-A5C0-7C014668C982}"/>
              </a:ext>
            </a:extLst>
          </p:cNvPr>
          <p:cNvSpPr txBox="1"/>
          <p:nvPr/>
        </p:nvSpPr>
        <p:spPr>
          <a:xfrm>
            <a:off x="2286000" y="476673"/>
            <a:ext cx="6606480" cy="4813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3177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F243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Приложение 3.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F243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31775" algn="just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rgbClr val="0F243E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Пословицы и поговорки про еду.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«Не красна изба углами, а красна она пирогами»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«Лук от семи недуг»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«Лук и чеснок – родные братья»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«Лук лечит от семи недугов, а чеснок все недуги изводит»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«Хлеб всему голова»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«Вода – матушка, а хлеб – батюшка»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«Горьким лечат, а вот сладким калечат»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«Пока я ем, я глух и нем»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5000" r="-5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3080C6-75C4-4A30-B21B-F890978BBDAC}"/>
              </a:ext>
            </a:extLst>
          </p:cNvPr>
          <p:cNvSpPr txBox="1"/>
          <p:nvPr/>
        </p:nvSpPr>
        <p:spPr>
          <a:xfrm>
            <a:off x="6858000" y="26064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Приложение 4</a:t>
            </a:r>
            <a:endParaRPr lang="ru-RU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745232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u="sng" dirty="0">
                <a:latin typeface="Book Antiqua" pitchFamily="18" charset="0"/>
              </a:rPr>
              <a:t>РЫБА</a:t>
            </a:r>
          </a:p>
          <a:p>
            <a:r>
              <a:rPr lang="ru-RU" sz="3600" dirty="0">
                <a:latin typeface="Book Antiqua" pitchFamily="18" charset="0"/>
              </a:rPr>
              <a:t>Это важнейший источник питательных веществ высокой биологической ценности. Белки рыбы лучше перевариваются и усваиваются организмом. Рыба содержит фосфор, кальций, необходимые для роста и крепости зубов и костей. В ней много витаминов А и </a:t>
            </a:r>
            <a:r>
              <a:rPr lang="en-US" sz="3600" dirty="0">
                <a:latin typeface="Book Antiqua" pitchFamily="18" charset="0"/>
              </a:rPr>
              <a:t>D</a:t>
            </a:r>
            <a:r>
              <a:rPr lang="ru-RU" sz="3600" dirty="0">
                <a:latin typeface="Book Antiqua" pitchFamily="18" charset="0"/>
              </a:rPr>
              <a:t>, микроэлементов, йода</a:t>
            </a:r>
          </a:p>
        </p:txBody>
      </p:sp>
      <p:pic>
        <p:nvPicPr>
          <p:cNvPr id="4" name="Рисунок 3" descr="рыба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44208" y="4481736"/>
            <a:ext cx="2376264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4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уриц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16216" y="4509120"/>
            <a:ext cx="2157202" cy="18242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858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u="sng" dirty="0">
                <a:latin typeface="Book Antiqua" pitchFamily="18" charset="0"/>
              </a:rPr>
              <a:t>МЯСО ПТИЦЫ</a:t>
            </a:r>
          </a:p>
          <a:p>
            <a:r>
              <a:rPr lang="ru-RU" sz="3600" dirty="0">
                <a:latin typeface="Book Antiqua" pitchFamily="18" charset="0"/>
              </a:rPr>
              <a:t>Куриное мясо - незаменимый продукт по количеству витаминов и полезных веществ, является прекрасным продуктом для роста костей. Полезно для зрения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яйца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4005064"/>
            <a:ext cx="2625351" cy="21979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u="sng" dirty="0">
                <a:latin typeface="Book Antiqua" pitchFamily="18" charset="0"/>
              </a:rPr>
              <a:t>ЯЙЦА</a:t>
            </a:r>
          </a:p>
          <a:p>
            <a:r>
              <a:rPr lang="ru-RU" sz="3600" dirty="0">
                <a:latin typeface="Book Antiqua" pitchFamily="18" charset="0"/>
              </a:rPr>
              <a:t>Куриные яйца – питательный и ценный продукт питания. В состав яйца входят: минеральные вещества, витамины группы В, Е,</a:t>
            </a:r>
            <a:r>
              <a:rPr lang="en-US" sz="3600" dirty="0">
                <a:latin typeface="Book Antiqua" pitchFamily="18" charset="0"/>
              </a:rPr>
              <a:t> D</a:t>
            </a:r>
            <a:r>
              <a:rPr lang="ru-RU" sz="3600" dirty="0">
                <a:latin typeface="Book Antiqua" pitchFamily="18" charset="0"/>
              </a:rPr>
              <a:t>, РР, А 87% воды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0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B8B2BC-8E39-443B-A5F9-CC28F14557FA}"/>
              </a:ext>
            </a:extLst>
          </p:cNvPr>
          <p:cNvSpPr txBox="1"/>
          <p:nvPr/>
        </p:nvSpPr>
        <p:spPr>
          <a:xfrm>
            <a:off x="467544" y="476672"/>
            <a:ext cx="8136904" cy="45408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170" marR="179705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 marR="179705" algn="just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Создание условий способствующих, формированию осознанного и заинтересованного отношения к собственному здоровью и здоровому образу жизни у детей дошкольного возраста и их родителей.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0170" marR="179705"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"/>
              <a:tabLst>
                <a:tab pos="-18034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Расширять знания детей о правильном питании и пользе различных продуктов.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"/>
              <a:tabLst>
                <a:tab pos="-18034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представления детей, о правилах поведения за столом во время еды, необходимость соблюдения этих правил, как проявление уровня культуры человека;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79705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"/>
              <a:tabLst>
                <a:tab pos="-18034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Способствовать развитию творческих способностей детей, умение работать сообща, согласовывая свои действия.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 bright="21000"/>
          </a:blip>
          <a:srcRect/>
          <a:stretch>
            <a:fillRect r="-2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u="sng" cap="all" dirty="0">
                <a:latin typeface="Book Antiqua" pitchFamily="18" charset="0"/>
              </a:rPr>
              <a:t>Молоко и кисломолочные продукты</a:t>
            </a:r>
          </a:p>
          <a:p>
            <a:r>
              <a:rPr lang="ru-RU" sz="3200" dirty="0">
                <a:latin typeface="Book Antiqua" pitchFamily="18" charset="0"/>
              </a:rPr>
              <a:t>Кисломолочные продукты помогут поддержать иммунитет. В них содержатся живые бактерии необходимые для правильной работы кишечника. Каждый день на Вашем столе должны быть и молочные продукты - источник витаминов А и Е. А вот потребление продуктов, содержащих много животных жиров, таких, как: мороженое, майонез, жирные соусы - старайтесь ограничивать. </a:t>
            </a:r>
          </a:p>
        </p:txBody>
      </p:sp>
      <p:pic>
        <p:nvPicPr>
          <p:cNvPr id="3" name="Рисунок 2" descr="молоко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60232" y="4653136"/>
            <a:ext cx="2016224" cy="2016224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u="sng" dirty="0">
                <a:latin typeface="Book Antiqua" pitchFamily="18" charset="0"/>
              </a:rPr>
              <a:t>ФРУКТЫ И ОВОЩИ</a:t>
            </a:r>
          </a:p>
          <a:p>
            <a:r>
              <a:rPr lang="ru-RU" sz="3600" dirty="0">
                <a:latin typeface="Book Antiqua" pitchFamily="18" charset="0"/>
              </a:rPr>
              <a:t>Фрукты и овощи содержат много незаменимых витаминов и минералов, Один из них- витамин С, поэтому они должны входить в рацион питания. Салаты из зелени с растительными маслами должны быть в рационе питания ежедневно. Овощи, ягоды и фрукты – витаминные продукты.</a:t>
            </a:r>
          </a:p>
        </p:txBody>
      </p:sp>
      <p:pic>
        <p:nvPicPr>
          <p:cNvPr id="5" name="Рисунок 4" descr="яблокл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95728" y="4899382"/>
            <a:ext cx="2448272" cy="195861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24744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Book Antiqua" pitchFamily="18" charset="0"/>
              </a:rPr>
              <a:t>Сахар вызывает кариес, ожирение, болезни сердечно- сосудистой системы и даже сахарный диабет.</a:t>
            </a:r>
          </a:p>
          <a:p>
            <a:br>
              <a:rPr lang="ru-RU" sz="2800" dirty="0">
                <a:latin typeface="Book Antiqua" pitchFamily="18" charset="0"/>
              </a:rPr>
            </a:br>
            <a:r>
              <a:rPr lang="ru-RU" sz="2800" dirty="0">
                <a:latin typeface="Book Antiqua" pitchFamily="18" charset="0"/>
              </a:rPr>
              <a:t>Употребление бензола (краситель) в больших количествах может вызвать заболевание лейкемией (рак крови) и другие онкологические заболевания.</a:t>
            </a:r>
          </a:p>
          <a:p>
            <a:br>
              <a:rPr lang="ru-RU" sz="2800" dirty="0">
                <a:latin typeface="Book Antiqua" pitchFamily="18" charset="0"/>
              </a:rPr>
            </a:br>
            <a:r>
              <a:rPr lang="ru-RU" sz="2800" dirty="0">
                <a:latin typeface="Book Antiqua" pitchFamily="18" charset="0"/>
              </a:rPr>
              <a:t>Кофеин – истощение нервной системы, усталость, апатия или, наоборот, Раздражительность, беспокойный сон, головные боли.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188640"/>
            <a:ext cx="60724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u="sng" dirty="0">
                <a:latin typeface="Book Antiqua" pitchFamily="18" charset="0"/>
              </a:rPr>
              <a:t> НЕЗДОРОВОЕ ПИТАНИЕ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8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FB897C6-A116-495D-BB18-460892F28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0"/>
            <a:ext cx="79208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FEADEA-E1E1-47A9-B028-78995BE72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95F9F7A-1E4A-4F8C-B00C-880F69EDCBA8}"/>
              </a:ext>
            </a:extLst>
          </p:cNvPr>
          <p:cNvSpPr txBox="1"/>
          <p:nvPr/>
        </p:nvSpPr>
        <p:spPr>
          <a:xfrm>
            <a:off x="323528" y="44624"/>
            <a:ext cx="8064896" cy="1248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проекта 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- Подготовительный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80340" indent="90170" algn="just">
              <a:lnSpc>
                <a:spcPct val="107000"/>
              </a:lnSpc>
              <a:spcBef>
                <a:spcPts val="900"/>
              </a:spcBef>
              <a:spcAft>
                <a:spcPts val="8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C9EC340-2159-47AF-BB37-D36248D79A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715194"/>
              </p:ext>
            </p:extLst>
          </p:nvPr>
        </p:nvGraphicFramePr>
        <p:xfrm>
          <a:off x="467544" y="980728"/>
          <a:ext cx="8208912" cy="57247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3918">
                  <a:extLst>
                    <a:ext uri="{9D8B030D-6E8A-4147-A177-3AD203B41FA5}">
                      <a16:colId xmlns:a16="http://schemas.microsoft.com/office/drawing/2014/main" val="1611997410"/>
                    </a:ext>
                  </a:extLst>
                </a:gridCol>
                <a:gridCol w="1433702">
                  <a:extLst>
                    <a:ext uri="{9D8B030D-6E8A-4147-A177-3AD203B41FA5}">
                      <a16:colId xmlns:a16="http://schemas.microsoft.com/office/drawing/2014/main" val="2456511516"/>
                    </a:ext>
                  </a:extLst>
                </a:gridCol>
                <a:gridCol w="1433702">
                  <a:extLst>
                    <a:ext uri="{9D8B030D-6E8A-4147-A177-3AD203B41FA5}">
                      <a16:colId xmlns:a16="http://schemas.microsoft.com/office/drawing/2014/main" val="1467468434"/>
                    </a:ext>
                  </a:extLst>
                </a:gridCol>
                <a:gridCol w="3097590">
                  <a:extLst>
                    <a:ext uri="{9D8B030D-6E8A-4147-A177-3AD203B41FA5}">
                      <a16:colId xmlns:a16="http://schemas.microsoft.com/office/drawing/2014/main" val="499110760"/>
                    </a:ext>
                  </a:extLst>
                </a:gridCol>
              </a:tblGrid>
              <a:tr h="675434">
                <a:tc>
                  <a:txBody>
                    <a:bodyPr/>
                    <a:lstStyle/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+mj-lt"/>
                        <a:buAutoNum type="arabicPeriod"/>
                      </a:pPr>
                      <a:r>
                        <a:rPr lang="ru-RU" sz="1300">
                          <a:effectLst/>
                        </a:rPr>
                        <a:t>мероприятия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срок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ответственный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ресурсы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extLst>
                  <a:ext uri="{0D108BD9-81ED-4DB2-BD59-A6C34878D82A}">
                    <a16:rowId xmlns:a16="http://schemas.microsoft.com/office/drawing/2014/main" val="3085868998"/>
                  </a:ext>
                </a:extLst>
              </a:tr>
              <a:tr h="1262126">
                <a:tc>
                  <a:txBody>
                    <a:bodyPr/>
                    <a:lstStyle/>
                    <a:p>
                      <a:pPr indent="666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 dirty="0">
                          <a:effectLst/>
                        </a:rPr>
                        <a:t>Изучение методических материалов, планирование работы.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 dirty="0">
                          <a:effectLst/>
                        </a:rPr>
                        <a:t>январь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Воспитатели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Методическая литература.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extLst>
                  <a:ext uri="{0D108BD9-81ED-4DB2-BD59-A6C34878D82A}">
                    <a16:rowId xmlns:a16="http://schemas.microsoft.com/office/drawing/2014/main" val="1723758594"/>
                  </a:ext>
                </a:extLst>
              </a:tr>
              <a:tr h="1007442">
                <a:tc>
                  <a:txBody>
                    <a:bodyPr/>
                    <a:lstStyle/>
                    <a:p>
                      <a:pPr indent="666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Изучение нормативно – правовых материалов.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февраль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Воспитатели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Сайт ДОО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Интернет - ресурс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extLst>
                  <a:ext uri="{0D108BD9-81ED-4DB2-BD59-A6C34878D82A}">
                    <a16:rowId xmlns:a16="http://schemas.microsoft.com/office/drawing/2014/main" val="4280020614"/>
                  </a:ext>
                </a:extLst>
              </a:tr>
              <a:tr h="2779698">
                <a:tc>
                  <a:txBody>
                    <a:bodyPr/>
                    <a:lstStyle/>
                    <a:p>
                      <a:pPr indent="666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 dirty="0">
                          <a:effectLst/>
                        </a:rPr>
                        <a:t>Провидение ООД</a:t>
                      </a:r>
                      <a:endParaRPr lang="ru-RU" sz="1000" dirty="0">
                        <a:effectLst/>
                      </a:endParaRPr>
                    </a:p>
                    <a:p>
                      <a:pPr indent="666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 dirty="0">
                          <a:effectLst/>
                        </a:rPr>
                        <a:t>В соответствии с темой.</a:t>
                      </a:r>
                      <a:endParaRPr lang="ru-RU" sz="1000" dirty="0">
                        <a:effectLst/>
                      </a:endParaRPr>
                    </a:p>
                    <a:p>
                      <a:pPr indent="6667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 dirty="0">
                          <a:effectLst/>
                        </a:rPr>
                        <a:t>Оформление памяток для родителей: «Это следует знать», «Путешествие с Биффи в страну здоровья»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февраль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март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Воспитатели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>
                          <a:effectLst/>
                        </a:rPr>
                        <a:t>Воспитатели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tc>
                  <a:txBody>
                    <a:bodyPr/>
                    <a:lstStyle/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 dirty="0">
                          <a:effectLst/>
                        </a:rPr>
                        <a:t>Конспект занятия.</a:t>
                      </a:r>
                      <a:endParaRPr lang="ru-RU" sz="1000" dirty="0">
                        <a:effectLst/>
                      </a:endParaRPr>
                    </a:p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 dirty="0">
                          <a:effectLst/>
                        </a:rPr>
                        <a:t>Конспект </a:t>
                      </a:r>
                      <a:endParaRPr lang="ru-RU" sz="1000" dirty="0">
                        <a:effectLst/>
                      </a:endParaRPr>
                    </a:p>
                    <a:p>
                      <a:pPr indent="66675"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ru-RU" sz="1300" dirty="0">
                          <a:effectLst/>
                        </a:rPr>
                        <a:t>Литература.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302" marR="62302" marT="0" marB="0"/>
                </a:tc>
                <a:extLst>
                  <a:ext uri="{0D108BD9-81ED-4DB2-BD59-A6C34878D82A}">
                    <a16:rowId xmlns:a16="http://schemas.microsoft.com/office/drawing/2014/main" val="32257350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6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9809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8DE5B65-5E33-4585-88FC-B32BE00CC0E3}"/>
              </a:ext>
            </a:extLst>
          </p:cNvPr>
          <p:cNvSpPr txBox="1"/>
          <p:nvPr/>
        </p:nvSpPr>
        <p:spPr>
          <a:xfrm>
            <a:off x="2286000" y="116632"/>
            <a:ext cx="4572000" cy="374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2"/>
            </a:pPr>
            <a:r>
              <a:rPr lang="ru-RU" sz="1800" dirty="0">
                <a:ln w="9525" cap="rnd" cmpd="sng" algn="ctr">
                  <a:solidFill>
                    <a:srgbClr val="FF0000"/>
                  </a:solidFill>
                  <a:prstDash val="solid"/>
                  <a:beve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– практический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665E68-D992-4D94-A868-5A7A5F0F1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490708"/>
            <a:ext cx="8164364" cy="62506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>
            <a:extLst>
              <a:ext uri="{FF2B5EF4-FFF2-40B4-BE49-F238E27FC236}">
                <a16:creationId xmlns:a16="http://schemas.microsoft.com/office/drawing/2014/main" id="{21151D75-F255-4535-853C-965152C85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690" y="2542858"/>
            <a:ext cx="1912620" cy="1772285"/>
          </a:xfrm>
          <a:prstGeom prst="ellipse">
            <a:avLst/>
          </a:prstGeom>
          <a:solidFill>
            <a:sysClr val="window" lastClr="FFFFFF">
              <a:lumMod val="100000"/>
              <a:lumOff val="0"/>
            </a:sysClr>
          </a:solidFill>
          <a:ln w="63500" cmpd="thickThin">
            <a:solidFill>
              <a:srgbClr val="7030A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«Путешествие с Биффи в страну здоровья</a:t>
            </a: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D62A818-5B26-43FB-BDAD-68D922D0E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641" y="3573016"/>
            <a:ext cx="2284050" cy="1222357"/>
          </a:xfrm>
          <a:prstGeom prst="ellipse">
            <a:avLst/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rgbClr val="F79646">
                  <a:lumMod val="40000"/>
                  <a:lumOff val="60000"/>
                </a:srgbClr>
              </a:gs>
            </a:gsLst>
            <a:lin ang="5400000" scaled="1"/>
          </a:gradFill>
          <a:ln w="12700">
            <a:solidFill>
              <a:srgbClr val="7030A0"/>
            </a:solidFill>
            <a:round/>
            <a:headEnd/>
            <a:tailEnd/>
          </a:ln>
          <a:effectLst>
            <a:outerShdw dist="28398" dir="3806097" algn="ctr" rotWithShape="0">
              <a:srgbClr val="F79646">
                <a:lumMod val="50000"/>
                <a:lumOff val="0"/>
                <a:alpha val="50000"/>
              </a:srgb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Осторожно - лекарства.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67F8B49F-5DFF-4DA0-89F3-2701169B6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7868" y="4504561"/>
            <a:ext cx="2392283" cy="1320970"/>
          </a:xfrm>
          <a:prstGeom prst="ellipse">
            <a:avLst/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rgbClr val="F79646">
                  <a:lumMod val="40000"/>
                  <a:lumOff val="60000"/>
                </a:srgbClr>
              </a:gs>
            </a:gsLst>
            <a:lin ang="5400000" scaled="1"/>
          </a:gradFill>
          <a:ln w="12700">
            <a:solidFill>
              <a:srgbClr val="7030A0"/>
            </a:solidFill>
            <a:round/>
            <a:headEnd/>
            <a:tailEnd/>
          </a:ln>
          <a:effectLst>
            <a:outerShdw dist="28398" dir="3806097" algn="ctr" rotWithShape="0">
              <a:srgbClr val="F79646">
                <a:lumMod val="50000"/>
                <a:lumOff val="0"/>
                <a:alpha val="50000"/>
              </a:srgb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возникают болезни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 4">
            <a:extLst>
              <a:ext uri="{FF2B5EF4-FFF2-40B4-BE49-F238E27FC236}">
                <a16:creationId xmlns:a16="http://schemas.microsoft.com/office/drawing/2014/main" id="{7A0D49A4-D790-497D-ACA2-A5DEE05CB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2120" y="3129478"/>
            <a:ext cx="2088232" cy="1595665"/>
          </a:xfrm>
          <a:prstGeom prst="ellipse">
            <a:avLst/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rgbClr val="F79646">
                  <a:lumMod val="40000"/>
                  <a:lumOff val="60000"/>
                </a:srgbClr>
              </a:gs>
            </a:gsLst>
            <a:lin ang="5400000" scaled="1"/>
          </a:gradFill>
          <a:ln w="12700">
            <a:solidFill>
              <a:srgbClr val="7030A0"/>
            </a:solidFill>
            <a:round/>
            <a:headEnd/>
            <a:tailEnd/>
          </a:ln>
          <a:effectLst>
            <a:outerShdw dist="28398" dir="3806097" algn="ctr" rotWithShape="0">
              <a:srgbClr val="F79646">
                <a:lumMod val="50000"/>
                <a:lumOff val="0"/>
                <a:alpha val="50000"/>
              </a:srgb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Полезные продукты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val 5">
            <a:extLst>
              <a:ext uri="{FF2B5EF4-FFF2-40B4-BE49-F238E27FC236}">
                <a16:creationId xmlns:a16="http://schemas.microsoft.com/office/drawing/2014/main" id="{2483AC5F-449B-4433-8868-D5BDA50606C7}"/>
              </a:ext>
            </a:extLst>
          </p:cNvPr>
          <p:cNvSpPr>
            <a:spLocks noChangeArrowheads="1"/>
          </p:cNvSpPr>
          <p:nvPr/>
        </p:nvSpPr>
        <p:spPr bwMode="auto">
          <a:xfrm rot="21080654">
            <a:off x="5174720" y="1523603"/>
            <a:ext cx="2140862" cy="1473181"/>
          </a:xfrm>
          <a:prstGeom prst="ellipse">
            <a:avLst/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rgbClr val="F79646">
                  <a:lumMod val="40000"/>
                  <a:lumOff val="60000"/>
                </a:srgbClr>
              </a:gs>
            </a:gsLst>
            <a:lin ang="5400000" scaled="1"/>
          </a:gradFill>
          <a:ln w="12700">
            <a:solidFill>
              <a:srgbClr val="7030A0"/>
            </a:solidFill>
            <a:round/>
            <a:headEnd/>
            <a:tailEnd/>
          </a:ln>
          <a:effectLst>
            <a:outerShdw dist="28398" dir="3806097" algn="ctr" rotWithShape="0">
              <a:srgbClr val="F79646">
                <a:lumMod val="50000"/>
                <a:lumOff val="0"/>
                <a:alpha val="50000"/>
              </a:srgb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Вредные и полезные микробы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 3">
            <a:extLst>
              <a:ext uri="{FF2B5EF4-FFF2-40B4-BE49-F238E27FC236}">
                <a16:creationId xmlns:a16="http://schemas.microsoft.com/office/drawing/2014/main" id="{772EC0F2-89EC-4C00-8519-FCE2BBB9C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856" y="1081701"/>
            <a:ext cx="1800200" cy="1353883"/>
          </a:xfrm>
          <a:prstGeom prst="ellipse">
            <a:avLst/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rgbClr val="F79646">
                  <a:lumMod val="40000"/>
                  <a:lumOff val="60000"/>
                </a:srgbClr>
              </a:gs>
            </a:gsLst>
            <a:lin ang="5400000" scaled="1"/>
          </a:gradFill>
          <a:ln w="12700">
            <a:solidFill>
              <a:srgbClr val="7030A0"/>
            </a:solidFill>
            <a:round/>
            <a:headEnd/>
            <a:tailEnd/>
          </a:ln>
          <a:effectLst>
            <a:outerShdw dist="28398" dir="3806097" algn="ctr" rotWithShape="0">
              <a:srgbClr val="F79646">
                <a:lumMod val="50000"/>
                <a:lumOff val="0"/>
                <a:alpha val="50000"/>
              </a:srgb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r>
              <a:rPr lang="ru-RU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икробы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Oval 2">
            <a:extLst>
              <a:ext uri="{FF2B5EF4-FFF2-40B4-BE49-F238E27FC236}">
                <a16:creationId xmlns:a16="http://schemas.microsoft.com/office/drawing/2014/main" id="{0C6A3B6D-C462-4068-B047-A28FF7A96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9755" y="1916832"/>
            <a:ext cx="1709735" cy="1212647"/>
          </a:xfrm>
          <a:prstGeom prst="ellipse">
            <a:avLst/>
          </a:prstGeom>
          <a:gradFill rotWithShape="0">
            <a:gsLst>
              <a:gs pos="0">
                <a:sysClr val="window" lastClr="FFFFFF">
                  <a:lumMod val="100000"/>
                  <a:lumOff val="0"/>
                </a:sysClr>
              </a:gs>
              <a:gs pos="100000">
                <a:srgbClr val="F79646">
                  <a:lumMod val="40000"/>
                  <a:lumOff val="60000"/>
                </a:srgbClr>
              </a:gs>
            </a:gsLst>
            <a:lin ang="5400000" scaled="1"/>
          </a:gradFill>
          <a:ln w="12700">
            <a:solidFill>
              <a:srgbClr val="7030A0"/>
            </a:solidFill>
            <a:round/>
            <a:headEnd/>
            <a:tailEnd/>
          </a:ln>
          <a:effectLst>
            <a:outerShdw dist="28398" dir="3806097" algn="ctr" rotWithShape="0">
              <a:srgbClr val="F79646">
                <a:lumMod val="50000"/>
                <a:lumOff val="0"/>
                <a:alpha val="50000"/>
              </a:srgb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Мое тело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8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01360C5-9967-4976-8EF8-8015305569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31640" y="3717032"/>
            <a:ext cx="4769296" cy="476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B83B64-4625-42CB-8FF8-1CC3E2B274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340" t="11003" r="20361" b="33982"/>
          <a:stretch/>
        </p:blipFill>
        <p:spPr>
          <a:xfrm>
            <a:off x="149177" y="188640"/>
            <a:ext cx="2567600" cy="37444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299604-1030-42A0-BD88-8C4A58A067E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201" t="13250" r="24799" b="30050"/>
          <a:stretch/>
        </p:blipFill>
        <p:spPr>
          <a:xfrm>
            <a:off x="6251825" y="2060848"/>
            <a:ext cx="2753639" cy="4248472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95DC9F-D3B8-45AF-87F0-B2CD5E58310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409" t="14300" r="30406" b="33201"/>
          <a:stretch/>
        </p:blipFill>
        <p:spPr>
          <a:xfrm>
            <a:off x="3034780" y="764704"/>
            <a:ext cx="2899042" cy="43924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7000"/>
            <a:lum/>
          </a:blip>
          <a:srcRect/>
          <a:stretch>
            <a:fillRect l="-18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701360C5-9967-4976-8EF8-8015305569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31640" y="3717032"/>
            <a:ext cx="4769296" cy="476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FF78F81-0468-422A-9661-17AC847394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116632"/>
            <a:ext cx="7488832" cy="66247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69194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956</Words>
  <Application>Microsoft Office PowerPoint</Application>
  <PresentationFormat>Экран (4:3)</PresentationFormat>
  <Paragraphs>126</Paragraphs>
  <Slides>35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Book Antiqua</vt:lpstr>
      <vt:lpstr>Calibri</vt:lpstr>
      <vt:lpstr>Times New Roman</vt:lpstr>
      <vt:lpstr>Wingdings</vt:lpstr>
      <vt:lpstr>Тема Office</vt:lpstr>
      <vt:lpstr>Document</vt:lpstr>
      <vt:lpstr> Муниципальное бюджетное дошкольное образовательное учреждение города Новосибирска "Детский сад № 78 "Теремок"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ЗДОРОВОЕ ПИТАНИЕ</dc:title>
  <dc:creator>Деть</dc:creator>
  <cp:lastModifiedBy>Татьяна</cp:lastModifiedBy>
  <cp:revision>24</cp:revision>
  <dcterms:created xsi:type="dcterms:W3CDTF">2020-09-05T19:06:30Z</dcterms:created>
  <dcterms:modified xsi:type="dcterms:W3CDTF">2024-03-21T16:30:55Z</dcterms:modified>
</cp:coreProperties>
</file>