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78" r:id="rId4"/>
    <p:sldId id="281" r:id="rId5"/>
    <p:sldId id="287" r:id="rId6"/>
    <p:sldId id="288" r:id="rId7"/>
    <p:sldId id="289" r:id="rId8"/>
    <p:sldId id="292" r:id="rId9"/>
    <p:sldId id="305" r:id="rId10"/>
    <p:sldId id="291" r:id="rId11"/>
    <p:sldId id="293" r:id="rId12"/>
    <p:sldId id="294" r:id="rId13"/>
    <p:sldId id="307" r:id="rId14"/>
    <p:sldId id="295" r:id="rId15"/>
    <p:sldId id="296" r:id="rId16"/>
    <p:sldId id="297" r:id="rId17"/>
    <p:sldId id="298" r:id="rId18"/>
    <p:sldId id="299" r:id="rId19"/>
    <p:sldId id="300" r:id="rId20"/>
    <p:sldId id="304" r:id="rId21"/>
    <p:sldId id="301" r:id="rId22"/>
    <p:sldId id="302" r:id="rId23"/>
    <p:sldId id="303" r:id="rId24"/>
    <p:sldId id="284" r:id="rId25"/>
    <p:sldId id="290" r:id="rId26"/>
    <p:sldId id="280" r:id="rId27"/>
    <p:sldId id="306" r:id="rId28"/>
    <p:sldId id="285" r:id="rId29"/>
    <p:sldId id="257" r:id="rId30"/>
    <p:sldId id="26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387" autoAdjust="0"/>
  </p:normalViewPr>
  <p:slideViewPr>
    <p:cSldViewPr>
      <p:cViewPr varScale="1">
        <p:scale>
          <a:sx n="72" d="100"/>
          <a:sy n="72" d="100"/>
        </p:scale>
        <p:origin x="-13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hyperlink" Target="mailto:cebet@mail.ru" TargetMode="External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11" Type="http://schemas.openxmlformats.org/officeDocument/2006/relationships/image" Target="../media/image29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10242" name="Picture 2" descr="Первоцветы (подснежники, крокусы, гиацинты)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05064"/>
            <a:ext cx="2699792" cy="1934833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«Первоцветы – вестники весны!».</a:t>
            </a:r>
            <a:r>
              <a:rPr lang="ru-RU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Природоохранная кампания  в детском саду № 59 г.Калининград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79512" y="1196753"/>
            <a:ext cx="8964488" cy="151216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800" dirty="0" smtClean="0"/>
              <a:t>   </a:t>
            </a:r>
            <a:r>
              <a:rPr lang="ru-RU" sz="8000" dirty="0" smtClean="0">
                <a:latin typeface="Arial" pitchFamily="34" charset="0"/>
                <a:cs typeface="Arial" pitchFamily="34" charset="0"/>
              </a:rPr>
              <a:t>                ***</a:t>
            </a:r>
          </a:p>
          <a:p>
            <a:pPr>
              <a:buNone/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Дерево, трава, цветок и птица </a:t>
            </a:r>
          </a:p>
          <a:p>
            <a:pPr>
              <a:buNone/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Не всегда умеют защищаться, </a:t>
            </a:r>
          </a:p>
          <a:p>
            <a:pPr>
              <a:buNone/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Если будут уничтожены они, </a:t>
            </a:r>
          </a:p>
          <a:p>
            <a:pPr>
              <a:buNone/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На планете мы останемся одни.  (В.Берестов)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8000" dirty="0" smtClean="0">
                <a:latin typeface="Arial" pitchFamily="34" charset="0"/>
                <a:cs typeface="Arial" pitchFamily="34" charset="0"/>
              </a:rPr>
              <a:t>        Подготовила воспитатель высшей категории  Котова </a:t>
            </a:r>
            <a:r>
              <a:rPr lang="ru-RU" sz="8000" dirty="0" smtClean="0">
                <a:latin typeface="Arial" pitchFamily="34" charset="0"/>
                <a:cs typeface="Arial" pitchFamily="34" charset="0"/>
              </a:rPr>
              <a:t>И.Б 2024г</a:t>
            </a:r>
            <a:endParaRPr lang="ru-RU" sz="8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 smtClean="0"/>
          </a:p>
        </p:txBody>
      </p:sp>
      <p:pic>
        <p:nvPicPr>
          <p:cNvPr id="10246" name="Picture 6" descr="Крокус белый цветок первоцве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7" y="1196752"/>
            <a:ext cx="3168351" cy="1944216"/>
          </a:xfrm>
          <a:prstGeom prst="rect">
            <a:avLst/>
          </a:prstGeom>
          <a:noFill/>
        </p:spPr>
      </p:pic>
      <p:pic>
        <p:nvPicPr>
          <p:cNvPr id="10250" name="Picture 10" descr="Весенние первоцвет Адыге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005064"/>
            <a:ext cx="2738669" cy="1981994"/>
          </a:xfrm>
          <a:prstGeom prst="rect">
            <a:avLst/>
          </a:prstGeom>
          <a:noFill/>
        </p:spPr>
      </p:pic>
      <p:pic>
        <p:nvPicPr>
          <p:cNvPr id="10252" name="Picture 12" descr="Печеночница азиатска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005064"/>
            <a:ext cx="2787406" cy="18722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49156" name="Picture 4" descr="https://stihi.ru/pics/2020/02/20/55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243589" cy="2592288"/>
          </a:xfrm>
          <a:prstGeom prst="rect">
            <a:avLst/>
          </a:prstGeom>
          <a:noFill/>
        </p:spPr>
      </p:pic>
      <p:pic>
        <p:nvPicPr>
          <p:cNvPr id="49158" name="Picture 6" descr="http://moreulybok.ru/wp-content/uploads/2020/11/vesna-v-lesu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356992"/>
            <a:ext cx="4944294" cy="3024336"/>
          </a:xfrm>
          <a:prstGeom prst="rect">
            <a:avLst/>
          </a:prstGeom>
          <a:noFill/>
        </p:spPr>
      </p:pic>
      <p:pic>
        <p:nvPicPr>
          <p:cNvPr id="49160" name="Picture 8" descr="https://avatars.mds.yandex.net/i?id=c47ec54d61d18a510d73c7f3ecf81fee_l-9067511-images-thumbs&amp;ref=rim&amp;n=13&amp;w=1080&amp;h=135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140968"/>
            <a:ext cx="2707501" cy="3312368"/>
          </a:xfrm>
          <a:prstGeom prst="rect">
            <a:avLst/>
          </a:prstGeom>
          <a:noFill/>
        </p:spPr>
      </p:pic>
      <p:pic>
        <p:nvPicPr>
          <p:cNvPr id="49164" name="Picture 12" descr="https://avatars.mds.yandex.net/i?id=73b7f9cc054e8847a9ada045e64220a2_l-5597410-images-thumbs&amp;ref=rim&amp;n=13&amp;w=640&amp;h=6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88640"/>
            <a:ext cx="2999656" cy="29996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381328"/>
            <a:ext cx="8820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Калининградский ботанический сад – одно из красивейших мест нашего города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Калининградский областной детско-юношеский центр</a:t>
            </a:r>
            <a:b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экологии, краеведения и туризма  </a:t>
            </a:r>
            <a:r>
              <a:rPr lang="en-US" sz="1800" b="1" dirty="0" smtClean="0">
                <a:hlinkClick r:id="rId3"/>
              </a:rPr>
              <a:t>cebet@mail.ru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endParaRPr lang="ru-RU" sz="1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2" name="Picture 2" descr="https://ecocentr39.ru/img/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636912"/>
            <a:ext cx="1304925" cy="1266826"/>
          </a:xfrm>
          <a:prstGeom prst="rect">
            <a:avLst/>
          </a:prstGeom>
          <a:noFill/>
        </p:spPr>
      </p:pic>
      <p:pic>
        <p:nvPicPr>
          <p:cNvPr id="51212" name="Picture 12" descr="https://www.newkaliningrad.ru/upload/iblock/2d1/2d1b5d051ef60c929e7e0431703b84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980728"/>
            <a:ext cx="2740360" cy="1826907"/>
          </a:xfrm>
          <a:prstGeom prst="rect">
            <a:avLst/>
          </a:prstGeom>
          <a:noFill/>
        </p:spPr>
      </p:pic>
      <p:pic>
        <p:nvPicPr>
          <p:cNvPr id="51214" name="Picture 14" descr="https://i02.appmifile.com/images/2018/04/28/fbb852dc-764e-4c20-93c6-1ac06259e8a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068960"/>
            <a:ext cx="3705629" cy="2376264"/>
          </a:xfrm>
          <a:prstGeom prst="rect">
            <a:avLst/>
          </a:prstGeom>
          <a:noFill/>
        </p:spPr>
      </p:pic>
      <p:pic>
        <p:nvPicPr>
          <p:cNvPr id="51218" name="Picture 18" descr="https://cdn-irec.r-99.com/sites/default/files/imagecache/copyright/user-images/691707/83rEJk6ihvwjVSMUyG4AUQ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9" y="858988"/>
            <a:ext cx="3096344" cy="2065956"/>
          </a:xfrm>
          <a:prstGeom prst="rect">
            <a:avLst/>
          </a:prstGeom>
          <a:noFill/>
        </p:spPr>
      </p:pic>
      <p:pic>
        <p:nvPicPr>
          <p:cNvPr id="51220" name="Picture 20" descr="https://cdn-irec.r-99.com/sites/default/files/imagecache/copyright/user-images/691707/Ve6YNInJT7B1jnzZyDMhqg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3068960"/>
            <a:ext cx="3633425" cy="2376264"/>
          </a:xfrm>
          <a:prstGeom prst="rect">
            <a:avLst/>
          </a:prstGeom>
          <a:noFill/>
        </p:spPr>
      </p:pic>
      <p:pic>
        <p:nvPicPr>
          <p:cNvPr id="51222" name="Picture 22" descr="https://cdn-irec.r-99.com/sites/default/files/imagecache/copyright/user-images/691707/3ye27VrvipXWnynEvrbrCw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44208" y="980728"/>
            <a:ext cx="2520280" cy="1800200"/>
          </a:xfrm>
          <a:prstGeom prst="rect">
            <a:avLst/>
          </a:prstGeom>
          <a:noFill/>
        </p:spPr>
      </p:pic>
      <p:pic>
        <p:nvPicPr>
          <p:cNvPr id="51228" name="Picture 28" descr="https://cdn-irec.r-99.com/sites/default/files/imagecache/copyright/user-images/691707/byNWM7qRsfZzdRgLHchIQ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60232" y="5560772"/>
            <a:ext cx="1944216" cy="1297228"/>
          </a:xfrm>
          <a:prstGeom prst="rect">
            <a:avLst/>
          </a:prstGeom>
          <a:noFill/>
        </p:spPr>
      </p:pic>
      <p:pic>
        <p:nvPicPr>
          <p:cNvPr id="51230" name="Picture 30" descr="https://avatars.mds.yandex.net/get-altay/965237/2a000001630eadd52b9a4fd0a10ddda8ac15/XXL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3568" y="5561856"/>
            <a:ext cx="2088232" cy="1296144"/>
          </a:xfrm>
          <a:prstGeom prst="rect">
            <a:avLst/>
          </a:prstGeom>
          <a:noFill/>
        </p:spPr>
      </p:pic>
      <p:pic>
        <p:nvPicPr>
          <p:cNvPr id="51232" name="Picture 32" descr="Ландшафтный парк калининград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07904" y="5453030"/>
            <a:ext cx="2088232" cy="1404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www.newkaliningrad.ru/upload/iblock/9dd/9dd7ab1c01d68f98e532cbca63f3b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Ветреница и сон тра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284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s://www.newkaliningrad.ru/upload/iblock/060/0601676a7676d04ddb4af908ae3852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www.newkaliningrad.ru/upload/iblock/2cb/2cb5660327fa9eb27acef64ebaf2d7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 descr="https://www.newkaliningrad.ru/upload/iblock/ba3/ba359a891d810ba796b94201c637ae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s://www.newkaliningrad.ru/upload/iblock/33b/33b9c165d80008c4f40d1157991ad1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6" name="Picture 6" descr="https://sun9-39.userapi.com/impg/XaIHpl_UYpPQXLin8OK01rps15MZBZgTucKQDg/QrsgYwwEo5I.jpg?size=340x604&amp;quality=95&amp;sign=70d3bbde36340ba7bff501a80e306c34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"/>
            <a:ext cx="3238500" cy="6858000"/>
          </a:xfrm>
          <a:prstGeom prst="rect">
            <a:avLst/>
          </a:prstGeom>
          <a:noFill/>
        </p:spPr>
      </p:pic>
      <p:pic>
        <p:nvPicPr>
          <p:cNvPr id="56322" name="Picture 2" descr="https://sun9-66.userapi.com/impg/FXG4UJch7fh7gUrUn2GCYTXyg5UcJwPS_ojC7A/1OyjoIOOkIM.jpg?size=340x604&amp;quality=95&amp;sign=26ee4a196da71371020fb48c15028cb3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0"/>
            <a:ext cx="3347864" cy="6858000"/>
          </a:xfrm>
          <a:prstGeom prst="rect">
            <a:avLst/>
          </a:prstGeom>
          <a:noFill/>
        </p:spPr>
      </p:pic>
      <p:pic>
        <p:nvPicPr>
          <p:cNvPr id="56324" name="Picture 4" descr="https://sun9-26.userapi.com/impg/oaCdlrfxZ9BGMw2Cbd86KamahFG1Uh3VimbCgA/_xFnidcjUtk.jpg?size=340x604&amp;quality=95&amp;sign=835d5f260ebc2d6745839f720aff56e0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385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58370" name="Picture 2" descr="https://kgd.ru/media/k2/galleries/104161/cvet1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4963987" cy="3240360"/>
          </a:xfrm>
          <a:prstGeom prst="rect">
            <a:avLst/>
          </a:prstGeom>
          <a:noFill/>
        </p:spPr>
      </p:pic>
      <p:pic>
        <p:nvPicPr>
          <p:cNvPr id="58374" name="Picture 6" descr="https://kgd.ru/media/k2/galleries/104161/cvet1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92489" y="188640"/>
            <a:ext cx="5071999" cy="3096344"/>
          </a:xfrm>
          <a:prstGeom prst="rect">
            <a:avLst/>
          </a:prstGeom>
          <a:noFill/>
        </p:spPr>
      </p:pic>
      <p:pic>
        <p:nvPicPr>
          <p:cNvPr id="58376" name="Picture 8" descr="https://kgd.ru/media/k2/galleries/104161/cvet1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501008"/>
            <a:ext cx="3672408" cy="3168352"/>
          </a:xfrm>
          <a:prstGeom prst="rect">
            <a:avLst/>
          </a:prstGeom>
          <a:noFill/>
        </p:spPr>
      </p:pic>
      <p:pic>
        <p:nvPicPr>
          <p:cNvPr id="58378" name="Picture 10" descr="https://kgd.ru/media/k2/galleries/104161/cvet13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3559832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«Первоцветы – вестники весны!».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48681"/>
            <a:ext cx="8784976" cy="446449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Цель : 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Сформировать у детей представления о первоцветах (первых весенних цветах, расширять кругозор дошкольников и обогащать их внутренний мир, воспитывать бережное отношение к окружающему нас миру).</a:t>
            </a:r>
          </a:p>
          <a:p>
            <a:pPr>
              <a:buNone/>
            </a:pPr>
            <a:r>
              <a:rPr lang="ru-RU" sz="5600" b="1" dirty="0" smtClean="0">
                <a:latin typeface="Arial" pitchFamily="34" charset="0"/>
                <a:cs typeface="Arial" pitchFamily="34" charset="0"/>
              </a:rPr>
              <a:t>Задачи природоохранной компании в ДОУ </a:t>
            </a:r>
            <a:r>
              <a:rPr lang="ru-RU" sz="5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Расширять знания детей о первых весенних цветах, познакомить с особенностями их роста и развития, научить бережному отношению к природе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Развивать связную речь детей, обогащать словарный запас, активизировать память и логическое мышление, способствовать развитию творческих способностей дошкольников и обогащению их внутреннего мира.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Формировать у дошкольников познавательный интерес и желание заботиться о растениях и животных, закрепить навыки поведения в живой природе, сформировать первоначальные основы экологической культуры дошкольников.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развивать умение прогнозировать последствия своих действий по отношению к первоцветам, развивать познавательный интерес, умения сравнивать, обобщать, делать выводы на основе полученной информации, анализировать;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формирование у детей новой системы ценностей, экологически грамотного поведения, бережного и эмоционального отношения к природе, желания сохранить природу своего города и ближайшего окружения.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Воспитывать у детей дошкольного возраста любовь к родной природе, способность воспринимать и глубоко чувствовать ее красоту; желание стать другом природы, заботиться о ней, беречь и охранять ее; привить детям навыки бережного отношения ко всему, что нас окружает.</a:t>
            </a:r>
          </a:p>
          <a:p>
            <a:pPr>
              <a:buNone/>
            </a:pPr>
            <a:r>
              <a:rPr lang="ru-RU" sz="5600" dirty="0" smtClean="0">
                <a:latin typeface="Arial" pitchFamily="34" charset="0"/>
                <a:cs typeface="Arial" pitchFamily="34" charset="0"/>
              </a:rPr>
              <a:t>Познакомить детей с местами произрастания и цветения первоцветов (пролески, леса, рощи, парки нашего города  -Калининграда</a:t>
            </a:r>
          </a:p>
          <a:p>
            <a:endParaRPr lang="ru-RU" dirty="0"/>
          </a:p>
        </p:txBody>
      </p:sp>
      <p:pic>
        <p:nvPicPr>
          <p:cNvPr id="36866" name="Picture 2" descr="https://avatars.mds.yandex.net/i?id=e9961a051e701ef94ab592833407dfa18203c15d-10641531-images-thumbs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5157192"/>
            <a:ext cx="2520280" cy="1700808"/>
          </a:xfrm>
          <a:prstGeom prst="rect">
            <a:avLst/>
          </a:prstGeom>
          <a:noFill/>
        </p:spPr>
      </p:pic>
      <p:pic>
        <p:nvPicPr>
          <p:cNvPr id="36868" name="Picture 4" descr="https://avatars.mds.yandex.net/i?id=3e28b8aafdcf3c8abb8e68f2ac2723ce238157dd-10734181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5178151"/>
            <a:ext cx="2448272" cy="1679849"/>
          </a:xfrm>
          <a:prstGeom prst="rect">
            <a:avLst/>
          </a:prstGeom>
          <a:noFill/>
        </p:spPr>
      </p:pic>
      <p:pic>
        <p:nvPicPr>
          <p:cNvPr id="36870" name="Picture 6" descr="https://gas-kvas.com/grafic/uploads/posts/2023-10/1696573595_gas-kvas-com-p-kartinki-primula-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157192"/>
            <a:ext cx="2579440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48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                              </a:t>
            </a: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Куршская коса. История образования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548680"/>
            <a:ext cx="8712968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Она расположена на побережье Балтийского моря. Свое название коса получила по названию древних племён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куршей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живших здесь до колонизации места пруссами.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 2000 году Куршская коса была включена в список Всемирного наследия ЮНЕСКО. Куршская коса уникальна - это узкая полоса суши шириной до 2 км, разделяющая воды Балтийского моря и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Куршского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залива.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Куршская коса - вторая в мире по протяженности (ее длина 98 км), и единственная по геологическим особенностям. Здесь на очень небольшом расстоянии друг от друга соседствуют очень разные пейзажи: песчано-пустынный, хвойные леса, березовые рощи. Коса напоминает музей природных зон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468" name="AutoShape 4" descr="Куршская коса с птичьего полета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0" name="AutoShape 6" descr="Куршская коса с птичьего полета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2" name="AutoShape 8" descr="Куршская коса с птичьего полета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2476" name="AutoShape 12" descr="C:\Users\79622\Desktop\wr-96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2478" name="Picture 14" descr="https://excursio.com/upload/excursions_photo/268298/165198_p_681x405_1825598e7d92e32e5250f70b835559f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068960"/>
            <a:ext cx="7272808" cy="3641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 Первоцветы в мае на Куршской косе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9394" name="Picture 2" descr="https://park-kosa.ru/images/cache_images/iblock/cdf/cdf5d86725f452fd7ec296bddcd2325e.506b07a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3960440" cy="2857500"/>
          </a:xfrm>
          <a:prstGeom prst="rect">
            <a:avLst/>
          </a:prstGeom>
          <a:noFill/>
        </p:spPr>
      </p:pic>
      <p:pic>
        <p:nvPicPr>
          <p:cNvPr id="59396" name="Picture 4" descr="https://park-kosa.ru/upload/medialibrary/88f/88f08c98a4e6fa6c7e7feb15a09ef80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04664"/>
            <a:ext cx="4221695" cy="2942142"/>
          </a:xfrm>
          <a:prstGeom prst="rect">
            <a:avLst/>
          </a:prstGeom>
          <a:noFill/>
        </p:spPr>
      </p:pic>
      <p:pic>
        <p:nvPicPr>
          <p:cNvPr id="59398" name="Picture 6" descr="https://park-kosa.ru/upload/medialibrary/41e/41e8174439beea1322d317ff0bed505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645024"/>
            <a:ext cx="4015182" cy="3013423"/>
          </a:xfrm>
          <a:prstGeom prst="rect">
            <a:avLst/>
          </a:prstGeom>
          <a:noFill/>
        </p:spPr>
      </p:pic>
      <p:pic>
        <p:nvPicPr>
          <p:cNvPr id="59400" name="Picture 8" descr="https://park-kosa.ru/upload/medialibrary/9e7/9e7542f60df442f72e7ecdcb63001b9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645023"/>
            <a:ext cx="4176464" cy="2952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60418" name="Picture 2" descr="https://park-kosa.ru/upload/medialibrary/71d/71d078b3c39131ca6d80b9a782c5fc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125669" cy="3240359"/>
          </a:xfrm>
          <a:prstGeom prst="rect">
            <a:avLst/>
          </a:prstGeom>
          <a:noFill/>
        </p:spPr>
      </p:pic>
      <p:pic>
        <p:nvPicPr>
          <p:cNvPr id="60420" name="Picture 4" descr="https://park-kosa.ru/upload/medialibrary/27e/27e26dd8f5c6a024a546a7d5a0bdca8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88640"/>
            <a:ext cx="4283968" cy="3168352"/>
          </a:xfrm>
          <a:prstGeom prst="rect">
            <a:avLst/>
          </a:prstGeom>
          <a:noFill/>
        </p:spPr>
      </p:pic>
      <p:pic>
        <p:nvPicPr>
          <p:cNvPr id="60422" name="Picture 6" descr="Незабуд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17032"/>
            <a:ext cx="3960440" cy="2952328"/>
          </a:xfrm>
          <a:prstGeom prst="rect">
            <a:avLst/>
          </a:prstGeom>
          <a:noFill/>
        </p:spPr>
      </p:pic>
      <p:pic>
        <p:nvPicPr>
          <p:cNvPr id="60424" name="Picture 8" descr="https://park-kosa.ru/upload/medialibrary/6f4/6f4bc06ebbf784dc2570bb3ca7109d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645024"/>
            <a:ext cx="4283026" cy="29523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6000" y="3356992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Первоцветы в мае на Куршской косе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61442" name="Picture 2" descr="https://park-kosa.ru/upload/medialibrary/8a3/8a35633f772502bdc433adcdfa0bd8a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032448" cy="286278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Первоцветы в мае на Куршской косе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44" name="Picture 4" descr="https://park-kosa.ru/upload/medialibrary/523/523e7ecc4c87b67f4b6e0c980c0893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0648"/>
            <a:ext cx="4320480" cy="2808312"/>
          </a:xfrm>
          <a:prstGeom prst="rect">
            <a:avLst/>
          </a:prstGeom>
          <a:noFill/>
        </p:spPr>
      </p:pic>
      <p:pic>
        <p:nvPicPr>
          <p:cNvPr id="61446" name="Picture 6" descr="https://park-kosa.ru/upload/medialibrary/bef/bef127bd3f0232ecd10a6041daf3c6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01008"/>
            <a:ext cx="4176464" cy="3206777"/>
          </a:xfrm>
          <a:prstGeom prst="rect">
            <a:avLst/>
          </a:prstGeom>
          <a:noFill/>
        </p:spPr>
      </p:pic>
      <p:pic>
        <p:nvPicPr>
          <p:cNvPr id="61448" name="Picture 8" descr="https://park-kosa.ru/upload/medialibrary/ff2/ff2a1e6a46bc83ba18fd0237698119f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501008"/>
            <a:ext cx="4320480" cy="3124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9"/>
            <a:ext cx="8507288" cy="62646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ПРАВИЛА ОХРАНЫ ПЕРВОЦВЕТОВ</a:t>
            </a:r>
            <a:r>
              <a:rPr lang="ru-RU" sz="2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1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None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Входя в лес, помните:</a:t>
            </a:r>
          </a:p>
          <a:p>
            <a:pPr>
              <a:buNone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1.Охрана природы – общее дело.</a:t>
            </a:r>
          </a:p>
          <a:p>
            <a:pPr>
              <a:buNone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2. Каждый сорванный цветок наносит                                                                                непоправимый ущерб красоте природы                                                                           3. Не губите места произрастания первоцветов!</a:t>
            </a:r>
            <a:br>
              <a:rPr lang="ru-RU" sz="2100" dirty="0" smtClean="0">
                <a:latin typeface="Arial" pitchFamily="34" charset="0"/>
                <a:cs typeface="Arial" pitchFamily="34" charset="0"/>
              </a:rPr>
            </a:br>
            <a:r>
              <a:rPr lang="ru-RU" sz="2100" dirty="0" smtClean="0">
                <a:latin typeface="Arial" pitchFamily="34" charset="0"/>
                <a:cs typeface="Arial" pitchFamily="34" charset="0"/>
              </a:rPr>
              <a:t>4. Не вырывайте первоцветы с корнем! </a:t>
            </a:r>
            <a:br>
              <a:rPr lang="ru-RU" sz="2100" dirty="0" smtClean="0">
                <a:latin typeface="Arial" pitchFamily="34" charset="0"/>
                <a:cs typeface="Arial" pitchFamily="34" charset="0"/>
              </a:rPr>
            </a:br>
            <a:r>
              <a:rPr lang="ru-RU" sz="2100" dirty="0" smtClean="0">
                <a:latin typeface="Arial" pitchFamily="34" charset="0"/>
                <a:cs typeface="Arial" pitchFamily="34" charset="0"/>
              </a:rPr>
              <a:t>5. Посадите первоцветы в саду и ухаживайте за ними!</a:t>
            </a:r>
            <a:br>
              <a:rPr lang="ru-RU" sz="2100" dirty="0" smtClean="0">
                <a:latin typeface="Arial" pitchFamily="34" charset="0"/>
                <a:cs typeface="Arial" pitchFamily="34" charset="0"/>
              </a:rPr>
            </a:br>
            <a:r>
              <a:rPr lang="ru-RU" sz="2100" dirty="0" smtClean="0">
                <a:latin typeface="Arial" pitchFamily="34" charset="0"/>
                <a:cs typeface="Arial" pitchFamily="34" charset="0"/>
              </a:rPr>
              <a:t>6. Расскажите друзьям и близким об охране первоцветов!</a:t>
            </a:r>
          </a:p>
          <a:p>
            <a:pPr>
              <a:buNone/>
            </a:pPr>
            <a:r>
              <a:rPr lang="ru-RU" sz="21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Охрана природы — общее дело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Каждый сорванный цветок наносит непоправимый ущерб красоте природы.</a:t>
            </a: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Не губите места произрастания первоцветов.</a:t>
            </a: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Не вырывайте первоцветы с корнем.</a:t>
            </a: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Посадите первоцветы в саду и ухаживайте за ними.</a:t>
            </a: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Расскажите друзьям и близким об охране первоцветов.</a:t>
            </a:r>
          </a:p>
          <a:p>
            <a:endParaRPr lang="ru-RU" dirty="0"/>
          </a:p>
        </p:txBody>
      </p:sp>
      <p:pic>
        <p:nvPicPr>
          <p:cNvPr id="26626" name="Picture 2" descr="https://mykaleidoscope.ru/uploads/posts/2023-12/1703163260_mykaleidoscope-ru-p-pervotsveti-kartinki-instagram-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0"/>
            <a:ext cx="2950523" cy="19168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48138" name="Picture 10" descr="https://cdn-irec.r-99.com/sites/default/files/imagecache/copyright/user-images/691707/b1vfOvRU3V8Z5WrNSmv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780928"/>
            <a:ext cx="5695950" cy="3800476"/>
          </a:xfrm>
          <a:prstGeom prst="rect">
            <a:avLst/>
          </a:prstGeom>
          <a:noFill/>
        </p:spPr>
      </p:pic>
      <p:pic>
        <p:nvPicPr>
          <p:cNvPr id="48134" name="Picture 6" descr="https://cdn-irec.r-99.com/sites/default/files/imagecache/copyright/user-images/691707/b00WWIU31tehZV8cVdA3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8640"/>
            <a:ext cx="2664296" cy="3501008"/>
          </a:xfrm>
          <a:prstGeom prst="rect">
            <a:avLst/>
          </a:prstGeom>
          <a:noFill/>
        </p:spPr>
      </p:pic>
      <p:pic>
        <p:nvPicPr>
          <p:cNvPr id="48136" name="Picture 8" descr="https://cdn-irec.r-99.com/sites/default/files/imagecache/copyright/user-images/691707/HXHJNvFQ4BN0t2BfWlN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88640"/>
            <a:ext cx="4896544" cy="3267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7"/>
            <a:ext cx="8964488" cy="424847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1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          Предполагаемый </a:t>
            </a:r>
            <a:r>
              <a:rPr lang="ru-RU" sz="21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результат природоохранной компании:</a:t>
            </a:r>
          </a:p>
          <a:p>
            <a:pPr>
              <a:buNone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 Работа позволит сформировать у дошкольников представления о первоцветах, их значении в жизни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людей</a:t>
            </a:r>
          </a:p>
          <a:p>
            <a:pPr>
              <a:buNone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Знакомство с красивыми уголками природы в Калининграда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расширит кругозор детей и поможет сформировать основы экологической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культуры.</a:t>
            </a:r>
          </a:p>
          <a:p>
            <a:pPr>
              <a:buNone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П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ривлечёт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внимание родителей к работе детского сада,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в воспитании у дошкольников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чувство любви к родной природе и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привьёт желание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 бережно относиться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к растениям и природе.</a:t>
            </a:r>
          </a:p>
          <a:p>
            <a:pPr>
              <a:buNone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Акция «первоцвет» объединит детей, родителей и педагогов в желании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оформить в нашем детском саду уголок «первоцветов». Научит детей заботится о растениях</a:t>
            </a:r>
          </a:p>
          <a:p>
            <a:pPr>
              <a:buNone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Экологические п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равила- научат детей сохранять все то что создано природой, чтобы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будущие поколения смогли любоваться красотой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окружающего мира!</a:t>
            </a:r>
            <a:endParaRPr lang="ru-RU" sz="21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1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8" descr="https://vsegda-pomnim.com/uploads/posts/2022-04/1649664398_15-vsegda-pomnim-com-p-rastoptannii-tsvetok-foto-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437112"/>
            <a:ext cx="3347864" cy="2286113"/>
          </a:xfrm>
          <a:prstGeom prst="rect">
            <a:avLst/>
          </a:prstGeom>
          <a:noFill/>
        </p:spPr>
      </p:pic>
      <p:pic>
        <p:nvPicPr>
          <p:cNvPr id="26628" name="Picture 4" descr="https://avatars.mds.yandex.net/i?id=f487a49c6cafdf932abf19d3e99128c5_l-4234271-images-thumbs&amp;ref=rim&amp;n=13&amp;w=1080&amp;h=5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4525454"/>
            <a:ext cx="3960440" cy="20718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i.ytimg.com/vi/P64tc9mon2k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35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6093296"/>
            <a:ext cx="6606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"</a:t>
            </a:r>
            <a:r>
              <a:rPr lang="ru-RU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Такое чудо могла сотворить только </a:t>
            </a:r>
            <a:r>
              <a:rPr lang="ru-RU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 природа</a:t>
            </a:r>
            <a:r>
              <a:rPr lang="ru-RU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".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51520" y="548679"/>
            <a:ext cx="4244280" cy="424847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Весна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Люди всей планеты, берегите первоцветы!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Берегите первоцветы!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Нашу вечную красу,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Пусть, как яблоневым цветом,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Украшают землю всю!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Берегите первоцветы!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В эти радостные дни,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Потому что первоцветы –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Дарят радость и мечты!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Все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Пусть будет ярким мир вокруг –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Для нас природа лучший друг!</a:t>
            </a:r>
          </a:p>
          <a:p>
            <a:pPr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004048" y="764704"/>
            <a:ext cx="4139952" cy="536145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Нельзя рвать 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цветы просто так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потому что сорванные 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цветы быстро умирают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Если я сорву 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цветок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Если ты сорвешь 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цветок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Если все: и я, и ты,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Если все сорвем 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цветы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Опустеют все поляны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 не будет красоты!</a:t>
            </a:r>
          </a:p>
          <a:p>
            <a:endParaRPr lang="ru-RU" dirty="0"/>
          </a:p>
        </p:txBody>
      </p:sp>
      <p:pic>
        <p:nvPicPr>
          <p:cNvPr id="9" name="Picture 2" descr="https://avatars.mds.yandex.net/i?id=fb2ff374bbcae9b59682ec7fe76a420322dccd0b-8391913-images-thumbs&amp;ref=rim&amp;n=33&amp;w=300&amp;h=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789040"/>
            <a:ext cx="4212469" cy="2808312"/>
          </a:xfrm>
          <a:prstGeom prst="rect">
            <a:avLst/>
          </a:prstGeom>
          <a:noFill/>
        </p:spPr>
      </p:pic>
      <p:pic>
        <p:nvPicPr>
          <p:cNvPr id="10" name="Picture 4" descr="https://avatars.mds.yandex.net/i?id=f487a49c6cafdf932abf19d3e99128c5_l-4234271-images-thumbs&amp;ref=rim&amp;n=13&amp;w=1080&amp;h=56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509120"/>
            <a:ext cx="3240360" cy="195928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025935" y="188640"/>
            <a:ext cx="37783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"Держу весну, в своих руках".</a:t>
            </a:r>
            <a:endParaRPr lang="ru-RU" sz="2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4978896" cy="564949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Давайте назовём первоцветы:</a:t>
            </a:r>
          </a:p>
          <a:p>
            <a:r>
              <a:rPr lang="ru-RU" dirty="0" smtClean="0"/>
              <a:t>ветреница</a:t>
            </a:r>
          </a:p>
          <a:p>
            <a:r>
              <a:rPr lang="ru-RU" dirty="0" smtClean="0"/>
              <a:t>перелеска</a:t>
            </a:r>
          </a:p>
          <a:p>
            <a:r>
              <a:rPr lang="ru-RU" dirty="0" smtClean="0"/>
              <a:t>первоцвет весенний (примула весенняя)</a:t>
            </a:r>
          </a:p>
          <a:p>
            <a:r>
              <a:rPr lang="ru-RU" dirty="0" smtClean="0"/>
              <a:t>мать-и-мачеха</a:t>
            </a:r>
          </a:p>
          <a:p>
            <a:r>
              <a:rPr lang="ru-RU" dirty="0" smtClean="0"/>
              <a:t>пролеска двулистная</a:t>
            </a:r>
          </a:p>
          <a:p>
            <a:r>
              <a:rPr lang="ru-RU" dirty="0" smtClean="0"/>
              <a:t>адонис</a:t>
            </a:r>
          </a:p>
          <a:p>
            <a:r>
              <a:rPr lang="ru-RU" dirty="0" smtClean="0"/>
              <a:t>хохлатка</a:t>
            </a:r>
          </a:p>
          <a:p>
            <a:r>
              <a:rPr lang="ru-RU" dirty="0" err="1" smtClean="0"/>
              <a:t>брандушка</a:t>
            </a:r>
            <a:r>
              <a:rPr lang="ru-RU" dirty="0" smtClean="0"/>
              <a:t> разноцветная</a:t>
            </a:r>
          </a:p>
          <a:p>
            <a:r>
              <a:rPr lang="ru-RU" dirty="0" err="1" smtClean="0"/>
              <a:t>галантус</a:t>
            </a:r>
            <a:endParaRPr lang="ru-RU" dirty="0" smtClean="0"/>
          </a:p>
          <a:p>
            <a:r>
              <a:rPr lang="ru-RU" dirty="0" smtClean="0"/>
              <a:t>морозник</a:t>
            </a:r>
          </a:p>
          <a:p>
            <a:r>
              <a:rPr lang="ru-RU" dirty="0" smtClean="0"/>
              <a:t>рябчик русский</a:t>
            </a:r>
          </a:p>
          <a:p>
            <a:r>
              <a:rPr lang="ru-RU" dirty="0" smtClean="0"/>
              <a:t>крокус</a:t>
            </a:r>
          </a:p>
          <a:p>
            <a:r>
              <a:rPr lang="ru-RU" dirty="0" smtClean="0"/>
              <a:t>баранчики-ключики</a:t>
            </a:r>
          </a:p>
          <a:p>
            <a:r>
              <a:rPr lang="ru-RU" dirty="0" smtClean="0"/>
              <a:t>медуница и другие</a:t>
            </a:r>
          </a:p>
          <a:p>
            <a:endParaRPr lang="ru-RU" dirty="0"/>
          </a:p>
        </p:txBody>
      </p:sp>
      <p:pic>
        <p:nvPicPr>
          <p:cNvPr id="4" name="Picture 2" descr="Пролеска Цветущая Поля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8640"/>
            <a:ext cx="3414153" cy="2088232"/>
          </a:xfrm>
          <a:prstGeom prst="rect">
            <a:avLst/>
          </a:prstGeom>
          <a:noFill/>
        </p:spPr>
      </p:pic>
      <p:pic>
        <p:nvPicPr>
          <p:cNvPr id="9220" name="Picture 4" descr="Прострел Турчанинова (фиолетовый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4653136"/>
            <a:ext cx="3541978" cy="19953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«Первоцветы – вестники весны!».</a:t>
            </a:r>
            <a:r>
              <a:rPr lang="ru-RU" sz="18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latin typeface="Arial" pitchFamily="34" charset="0"/>
                <a:cs typeface="Arial" pitchFamily="34" charset="0"/>
              </a:rPr>
              <a:t>Природоохранная кампания  в детском саду № 59 г.Калининград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5"/>
            <a:ext cx="8784976" cy="60932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Ознакомление с природой является одной из важных задач в работе с детьми.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Дошкольный возраст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наиболее благоприятный период экологического воспитания. </a:t>
            </a:r>
          </a:p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Ребенок познает мир с открытой душой и сердцем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                                                                       Именно в этом возрасте накапливаются яркие, образные эмоциональные впечатления, первые природоведческие представления, закладывается фундамент правильного отношения к окружающему миру и ценностной ориентации в нем. 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Дети испытывают особую потребность в общении с природой, они учатся любить природу, наблюдать, сопереживать, понимать, что 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наша Земля не сможет существовать без растений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так как они не только помогают нам дышать, но и лечат от болезней. </a:t>
            </a:r>
          </a:p>
          <a:p>
            <a:pPr>
              <a:buNone/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Цветы – это не только красота, но и часть живой природы, которую необходимо знать, беречь и охранять</a:t>
            </a:r>
          </a:p>
          <a:p>
            <a:pPr>
              <a:buNone/>
            </a:pPr>
            <a:endParaRPr lang="ru-RU" sz="2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На улицы Калининграда пришла весна! Наконец-то! Пусть иногда еще прохладно и дует не очень приятный ветер, НО! Появились первые цветы на лужайках - такие хрупкие и такие нежные такие  яркие и такие весенние! И хочется верить, глядя на них, что все в жизни будет хорошо!</a:t>
            </a:r>
          </a:p>
          <a:p>
            <a:pPr>
              <a:buNone/>
            </a:pP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Я расскажу а самых замечательных и красивых уголках Калининградской области: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1.Предлагаю вам вместе со мной полюбоваться на эту красоту в Ботанического сада г.Калининграда. 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2.Побывать и посмотреть уголки чудесного, познавательного центра: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 Калининградского областного детско-юношеского центра экологии, краеведения и туризма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3.Побывать на  Куршской косе, она  уникальна - это узкая полоса суши шириной до 2 км, разделяющая воды Балтийского моря 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Куршского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залива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.                                                                                                                     И во всех этих чудесных уголках весной зацвели первоцветы</a:t>
            </a:r>
            <a:endParaRPr lang="ru-RU" sz="1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AutoShape 2" descr="https://oblkompriroda.volgograd.ru/upload/iblock/b4d/9zPiytUDme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844" name="AutoShape 4" descr="https://oblkompriroda.volgograd.ru/upload/iblock/b4d/9zPiytUDme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6" name="Picture 6" descr="http://img-fotki.yandex.ru/get/979410/40331803.16e/0_bdbb5_97a88e28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48878"/>
            <a:ext cx="2376264" cy="1704258"/>
          </a:xfrm>
          <a:prstGeom prst="rect">
            <a:avLst/>
          </a:prstGeom>
          <a:noFill/>
        </p:spPr>
      </p:pic>
      <p:pic>
        <p:nvPicPr>
          <p:cNvPr id="35848" name="Picture 8" descr="https://sun9-42.userapi.com/impg/72xj8V72zWrH9-2CJaELOiyCIBlAloE4NaK7zA/wP46JxwjRRo.jpg?size=1280x853&amp;quality=96&amp;sign=634e5456bfbeabe01e3be3177ecddb8b&amp;c_uniq_tag=awyCgT0BCeA2W7GMGNlGRqKz0UbEJ1fvBdvZJZoR3EQ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2138" y="2924944"/>
            <a:ext cx="2485246" cy="1728192"/>
          </a:xfrm>
          <a:prstGeom prst="rect">
            <a:avLst/>
          </a:prstGeom>
          <a:noFill/>
        </p:spPr>
      </p:pic>
      <p:pic>
        <p:nvPicPr>
          <p:cNvPr id="35852" name="Picture 12" descr="Весенние полевые цвет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852936"/>
            <a:ext cx="283468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.poembook.ru/theme/c9/00/c4/ea6af58ebb030bd612d51061e1e98b26595b725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6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1"/>
            <a:ext cx="8229600" cy="4464495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800" dirty="0" smtClean="0">
                <a:solidFill>
                  <a:schemeClr val="tx2"/>
                </a:solidFill>
              </a:rPr>
              <a:t>             Этапы </a:t>
            </a:r>
            <a:r>
              <a:rPr lang="ru-RU" sz="3800" dirty="0" smtClean="0">
                <a:solidFill>
                  <a:schemeClr val="tx2"/>
                </a:solidFill>
              </a:rPr>
              <a:t>работы природоохранной компании </a:t>
            </a:r>
          </a:p>
          <a:p>
            <a:pPr>
              <a:buNone/>
            </a:pPr>
            <a:r>
              <a:rPr lang="ru-RU" dirty="0" smtClean="0"/>
              <a:t>-</a:t>
            </a:r>
            <a:r>
              <a:rPr lang="ru-RU" dirty="0" smtClean="0"/>
              <a:t> </a:t>
            </a:r>
            <a:r>
              <a:rPr lang="ru-RU" dirty="0" smtClean="0"/>
              <a:t>Определение вместе с детьми значения и состояния природы в нашем городе, как она зависит от человека;</a:t>
            </a:r>
          </a:p>
          <a:p>
            <a:pPr>
              <a:buNone/>
            </a:pPr>
            <a:r>
              <a:rPr lang="ru-RU" dirty="0" smtClean="0"/>
              <a:t>-Знакомство </a:t>
            </a:r>
            <a:r>
              <a:rPr lang="ru-RU" dirty="0" smtClean="0"/>
              <a:t>детей на доступном уровне с первоцветами и раннецветущими растениями в городе, окрестностях, их особенностями, разнообразием, средой обитания, характером взаимосвязи с насекомыми и другими животными.</a:t>
            </a:r>
          </a:p>
          <a:p>
            <a:pPr>
              <a:buNone/>
            </a:pPr>
            <a:r>
              <a:rPr lang="ru-RU" dirty="0" smtClean="0"/>
              <a:t>-</a:t>
            </a:r>
            <a:r>
              <a:rPr lang="ru-RU" dirty="0" smtClean="0"/>
              <a:t>Обсуждение </a:t>
            </a:r>
            <a:r>
              <a:rPr lang="ru-RU" dirty="0" smtClean="0"/>
              <a:t>с дошкольниками причин исчезновения первоцветов (исчезновение местообитания, опыляющих насекомых, сбор букетов, </a:t>
            </a:r>
            <a:r>
              <a:rPr lang="ru-RU" dirty="0" err="1" smtClean="0"/>
              <a:t>вытаптывание</a:t>
            </a:r>
            <a:r>
              <a:rPr lang="ru-RU" dirty="0" smtClean="0"/>
              <a:t> и т.д.)</a:t>
            </a:r>
          </a:p>
          <a:p>
            <a:pPr>
              <a:buNone/>
            </a:pPr>
            <a:r>
              <a:rPr lang="ru-RU" dirty="0" smtClean="0"/>
              <a:t>          </a:t>
            </a:r>
            <a:r>
              <a:rPr lang="ru-RU" dirty="0" smtClean="0"/>
              <a:t>-</a:t>
            </a:r>
            <a:r>
              <a:rPr lang="ru-RU" dirty="0" smtClean="0"/>
              <a:t>Привлечение </a:t>
            </a:r>
            <a:r>
              <a:rPr lang="ru-RU" dirty="0" smtClean="0"/>
              <a:t>к данной работе семьи по созданию плакатов, фотографий, видеоматериалов. Проведение экскурсий.</a:t>
            </a:r>
          </a:p>
          <a:p>
            <a:pPr>
              <a:buNone/>
            </a:pPr>
            <a:r>
              <a:rPr lang="ru-RU" dirty="0" smtClean="0"/>
              <a:t>          </a:t>
            </a:r>
            <a:r>
              <a:rPr lang="ru-RU" dirty="0" smtClean="0"/>
              <a:t>-</a:t>
            </a:r>
            <a:r>
              <a:rPr lang="ru-RU" dirty="0" smtClean="0"/>
              <a:t> </a:t>
            </a:r>
            <a:r>
              <a:rPr lang="ru-RU" dirty="0" smtClean="0"/>
              <a:t>Посадка первоцветов на участке детского сада.</a:t>
            </a:r>
          </a:p>
          <a:p>
            <a:pPr>
              <a:buNone/>
            </a:pPr>
            <a:r>
              <a:rPr lang="ru-RU" dirty="0" smtClean="0"/>
              <a:t>         </a:t>
            </a:r>
            <a:r>
              <a:rPr lang="ru-RU" dirty="0" smtClean="0"/>
              <a:t>-</a:t>
            </a:r>
            <a:r>
              <a:rPr lang="ru-RU" dirty="0" smtClean="0"/>
              <a:t>Организация </a:t>
            </a:r>
            <a:r>
              <a:rPr lang="ru-RU" dirty="0" smtClean="0"/>
              <a:t>природоохранной акции «Берегите первоцветы!» с участием детей, родителей, педагогов по защите первоцветов</a:t>
            </a:r>
          </a:p>
          <a:p>
            <a:endParaRPr lang="ru-RU" dirty="0"/>
          </a:p>
        </p:txBody>
      </p:sp>
      <p:pic>
        <p:nvPicPr>
          <p:cNvPr id="24580" name="Picture 4" descr="http://cdn.iz.ru/sites/default/files/styles/900x506/public/article-2017-05/ANN_7072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365104"/>
            <a:ext cx="4217866" cy="2276872"/>
          </a:xfrm>
          <a:prstGeom prst="rect">
            <a:avLst/>
          </a:prstGeom>
          <a:noFill/>
        </p:spPr>
      </p:pic>
      <p:pic>
        <p:nvPicPr>
          <p:cNvPr id="24586" name="Picture 10" descr="https://avatars.mds.yandex.net/i?id=2500abff99e225cf8f7547f7f2832976b42bf280-11376022-images-thumbs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437112"/>
            <a:ext cx="3744416" cy="22473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Ботаническом  саду им.И Канта г. Калининграда весной </a:t>
            </a:r>
            <a:r>
              <a:rPr lang="ru-RU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распускаются первоцветы и кустарники</a:t>
            </a:r>
            <a:endParaRPr lang="ru-RU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Кроку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4224470" cy="2376264"/>
          </a:xfrm>
          <a:prstGeom prst="rect">
            <a:avLst/>
          </a:prstGeom>
          <a:noFill/>
        </p:spPr>
      </p:pic>
      <p:pic>
        <p:nvPicPr>
          <p:cNvPr id="1030" name="Picture 6" descr="И это крокус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908720"/>
            <a:ext cx="4240471" cy="2385266"/>
          </a:xfrm>
          <a:prstGeom prst="rect">
            <a:avLst/>
          </a:prstGeom>
          <a:noFill/>
        </p:spPr>
      </p:pic>
      <p:pic>
        <p:nvPicPr>
          <p:cNvPr id="1032" name="Picture 8" descr="Кроку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01008"/>
            <a:ext cx="4320480" cy="23837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9512" y="594928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Крокусы сейчас самые популярные в Ботаническом саду. Нежные цветы самых разнообразных цветов и размеров, они привлекают к себе внимание</a:t>
            </a:r>
            <a:endParaRPr lang="ru-RU" dirty="0"/>
          </a:p>
        </p:txBody>
      </p:sp>
      <p:pic>
        <p:nvPicPr>
          <p:cNvPr id="1034" name="Picture 10" descr="Крокус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501008"/>
            <a:ext cx="4352483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243408"/>
            <a:ext cx="8964488" cy="1368152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 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Калининградский ботанический сад – одно из красивейших мест нашего города</a:t>
            </a:r>
            <a:b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105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Основанный в 1904 году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Паулем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Кэбером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заведующим кафедрой высших растений и систематики Кенигсбергского университета, он был предназначен для практических занятий студентов. В наши дни он также является базой БФУ имени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Иммануила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Канта</a:t>
            </a:r>
            <a:endParaRPr lang="ru-RU" sz="1600" u="sng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4" name="Picture 4" descr="Эта красота тоже ирисы, очень необычной расцветки.Цветы нежные, как будто сетчатые издалека. Листайте вправо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412776"/>
            <a:ext cx="4288476" cy="2412268"/>
          </a:xfrm>
          <a:prstGeom prst="rect">
            <a:avLst/>
          </a:prstGeom>
          <a:noFill/>
        </p:spPr>
      </p:pic>
      <p:pic>
        <p:nvPicPr>
          <p:cNvPr id="46088" name="Picture 8" descr="https://cdn.100sp.ru/pictures/63475664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4032448" cy="2366717"/>
          </a:xfrm>
          <a:prstGeom prst="rect">
            <a:avLst/>
          </a:prstGeom>
          <a:noFill/>
        </p:spPr>
      </p:pic>
      <p:sp>
        <p:nvSpPr>
          <p:cNvPr id="46090" name="AutoShape 10" descr="https://dlya-vas.ru/images/product_images/popup_images/65928_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92" name="Picture 12" descr="https://vosadu-li-vogorode.ru/wp-content/uploads/7/a/7/7a765ff0da04176c027384bda436a4fd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93096"/>
            <a:ext cx="4176464" cy="2369903"/>
          </a:xfrm>
          <a:prstGeom prst="rect">
            <a:avLst/>
          </a:prstGeom>
          <a:noFill/>
        </p:spPr>
      </p:pic>
      <p:sp>
        <p:nvSpPr>
          <p:cNvPr id="46094" name="AutoShape 14" descr="https://2.bp.blogspot.com/-h3JZLXShDDs/VTDiKk4tDWI/AAAAAAAApJk/UsbDjg2_a9k/s1600/Project_00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4" name="Picture 2" descr="http://vsegda-pomnim.com/uploads/posts/2022-04/1649729747_6-vsegda-pomnim-com-p-lesnie-tsveti-sibiri-foto-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4221088"/>
            <a:ext cx="424847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363272" cy="360040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В Ботаническом саду собраны представители флоры Северной Америки, Японии и Китая, Дальнего Востока, Центральной Европы - почти всех климатических зон земного шара.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</a:t>
            </a:r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Калининграде в марте уже солнечно и тепло, лишь изредка выпадает снег который сразу тает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 descr="https://crosti.ru/patterns/00/03/5d/89_picture_8c970d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4320480" cy="2681012"/>
          </a:xfrm>
          <a:prstGeom prst="rect">
            <a:avLst/>
          </a:prstGeom>
          <a:noFill/>
        </p:spPr>
      </p:pic>
      <p:pic>
        <p:nvPicPr>
          <p:cNvPr id="47112" name="Picture 8" descr="http://chudogryadka.ru/wp-content/uploads/2021/03/Fialka-volosistaya_3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836712"/>
            <a:ext cx="4320480" cy="2723007"/>
          </a:xfrm>
          <a:prstGeom prst="rect">
            <a:avLst/>
          </a:prstGeom>
          <a:noFill/>
        </p:spPr>
      </p:pic>
      <p:pic>
        <p:nvPicPr>
          <p:cNvPr id="32770" name="Picture 2" descr="Примул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17032"/>
            <a:ext cx="4320480" cy="2808312"/>
          </a:xfrm>
          <a:prstGeom prst="rect">
            <a:avLst/>
          </a:prstGeom>
          <a:noFill/>
        </p:spPr>
      </p:pic>
      <p:pic>
        <p:nvPicPr>
          <p:cNvPr id="32772" name="Picture 4" descr="Не знаю что за цветок такой . Напишите в комментариях кто в курсе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89040"/>
            <a:ext cx="4176464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31746" name="Picture 2" descr="https://kgd.ru/media/k2/galleries/108143/cvet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212468" cy="2808312"/>
          </a:xfrm>
          <a:prstGeom prst="rect">
            <a:avLst/>
          </a:prstGeom>
          <a:noFill/>
        </p:spPr>
      </p:pic>
      <p:pic>
        <p:nvPicPr>
          <p:cNvPr id="31748" name="Picture 4" descr="https://kgd.ru/media/k2/galleries/108143/cvet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88640"/>
            <a:ext cx="4248472" cy="2832315"/>
          </a:xfrm>
          <a:prstGeom prst="rect">
            <a:avLst/>
          </a:prstGeom>
          <a:noFill/>
        </p:spPr>
      </p:pic>
      <p:pic>
        <p:nvPicPr>
          <p:cNvPr id="31750" name="Picture 6" descr="https://kgd.ru/media/k2/galleries/108143/cvet_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51520" y="3140968"/>
            <a:ext cx="4212468" cy="2808312"/>
          </a:xfrm>
          <a:prstGeom prst="rect">
            <a:avLst/>
          </a:prstGeom>
          <a:noFill/>
        </p:spPr>
      </p:pic>
      <p:pic>
        <p:nvPicPr>
          <p:cNvPr id="31754" name="Picture 10" descr="https://fleuramour.ru/wp-content/uploads/6/e/f/6efa893acc5a4652af2ac5a6c08ddd5b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212975"/>
            <a:ext cx="4176464" cy="2750905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6093296"/>
            <a:ext cx="8229600" cy="360040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Первоцветы –это не только цветы но и цветущие кустарники и деревья</a:t>
            </a:r>
            <a:endParaRPr lang="ru-RU" sz="16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avatars.mds.yandex.net/i?id=c9220a393592692d9c6153b96169b13faa29b7b1-12493262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8338" cy="6858000"/>
          </a:xfrm>
          <a:prstGeom prst="rect">
            <a:avLst/>
          </a:prstGeom>
          <a:noFill/>
        </p:spPr>
      </p:pic>
      <p:pic>
        <p:nvPicPr>
          <p:cNvPr id="63490" name="Picture 2" descr="Ботанический сад Балтийского федерального университета им. и. Кан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713584" cy="2035188"/>
          </a:xfrm>
          <a:prstGeom prst="rect">
            <a:avLst/>
          </a:prstGeom>
          <a:noFill/>
        </p:spPr>
      </p:pic>
      <p:pic>
        <p:nvPicPr>
          <p:cNvPr id="63492" name="Picture 4" descr="Ботанический сад Калининград оранжере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188640"/>
            <a:ext cx="2069987" cy="2587483"/>
          </a:xfrm>
          <a:prstGeom prst="rect">
            <a:avLst/>
          </a:prstGeom>
          <a:noFill/>
        </p:spPr>
      </p:pic>
      <p:pic>
        <p:nvPicPr>
          <p:cNvPr id="63494" name="Picture 6" descr="Ботанический сад калининград фот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564904"/>
            <a:ext cx="2383312" cy="1785498"/>
          </a:xfrm>
          <a:prstGeom prst="rect">
            <a:avLst/>
          </a:prstGeom>
          <a:noFill/>
        </p:spPr>
      </p:pic>
      <p:pic>
        <p:nvPicPr>
          <p:cNvPr id="63496" name="Picture 8" descr="Ботанический сад Балтийского федерального университета им. и. Кант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188640"/>
            <a:ext cx="3203848" cy="2282585"/>
          </a:xfrm>
          <a:prstGeom prst="rect">
            <a:avLst/>
          </a:prstGeom>
          <a:noFill/>
        </p:spPr>
      </p:pic>
      <p:pic>
        <p:nvPicPr>
          <p:cNvPr id="63498" name="Picture 10" descr="Ботанический сад Калининграда весной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2564904"/>
            <a:ext cx="3020560" cy="2016224"/>
          </a:xfrm>
          <a:prstGeom prst="rect">
            <a:avLst/>
          </a:prstGeom>
          <a:noFill/>
        </p:spPr>
      </p:pic>
      <p:pic>
        <p:nvPicPr>
          <p:cNvPr id="63500" name="Picture 12" descr="Ботанический сад Бин РАН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4725144"/>
            <a:ext cx="2811826" cy="1872208"/>
          </a:xfrm>
          <a:prstGeom prst="rect">
            <a:avLst/>
          </a:prstGeom>
          <a:noFill/>
        </p:spPr>
      </p:pic>
      <p:pic>
        <p:nvPicPr>
          <p:cNvPr id="63502" name="Picture 14" descr="Кант растение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4581128"/>
            <a:ext cx="2843808" cy="2132856"/>
          </a:xfrm>
          <a:prstGeom prst="rect">
            <a:avLst/>
          </a:prstGeom>
          <a:noFill/>
        </p:spPr>
      </p:pic>
      <p:pic>
        <p:nvPicPr>
          <p:cNvPr id="63504" name="Picture 16" descr="Оранжерея ботанического сада в Москве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84168" y="2708920"/>
            <a:ext cx="2813881" cy="1728192"/>
          </a:xfrm>
          <a:prstGeom prst="rect">
            <a:avLst/>
          </a:prstGeom>
          <a:noFill/>
        </p:spPr>
      </p:pic>
      <p:pic>
        <p:nvPicPr>
          <p:cNvPr id="63506" name="Picture 18" descr="https://fleuramour.ru/wp-content/uploads/6/e/f/6efa893acc5a4652af2ac5a6c08ddd5b.jpe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03848" y="4797152"/>
            <a:ext cx="2736304" cy="1833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646</TotalTime>
  <Words>435</Words>
  <Application>Microsoft Office PowerPoint</Application>
  <PresentationFormat>Экран (4:3)</PresentationFormat>
  <Paragraphs>133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«Первоцветы – вестники весны!». Природоохранная кампания  в детском саду № 59 г.Калининград </vt:lpstr>
      <vt:lpstr>«Первоцветы – вестники весны!».</vt:lpstr>
      <vt:lpstr>«Первоцветы – вестники весны!». Природоохранная кампания  в детском саду № 59 г.Калининград </vt:lpstr>
      <vt:lpstr>Слайд 4</vt:lpstr>
      <vt:lpstr>В Ботаническом  саду им.И Канта г. Калининграда весной  распускаются первоцветы и кустарники</vt:lpstr>
      <vt:lpstr>                     Калининградский ботанический сад – одно из красивейших мест нашего города     Основанный в 1904 году Паулем Кэбером, заведующим кафедрой высших растений и систематики Кенигсбергского университета, он был предназначен для практических занятий студентов. В наши дни он также является базой БФУ имени Иммануила Канта</vt:lpstr>
      <vt:lpstr>В Ботаническом саду собраны представители флоры Северной Америки, Японии и Китая, Дальнего Востока, Центральной Европы - почти всех климатических зон земного шара.  В Калининграде в марте уже солнечно и тепло, лишь изредка выпадает снег который сразу тает</vt:lpstr>
      <vt:lpstr>Первоцветы –это не только цветы но и цветущие кустарники и деревья</vt:lpstr>
      <vt:lpstr>Слайд 9</vt:lpstr>
      <vt:lpstr>Слайд 10</vt:lpstr>
      <vt:lpstr>Калининградский областной детско-юношеский центр экологии, краеведения и туризма  cebet@mail.ru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                                Куршская коса. История образования </vt:lpstr>
      <vt:lpstr>. Первоцветы в мае на Куршской косе  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Знакомим дошкольников  с первоцветами</dc:title>
  <dc:creator>Иришка</dc:creator>
  <cp:lastModifiedBy>79622645077</cp:lastModifiedBy>
  <cp:revision>70</cp:revision>
  <dcterms:created xsi:type="dcterms:W3CDTF">2024-03-20T10:54:11Z</dcterms:created>
  <dcterms:modified xsi:type="dcterms:W3CDTF">2024-03-24T13:06:05Z</dcterms:modified>
</cp:coreProperties>
</file>