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1" r:id="rId2"/>
    <p:sldId id="262" r:id="rId3"/>
    <p:sldId id="265" r:id="rId4"/>
    <p:sldId id="266" r:id="rId5"/>
    <p:sldId id="268" r:id="rId6"/>
    <p:sldId id="276" r:id="rId7"/>
    <p:sldId id="273" r:id="rId8"/>
    <p:sldId id="277" r:id="rId9"/>
    <p:sldId id="278" r:id="rId10"/>
    <p:sldId id="267" r:id="rId11"/>
    <p:sldId id="270" r:id="rId12"/>
    <p:sldId id="257" r:id="rId13"/>
    <p:sldId id="269" r:id="rId14"/>
    <p:sldId id="280" r:id="rId15"/>
    <p:sldId id="279" r:id="rId16"/>
    <p:sldId id="291" r:id="rId17"/>
    <p:sldId id="292" r:id="rId18"/>
    <p:sldId id="293" r:id="rId19"/>
    <p:sldId id="294" r:id="rId20"/>
    <p:sldId id="285" r:id="rId21"/>
    <p:sldId id="286" r:id="rId22"/>
    <p:sldId id="287" r:id="rId23"/>
    <p:sldId id="290" r:id="rId24"/>
    <p:sldId id="288" r:id="rId25"/>
    <p:sldId id="259" r:id="rId26"/>
    <p:sldId id="271" r:id="rId27"/>
    <p:sldId id="260" r:id="rId28"/>
    <p:sldId id="295" r:id="rId29"/>
    <p:sldId id="258" r:id="rId30"/>
    <p:sldId id="272" r:id="rId31"/>
    <p:sldId id="274" r:id="rId32"/>
    <p:sldId id="275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5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53FBF7-3895-4BE2-A5CD-66F62C567A05}" type="datetimeFigureOut">
              <a:rPr lang="ru-RU" smtClean="0"/>
              <a:pPr/>
              <a:t>22.02.2024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43A889-BAD8-4E51-83EF-26FAB763B6D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53FBF7-3895-4BE2-A5CD-66F62C567A05}" type="datetimeFigureOut">
              <a:rPr lang="ru-RU" smtClean="0"/>
              <a:pPr/>
              <a:t>22.02.2024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43A889-BAD8-4E51-83EF-26FAB763B6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53FBF7-3895-4BE2-A5CD-66F62C567A05}" type="datetimeFigureOut">
              <a:rPr lang="ru-RU" smtClean="0"/>
              <a:pPr/>
              <a:t>22.02.2024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43A889-BAD8-4E51-83EF-26FAB763B6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53FBF7-3895-4BE2-A5CD-66F62C567A05}" type="datetimeFigureOut">
              <a:rPr lang="ru-RU" smtClean="0"/>
              <a:pPr/>
              <a:t>22.02.2024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43A889-BAD8-4E51-83EF-26FAB763B6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53FBF7-3895-4BE2-A5CD-66F62C567A05}" type="datetimeFigureOut">
              <a:rPr lang="ru-RU" smtClean="0"/>
              <a:pPr/>
              <a:t>22.02.2024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43A889-BAD8-4E51-83EF-26FAB763B6D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53FBF7-3895-4BE2-A5CD-66F62C567A05}" type="datetimeFigureOut">
              <a:rPr lang="ru-RU" smtClean="0"/>
              <a:pPr/>
              <a:t>22.02.2024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43A889-BAD8-4E51-83EF-26FAB763B6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53FBF7-3895-4BE2-A5CD-66F62C567A05}" type="datetimeFigureOut">
              <a:rPr lang="ru-RU" smtClean="0"/>
              <a:pPr/>
              <a:t>22.02.2024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43A889-BAD8-4E51-83EF-26FAB763B6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53FBF7-3895-4BE2-A5CD-66F62C567A05}" type="datetimeFigureOut">
              <a:rPr lang="ru-RU" smtClean="0"/>
              <a:pPr/>
              <a:t>22.02.2024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43A889-BAD8-4E51-83EF-26FAB763B6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53FBF7-3895-4BE2-A5CD-66F62C567A05}" type="datetimeFigureOut">
              <a:rPr lang="ru-RU" smtClean="0"/>
              <a:pPr/>
              <a:t>22.02.2024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43A889-BAD8-4E51-83EF-26FAB763B6D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53FBF7-3895-4BE2-A5CD-66F62C567A05}" type="datetimeFigureOut">
              <a:rPr lang="ru-RU" smtClean="0"/>
              <a:pPr/>
              <a:t>22.02.2024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43A889-BAD8-4E51-83EF-26FAB763B6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53FBF7-3895-4BE2-A5CD-66F62C567A05}" type="datetimeFigureOut">
              <a:rPr lang="ru-RU" smtClean="0"/>
              <a:pPr/>
              <a:t>22.02.2024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43A889-BAD8-4E51-83EF-26FAB763B6D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53FBF7-3895-4BE2-A5CD-66F62C567A05}" type="datetimeFigureOut">
              <a:rPr lang="ru-RU" smtClean="0"/>
              <a:pPr/>
              <a:t>22.02.2024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3D43A889-BAD8-4E51-83EF-26FAB763B6D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37.pn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47.png"/><Relationship Id="rId3" Type="http://schemas.openxmlformats.org/officeDocument/2006/relationships/image" Target="../media/image38.jpeg"/><Relationship Id="rId7" Type="http://schemas.openxmlformats.org/officeDocument/2006/relationships/image" Target="../media/image41.png"/><Relationship Id="rId12" Type="http://schemas.openxmlformats.org/officeDocument/2006/relationships/image" Target="../media/image46.pn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openxmlformats.org/officeDocument/2006/relationships/image" Target="../media/image40.png"/><Relationship Id="rId11" Type="http://schemas.openxmlformats.org/officeDocument/2006/relationships/image" Target="../media/image45.png"/><Relationship Id="rId5" Type="http://schemas.openxmlformats.org/officeDocument/2006/relationships/image" Target="../media/image39.png"/><Relationship Id="rId10" Type="http://schemas.openxmlformats.org/officeDocument/2006/relationships/image" Target="../media/image44.png"/><Relationship Id="rId4" Type="http://schemas.openxmlformats.org/officeDocument/2006/relationships/image" Target="../media/image30.png"/><Relationship Id="rId9" Type="http://schemas.openxmlformats.org/officeDocument/2006/relationships/image" Target="../media/image43.png"/><Relationship Id="rId14" Type="http://schemas.openxmlformats.org/officeDocument/2006/relationships/image" Target="../media/image4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wmf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openxmlformats.org/officeDocument/2006/relationships/image" Target="../media/image50.jpeg"/><Relationship Id="rId5" Type="http://schemas.openxmlformats.org/officeDocument/2006/relationships/image" Target="../media/image48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C:\Users\&#1042;&#1080;&#1090;&#1072;&#1083;&#1103;\Desktop\20240202_094601%20(online-video-cutter.com).mp4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C:\Users\&#1042;&#1080;&#1090;&#1072;&#1083;&#1103;\Desktop\20240202_095016%20(online-video-cutter.com).mp4" TargetMode="Externa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214290"/>
            <a:ext cx="7498080" cy="15716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b="1" dirty="0" smtClean="0">
                <a:effectLst/>
              </a:rPr>
              <a:t>Тема «Использование технологии «Умные игры в добрых сказках» с целью формирования гармоничного развития эмоционально – личностной и интеллектуальных сфер у детей старшего дошкольного возраста»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Рисунок 2" descr="20240211_19525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44" y="1571612"/>
            <a:ext cx="2712644" cy="3921313"/>
          </a:xfrm>
          <a:prstGeom prst="rect">
            <a:avLst/>
          </a:prstGeom>
        </p:spPr>
      </p:pic>
      <p:pic>
        <p:nvPicPr>
          <p:cNvPr id="4" name="Picture 1" descr="C:\Users\Виталя\Desktop\7316_umnye-igry-v-skazkakh-dlya-ma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3071786"/>
            <a:ext cx="3786214" cy="3786214"/>
          </a:xfrm>
          <a:prstGeom prst="rect">
            <a:avLst/>
          </a:prstGeom>
          <a:noFill/>
        </p:spPr>
      </p:pic>
      <p:pic>
        <p:nvPicPr>
          <p:cNvPr id="5" name="Picture 2" descr="C:\Users\Виталя\Desktop\medium_9785604121337_1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72264" y="3214686"/>
            <a:ext cx="2350063" cy="3429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142852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ru-RU" sz="2200" b="1" dirty="0" smtClean="0">
                <a:effectLst/>
              </a:rPr>
              <a:t>Основные принципы обучения: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b="1" dirty="0"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71868" y="714356"/>
            <a:ext cx="33575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/>
              <a:t>«Сказочный сюжет</a:t>
            </a:r>
            <a:r>
              <a:rPr lang="ru-RU" i="1" dirty="0" smtClean="0"/>
              <a:t>»</a:t>
            </a:r>
            <a:r>
              <a:rPr lang="ru-RU" dirty="0" smtClean="0"/>
              <a:t> </a:t>
            </a:r>
          </a:p>
          <a:p>
            <a:endParaRPr lang="ru-RU" dirty="0"/>
          </a:p>
        </p:txBody>
      </p:sp>
      <p:pic>
        <p:nvPicPr>
          <p:cNvPr id="8" name="Picture 2" descr="http://img-fotki.yandex.ru/get/9501/195651324.8/0_c1a2f_5c26b3c2_ori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480" y="1071546"/>
            <a:ext cx="1954269" cy="25129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214810" y="1285860"/>
            <a:ext cx="3571900" cy="150810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atin typeface="Garamond" panose="02020404030301010803" pitchFamily="18" charset="0"/>
                <a:ea typeface="Batang" panose="02030600000101010101" pitchFamily="18" charset="-127"/>
                <a:cs typeface="Aharoni" panose="02010803020104030203" pitchFamily="2" charset="-79"/>
              </a:rPr>
              <a:t>Гуси – лебеди</a:t>
            </a:r>
          </a:p>
          <a:p>
            <a:pPr algn="ctr"/>
            <a:r>
              <a:rPr lang="ru-RU" sz="2400" dirty="0" smtClean="0">
                <a:latin typeface="Garamond" panose="02020404030301010803" pitchFamily="18" charset="0"/>
                <a:ea typeface="Batang" panose="02030600000101010101" pitchFamily="18" charset="-127"/>
              </a:rPr>
              <a:t>Русская народная сказка</a:t>
            </a:r>
          </a:p>
          <a:p>
            <a:pPr algn="ctr"/>
            <a:r>
              <a:rPr lang="ru-RU" sz="2400" dirty="0" smtClean="0">
                <a:latin typeface="Garamond" panose="02020404030301010803" pitchFamily="18" charset="0"/>
                <a:ea typeface="Batang" panose="02030600000101010101" pitchFamily="18" charset="-127"/>
              </a:rPr>
              <a:t>в </a:t>
            </a:r>
            <a:r>
              <a:rPr lang="ru-RU" sz="2400" dirty="0">
                <a:latin typeface="Garamond" panose="02020404030301010803" pitchFamily="18" charset="0"/>
                <a:ea typeface="Batang" panose="02030600000101010101" pitchFamily="18" charset="-127"/>
              </a:rPr>
              <a:t>обработке А.Н. </a:t>
            </a:r>
            <a:r>
              <a:rPr lang="ru-RU" sz="2400" dirty="0" smtClean="0">
                <a:latin typeface="Garamond" panose="02020404030301010803" pitchFamily="18" charset="0"/>
                <a:ea typeface="Batang" panose="02030600000101010101" pitchFamily="18" charset="-127"/>
              </a:rPr>
              <a:t>Толстого</a:t>
            </a:r>
            <a:endParaRPr lang="ru-RU" sz="2400" dirty="0">
              <a:latin typeface="Garamond" panose="02020404030301010803" pitchFamily="18" charset="0"/>
              <a:ea typeface="Batang" panose="02030600000101010101" pitchFamily="18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00496" y="3000372"/>
            <a:ext cx="396044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Художник-иллюстратор </a:t>
            </a:r>
            <a:r>
              <a:rPr lang="ru-RU" dirty="0" err="1" smtClean="0"/>
              <a:t>Т.Савченко</a:t>
            </a:r>
            <a:endParaRPr lang="ru-RU" dirty="0"/>
          </a:p>
        </p:txBody>
      </p:sp>
      <p:pic>
        <p:nvPicPr>
          <p:cNvPr id="2050" name="Picture 2" descr="C:\Users\Виталя\Desktop\IMG-20240202-WA004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32" y="3714752"/>
            <a:ext cx="6357982" cy="29246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6050" y="214290"/>
            <a:ext cx="387760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r>
              <a:rPr lang="ru-RU" i="1" dirty="0" err="1" smtClean="0"/>
              <a:t>Сказкотерапевтические</a:t>
            </a:r>
            <a:r>
              <a:rPr lang="ru-RU" i="1" dirty="0" smtClean="0"/>
              <a:t> моменты</a:t>
            </a:r>
            <a:endParaRPr lang="ru-RU" dirty="0" smtClean="0"/>
          </a:p>
          <a:p>
            <a:pPr lvl="0"/>
            <a:endParaRPr lang="ru-RU" dirty="0" smtClean="0"/>
          </a:p>
          <a:p>
            <a:endParaRPr lang="ru-RU" dirty="0"/>
          </a:p>
        </p:txBody>
      </p:sp>
      <p:cxnSp>
        <p:nvCxnSpPr>
          <p:cNvPr id="8" name="Прямая со стрелкой 7"/>
          <p:cNvCxnSpPr/>
          <p:nvPr/>
        </p:nvCxnSpPr>
        <p:spPr>
          <a:xfrm rot="10800000" flipV="1">
            <a:off x="2786050" y="3357562"/>
            <a:ext cx="428628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 descr="20240220_1622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1071546"/>
            <a:ext cx="4500562" cy="4723773"/>
          </a:xfrm>
          <a:prstGeom prst="rect">
            <a:avLst/>
          </a:prstGeom>
        </p:spPr>
      </p:pic>
      <p:cxnSp>
        <p:nvCxnSpPr>
          <p:cNvPr id="11" name="Прямая со стрелкой 10"/>
          <p:cNvCxnSpPr/>
          <p:nvPr/>
        </p:nvCxnSpPr>
        <p:spPr>
          <a:xfrm rot="10800000" flipV="1">
            <a:off x="2643174" y="1571612"/>
            <a:ext cx="571504" cy="214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4" descr="http://www.papmambook.ru/images/upl/pagephotos/pagephotos_177_4f7c14c0e1323cec6fc6a2f0d591cc2e24fd1f8924b6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29190" y="1928802"/>
            <a:ext cx="3957590" cy="2968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71802" y="214290"/>
            <a:ext cx="35076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/>
              <a:t>«Эмоциональные переживания»</a:t>
            </a:r>
            <a:r>
              <a:rPr lang="ru-RU" dirty="0"/>
              <a:t>. </a:t>
            </a:r>
          </a:p>
        </p:txBody>
      </p:sp>
      <p:pic>
        <p:nvPicPr>
          <p:cNvPr id="1026" name="Picture 2" descr="C:\Users\Виталя\Desktop\IMG-20240202-WA004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642918"/>
            <a:ext cx="6367301" cy="2928958"/>
          </a:xfrm>
          <a:prstGeom prst="rect">
            <a:avLst/>
          </a:prstGeom>
          <a:noFill/>
        </p:spPr>
      </p:pic>
      <p:pic>
        <p:nvPicPr>
          <p:cNvPr id="1029" name="Picture 5" descr="C:\Users\Виталя\Desktop\средняя логопедическая группа\Новая папка (3)\IMG-20240202-WA006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3714752"/>
            <a:ext cx="6500858" cy="2990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Виталя\Desktop\2024-02-20_09-14-5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7166"/>
            <a:ext cx="9144000" cy="6193490"/>
          </a:xfrm>
          <a:prstGeom prst="rect">
            <a:avLst/>
          </a:prstGeom>
          <a:noFill/>
        </p:spPr>
      </p:pic>
      <p:pic>
        <p:nvPicPr>
          <p:cNvPr id="7" name="Рисунок 6" descr="20240207_16141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5008" y="1071546"/>
            <a:ext cx="3071834" cy="37288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Виталя\Desktop\2024-02-20_09-15-2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642918"/>
            <a:ext cx="8770859" cy="5357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Picture 4" descr="C:\Users\Виталя\Desktop\2024-02-19_23-49-0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753424"/>
            <a:ext cx="4572000" cy="4104576"/>
          </a:xfrm>
          <a:prstGeom prst="rect">
            <a:avLst/>
          </a:prstGeom>
          <a:noFill/>
        </p:spPr>
      </p:pic>
      <p:pic>
        <p:nvPicPr>
          <p:cNvPr id="33797" name="Picture 5" descr="C:\Users\Виталя\Desktop\2024-02-19_23-48-17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42852"/>
            <a:ext cx="3929090" cy="37737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" descr="E:\муха\8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backgroundRemoval t="9107" b="87113" l="8155" r="8784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40774" y="-7414"/>
            <a:ext cx="3672796" cy="3058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моцарт соната для 2 фортепиано до мажор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7812360" y="4989389"/>
            <a:ext cx="609600" cy="6096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209" r="41020" b="19189"/>
          <a:stretch/>
        </p:blipFill>
        <p:spPr bwMode="auto">
          <a:xfrm>
            <a:off x="2571736" y="1285860"/>
            <a:ext cx="4685291" cy="5363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71736" y="1285860"/>
            <a:ext cx="4222700" cy="5163176"/>
          </a:xfrm>
          <a:prstGeom prst="rect">
            <a:avLst/>
          </a:prstGeom>
        </p:spPr>
      </p:pic>
      <p:pic>
        <p:nvPicPr>
          <p:cNvPr id="41986" name="Picture 2" descr="C:\Users\Виталя\Desktop\2024-02-20_09-25-03 - копия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00298" y="0"/>
            <a:ext cx="5067300" cy="1238250"/>
          </a:xfrm>
          <a:prstGeom prst="rect">
            <a:avLst/>
          </a:prstGeom>
          <a:noFill/>
        </p:spPr>
      </p:pic>
      <p:pic>
        <p:nvPicPr>
          <p:cNvPr id="41987" name="Picture 3" descr="C:\Users\Виталя\Desktop\2024-02-20_09-25-03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886450" y="1214422"/>
            <a:ext cx="3257550" cy="9429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069931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91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g02.darudar.org/s1024/00/00/7a/90/7a908bac07be27d9a003763bf17ad1f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1538" y="1357298"/>
            <a:ext cx="4033727" cy="4929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Н. Римский-Корсаков - Садко - Сцена появления лебедей и их сказочное превращение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7668344" y="5630280"/>
            <a:ext cx="609600" cy="609600"/>
          </a:xfrm>
          <a:prstGeom prst="rect">
            <a:avLst/>
          </a:prstGeom>
        </p:spPr>
      </p:pic>
      <p:pic>
        <p:nvPicPr>
          <p:cNvPr id="2050" name="Picture 2" descr="C:\Users\Пользователь\Документы\умные игры\конспекты\рисунки от дизайнера\Чудо Крестики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6104" y="1785925"/>
            <a:ext cx="2160672" cy="3677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Пользователь\Документы\умные игры\конспекты\рисунки от дизайнера\Чудо Крестики д  с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6104" y="1785926"/>
            <a:ext cx="2161829" cy="3760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Виталя\Desktop\2024-02-19_23-47-53 - копия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28860" y="0"/>
            <a:ext cx="5181600" cy="9239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90051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27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Гуси-Лебеди Яблоня заслонила брата и сестру ветвями, прикрыла листам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2976" y="857232"/>
            <a:ext cx="3132451" cy="567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504_-_medlhorovodniy_shag_na_4_Kvartet_Skaz-Vo_sadu_li_v_ogorode_rus_nar_obr_ITamarina(muzofon.me)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7956376" y="5517232"/>
            <a:ext cx="609600" cy="609600"/>
          </a:xfrm>
          <a:prstGeom prst="rect">
            <a:avLst/>
          </a:prstGeom>
        </p:spPr>
      </p:pic>
      <p:grpSp>
        <p:nvGrpSpPr>
          <p:cNvPr id="2" name="Группа 5"/>
          <p:cNvGrpSpPr/>
          <p:nvPr/>
        </p:nvGrpSpPr>
        <p:grpSpPr>
          <a:xfrm>
            <a:off x="4765647" y="1550616"/>
            <a:ext cx="3190729" cy="4152743"/>
            <a:chOff x="6517414" y="2813953"/>
            <a:chExt cx="1739545" cy="2206296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8876282">
              <a:off x="7628117" y="3630871"/>
              <a:ext cx="499873" cy="563881"/>
            </a:xfrm>
            <a:prstGeom prst="rect">
              <a:avLst/>
            </a:prstGeom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2346875">
              <a:off x="6637916" y="3654550"/>
              <a:ext cx="499873" cy="563881"/>
            </a:xfrm>
            <a:prstGeom prst="rect">
              <a:avLst/>
            </a:prstGeom>
          </p:spPr>
        </p:pic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6200000">
              <a:off x="6743284" y="4384739"/>
              <a:ext cx="984506" cy="286513"/>
            </a:xfrm>
            <a:prstGeom prst="rect">
              <a:avLst/>
            </a:prstGeom>
          </p:spPr>
        </p:pic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6200000">
              <a:off x="7029798" y="4384739"/>
              <a:ext cx="984506" cy="286513"/>
            </a:xfrm>
            <a:prstGeom prst="rect">
              <a:avLst/>
            </a:prstGeom>
          </p:spPr>
        </p:pic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7177073">
              <a:off x="7020405" y="3162949"/>
              <a:ext cx="984506" cy="286513"/>
            </a:xfrm>
            <a:prstGeom prst="rect">
              <a:avLst/>
            </a:prstGeom>
          </p:spPr>
        </p:pic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9662341">
              <a:off x="7272453" y="3274987"/>
              <a:ext cx="984506" cy="429769"/>
            </a:xfrm>
            <a:prstGeom prst="rect">
              <a:avLst/>
            </a:prstGeom>
          </p:spPr>
        </p:pic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2664753">
              <a:off x="6517414" y="3285082"/>
              <a:ext cx="984506" cy="426721"/>
            </a:xfrm>
            <a:prstGeom prst="rect">
              <a:avLst/>
            </a:prstGeom>
          </p:spPr>
        </p:pic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6200000">
              <a:off x="7246203" y="3625785"/>
              <a:ext cx="256033" cy="563881"/>
            </a:xfrm>
            <a:prstGeom prst="rect">
              <a:avLst/>
            </a:prstGeom>
          </p:spPr>
        </p:pic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3553465">
              <a:off x="6763171" y="3162949"/>
              <a:ext cx="984506" cy="286513"/>
            </a:xfrm>
            <a:prstGeom prst="rect">
              <a:avLst/>
            </a:prstGeom>
          </p:spPr>
        </p:pic>
      </p:grpSp>
      <p:grpSp>
        <p:nvGrpSpPr>
          <p:cNvPr id="3" name="Группа 15"/>
          <p:cNvGrpSpPr/>
          <p:nvPr/>
        </p:nvGrpSpPr>
        <p:grpSpPr>
          <a:xfrm>
            <a:off x="4765647" y="1528580"/>
            <a:ext cx="1805812" cy="4152743"/>
            <a:chOff x="6517414" y="2813953"/>
            <a:chExt cx="984506" cy="2206296"/>
          </a:xfrm>
        </p:grpSpPr>
        <p:pic>
          <p:nvPicPr>
            <p:cNvPr id="17" name="Рисунок 1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2346875">
              <a:off x="6637916" y="3654550"/>
              <a:ext cx="499873" cy="563881"/>
            </a:xfrm>
            <a:prstGeom prst="rect">
              <a:avLst/>
            </a:prstGeom>
          </p:spPr>
        </p:pic>
        <p:pic>
          <p:nvPicPr>
            <p:cNvPr id="18" name="Рисунок 1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6200000">
              <a:off x="6743284" y="4384739"/>
              <a:ext cx="984506" cy="286513"/>
            </a:xfrm>
            <a:prstGeom prst="rect">
              <a:avLst/>
            </a:prstGeom>
          </p:spPr>
        </p:pic>
        <p:pic>
          <p:nvPicPr>
            <p:cNvPr id="19" name="Рисунок 18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2664753">
              <a:off x="6517414" y="3285082"/>
              <a:ext cx="984506" cy="426721"/>
            </a:xfrm>
            <a:prstGeom prst="rect">
              <a:avLst/>
            </a:prstGeom>
          </p:spPr>
        </p:pic>
        <p:pic>
          <p:nvPicPr>
            <p:cNvPr id="20" name="Рисунок 19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3553465">
              <a:off x="6763171" y="3162949"/>
              <a:ext cx="984506" cy="286513"/>
            </a:xfrm>
            <a:prstGeom prst="rect">
              <a:avLst/>
            </a:prstGeom>
          </p:spPr>
        </p:pic>
      </p:grpSp>
      <p:pic>
        <p:nvPicPr>
          <p:cNvPr id="43010" name="Picture 2" descr="C:\Users\Виталя\Desktop\2024-02-19_23-47-53 - копия.pn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2571736" y="0"/>
            <a:ext cx="5181600" cy="923925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2714612" y="357166"/>
            <a:ext cx="46576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cs typeface="Andalus" pitchFamily="18" charset="-78"/>
              </a:rPr>
              <a:t>симметричное отражение фигур</a:t>
            </a:r>
            <a:endParaRPr lang="ru-RU" sz="2400" dirty="0">
              <a:cs typeface="Andalus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160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6370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557" t="7548" r="47714" b="20618"/>
          <a:stretch/>
        </p:blipFill>
        <p:spPr bwMode="auto">
          <a:xfrm>
            <a:off x="1000100" y="1071546"/>
            <a:ext cx="3786214" cy="5560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000760" y="4857760"/>
            <a:ext cx="2880320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Сделай хлеб с башнями из деталей</a:t>
            </a:r>
          </a:p>
          <a:p>
            <a:pPr algn="ctr"/>
            <a:r>
              <a:rPr lang="ru-RU" sz="2000" dirty="0" smtClean="0"/>
              <a:t>«Чудо – Крестики 1»</a:t>
            </a:r>
            <a:endParaRPr lang="ru-RU" sz="2000" dirty="0"/>
          </a:p>
        </p:txBody>
      </p:sp>
      <p:pic>
        <p:nvPicPr>
          <p:cNvPr id="3" name="Nikolaj_Andreevich_Rimskij-Korsakov-Polonez_iz_opery_Noch_pered_Rozhdestvom_dir._E.F._Svetlanov_(mp3.cc)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295759" y="6012071"/>
            <a:ext cx="609600" cy="609600"/>
          </a:xfrm>
          <a:prstGeom prst="rect">
            <a:avLst/>
          </a:prstGeom>
        </p:spPr>
      </p:pic>
      <p:pic>
        <p:nvPicPr>
          <p:cNvPr id="44034" name="Picture 2" descr="C:\Users\Виталя\Desktop\2024-02-19_23-47-53 - копия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71736" y="0"/>
            <a:ext cx="5181600" cy="92392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214678" y="357166"/>
            <a:ext cx="36383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на свободное творчество</a:t>
            </a:r>
            <a:endParaRPr lang="ru-RU" sz="2400" dirty="0"/>
          </a:p>
        </p:txBody>
      </p:sp>
      <p:pic>
        <p:nvPicPr>
          <p:cNvPr id="8" name="Рисунок 7" descr="20240207_16003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857752" y="1285860"/>
            <a:ext cx="4095747" cy="3071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15817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961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effectLst/>
              </a:rPr>
              <a:t>Актуальность</a:t>
            </a:r>
            <a:r>
              <a:rPr lang="ru-RU" sz="2400" b="1" dirty="0" smtClean="0">
                <a:effectLst/>
              </a:rPr>
              <a:t>:</a:t>
            </a:r>
            <a:endParaRPr lang="ru-RU" sz="2400" b="1" dirty="0">
              <a:effectLst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285852" y="785794"/>
            <a:ext cx="7500958" cy="418576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Современный ребёнок чувствует себя удобно и комфортно во время игры. Как в саду, так и дома у детей много игрушек, к которым прилагаются дополнительные аксессуары. Есть планшеты, ноутбуки, компьютеры, телефоны, смартфоны и т. п., позволяющие погрузиться в увлекательный мир компьютерных игр. И не нужно придумывать и находить заменителей в игре.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Детям предлагается меньше возможностей для того, чтобы фантазировать, воображать, представлять себе, чтобы они хотели получить в итоге. Им трудно прогнозировать свою работу и нет навыков воплотить этот результат путём проб и ошибок. Из-за этого у современного ребёнка скудеет воображение, которое является основой для формирования всех познавательных процессов детей в дошкольном возрасте. Исходя из этого, очень важно создать такую образовательную среду для ребёнка, которая будет способствовать увлечению его развивающими играми, стимулированию его воображения, научит его составлять целостные образы.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Развивающие игры В. В.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Воскобовича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представляют большой интерес. Они направлены на развитие мышления ребёнка и творческого начала.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Чтобы привлечь ребёнка к развивающим играм и образовательной деятельности в целом, нужно вначале заинтересовать его сказкой, дать возможность прочувствовать сопричастность к героям. После этого дома или в группе малыш вновь постарается пережить очарование сказкой и потянется к этим играм.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Users\Виталя\Desktop\2024-02-20_09-21-1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999" y="785794"/>
            <a:ext cx="8000001" cy="516190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90051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C:\Users\Виталя\Desktop\2024-02-20_09-08-2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214290"/>
            <a:ext cx="5867400" cy="1371600"/>
          </a:xfrm>
          <a:prstGeom prst="rect">
            <a:avLst/>
          </a:prstGeom>
          <a:noFill/>
        </p:spPr>
      </p:pic>
      <p:pic>
        <p:nvPicPr>
          <p:cNvPr id="4" name="Рисунок 3" descr="IMG-20240202-WA007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976" y="1928803"/>
            <a:ext cx="7920300" cy="3643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0051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Users\Виталя\Desktop\2024-02-20_09-09-0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214422"/>
            <a:ext cx="8001024" cy="41042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90051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М.П. Мусоргский (инструментовка М.Равеля, дирижер Е.Светланов) - Картинки с выставки - 9. Избушка на курьих ножках (Баба-Яга)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"/>
              </p:ext>
            </p:extLst>
          </p:nvPr>
        </p:nvPicPr>
        <p:blipFill>
          <a:blip r:embed="rId3" cstate="print"/>
          <a:stretch>
            <a:fillRect/>
          </a:stretch>
        </p:blipFill>
        <p:spPr>
          <a:xfrm>
            <a:off x="8172400" y="5998466"/>
            <a:ext cx="609600" cy="609600"/>
          </a:xfrm>
          <a:prstGeom prst="rect">
            <a:avLst/>
          </a:prstGeom>
        </p:spPr>
      </p:pic>
      <p:pic>
        <p:nvPicPr>
          <p:cNvPr id="3" name="Picture 2" descr="C:\Users\Пользователь\Документы\умные игры\конспекты\рисунки от дизайнера\Чудо Крестики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484783"/>
            <a:ext cx="2448272" cy="46403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Пользователь\Документы\умные игры\конспекты\рисунки от дизайнера\Чудо Крестики2-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484783"/>
            <a:ext cx="2448272" cy="46403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Users\Виталя\Desktop\2024-02-20_09-10-38 - копия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57290" y="0"/>
            <a:ext cx="6896100" cy="10763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28882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80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C:\Users\Виталя\Desktop\2024-02-20_09-11-5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285728"/>
            <a:ext cx="6858000" cy="56769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90051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71736" y="285728"/>
            <a:ext cx="46023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/>
              <a:t>«Стремление к преодолению</a:t>
            </a:r>
            <a:r>
              <a:rPr lang="ru-RU" i="1" dirty="0"/>
              <a:t> трудностей»</a:t>
            </a:r>
            <a:r>
              <a:rPr lang="ru-RU" dirty="0"/>
              <a:t>.</a:t>
            </a:r>
            <a:r>
              <a:rPr lang="ru-RU" i="1" dirty="0" smtClean="0"/>
              <a:t> </a:t>
            </a:r>
            <a:endParaRPr lang="ru-RU" dirty="0"/>
          </a:p>
        </p:txBody>
      </p:sp>
      <p:pic>
        <p:nvPicPr>
          <p:cNvPr id="5123" name="Picture 3" descr="C:\Users\Виталя\Desktop\средняя логопедическая группа\Новая папка (3)\20240202_0945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79" y="928670"/>
            <a:ext cx="3666105" cy="2428892"/>
          </a:xfrm>
          <a:prstGeom prst="rect">
            <a:avLst/>
          </a:prstGeom>
          <a:noFill/>
        </p:spPr>
      </p:pic>
      <p:pic>
        <p:nvPicPr>
          <p:cNvPr id="10" name="Рисунок 9" descr="20240202_09205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1538" y="928670"/>
            <a:ext cx="3915540" cy="2357453"/>
          </a:xfrm>
          <a:prstGeom prst="rect">
            <a:avLst/>
          </a:prstGeom>
        </p:spPr>
      </p:pic>
      <p:pic>
        <p:nvPicPr>
          <p:cNvPr id="6" name="Рисунок 5" descr="20240207_1611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71537" y="3714752"/>
            <a:ext cx="3714745" cy="2786058"/>
          </a:xfrm>
          <a:prstGeom prst="rect">
            <a:avLst/>
          </a:prstGeom>
        </p:spPr>
      </p:pic>
      <p:pic>
        <p:nvPicPr>
          <p:cNvPr id="7" name="Рисунок 6" descr="20240207_16110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72066" y="3714752"/>
            <a:ext cx="3809995" cy="28574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C:\Users\Виталя\Desktop\умные игры в добрых сказках\Makushkina_Umnie_Igri_v_dobrix_skazkax\03. Царевна-лягушка\индивидуальные схемы\Рис  8б Контурная схема «Василиса»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071546"/>
            <a:ext cx="2649405" cy="4500594"/>
          </a:xfrm>
          <a:prstGeom prst="rect">
            <a:avLst/>
          </a:prstGeom>
          <a:noFill/>
        </p:spPr>
      </p:pic>
      <p:pic>
        <p:nvPicPr>
          <p:cNvPr id="27653" name="Picture 5" descr="C:\Users\Виталя\Desktop\умные игры в добрых сказках\Makushkina_Umnie_Igri_v_dobrix_skazkax\03. Царевна-лягушка\индивидуальные схемы\Рис 8а  Контурная схема «Василиса»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1000108"/>
            <a:ext cx="2733513" cy="4643470"/>
          </a:xfrm>
          <a:prstGeom prst="rect">
            <a:avLst/>
          </a:prstGeom>
          <a:noFill/>
        </p:spPr>
      </p:pic>
      <p:pic>
        <p:nvPicPr>
          <p:cNvPr id="7" name="Picture 2" descr="C:\Users\Пользователь\Документы\умные игры\конспекты\рисунки от дизайнера\Чудо Крестики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60" y="1000108"/>
            <a:ext cx="2718332" cy="46265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643306" y="0"/>
            <a:ext cx="274927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i="1" dirty="0" smtClean="0"/>
          </a:p>
          <a:p>
            <a:r>
              <a:rPr lang="ru-RU" i="1" dirty="0" smtClean="0"/>
              <a:t>«Осознание </a:t>
            </a:r>
            <a:r>
              <a:rPr lang="ru-RU" i="1" dirty="0"/>
              <a:t>успешности</a:t>
            </a:r>
            <a:r>
              <a:rPr lang="ru-RU" i="1" dirty="0" smtClean="0"/>
              <a:t>»</a:t>
            </a:r>
          </a:p>
          <a:p>
            <a:endParaRPr lang="ru-RU" i="1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3075" name="Picture 3" descr="C:\Users\Виталя\Desktop\средняя логопедическая группа\Новая папка (3)\20240202_0936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429000"/>
            <a:ext cx="4357718" cy="3268289"/>
          </a:xfrm>
          <a:prstGeom prst="rect">
            <a:avLst/>
          </a:prstGeom>
          <a:noFill/>
        </p:spPr>
      </p:pic>
      <p:pic>
        <p:nvPicPr>
          <p:cNvPr id="3077" name="Picture 5" descr="C:\Users\Виталя\Desktop\IMG-20240202-WA005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7" y="714357"/>
            <a:ext cx="4500594" cy="34397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643306" y="0"/>
            <a:ext cx="274927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i="1" dirty="0" smtClean="0"/>
          </a:p>
          <a:p>
            <a:r>
              <a:rPr lang="ru-RU" i="1" dirty="0" smtClean="0"/>
              <a:t>«Осознание </a:t>
            </a:r>
            <a:r>
              <a:rPr lang="ru-RU" i="1" dirty="0"/>
              <a:t>успешности</a:t>
            </a:r>
            <a:r>
              <a:rPr lang="ru-RU" i="1" dirty="0" smtClean="0"/>
              <a:t>»</a:t>
            </a:r>
          </a:p>
          <a:p>
            <a:endParaRPr lang="ru-RU" i="1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" name="20240202_094601 (online-video-cutter.com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714480" y="1071546"/>
            <a:ext cx="6405607" cy="48042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8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786182" y="214290"/>
            <a:ext cx="24000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/>
              <a:t>«Участие взрослого»</a:t>
            </a:r>
            <a:r>
              <a:rPr lang="ru-RU" dirty="0"/>
              <a:t>. </a:t>
            </a:r>
          </a:p>
        </p:txBody>
      </p:sp>
      <p:pic>
        <p:nvPicPr>
          <p:cNvPr id="4098" name="Picture 2" descr="C:\Users\Виталя\Desktop\IMG-20240202-WA005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642918"/>
            <a:ext cx="6451161" cy="2967535"/>
          </a:xfrm>
          <a:prstGeom prst="rect">
            <a:avLst/>
          </a:prstGeom>
          <a:noFill/>
        </p:spPr>
      </p:pic>
      <p:pic>
        <p:nvPicPr>
          <p:cNvPr id="4099" name="Picture 3" descr="C:\Users\Виталя\Desktop\IMG-20240202-WA007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3714752"/>
            <a:ext cx="6429420" cy="29575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142852"/>
            <a:ext cx="7498080" cy="1143000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effectLst/>
              </a:rPr>
              <a:t>Цель технологии</a:t>
            </a:r>
            <a:r>
              <a:rPr lang="ru-RU" sz="2400" b="1" dirty="0" smtClean="0">
                <a:effectLst/>
              </a:rPr>
              <a:t>:</a:t>
            </a:r>
            <a:endParaRPr lang="ru-RU" sz="2400" b="1" dirty="0">
              <a:effectLst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214414" y="1142984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dirty="0" smtClean="0">
                <a:solidFill>
                  <a:schemeClr val="tx2">
                    <a:satMod val="130000"/>
                  </a:schemeClr>
                </a:solidFill>
                <a:latin typeface="+mj-lt"/>
                <a:ea typeface="+mj-ea"/>
                <a:cs typeface="+mj-cs"/>
              </a:rPr>
              <a:t>Задачи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технологии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: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14414" y="928670"/>
            <a:ext cx="62150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Гармоничное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развитие эмоционально – личностной и интеллектуальных сфер у детей.</a:t>
            </a:r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1214414" y="2000240"/>
            <a:ext cx="7643866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701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Познакомить воспитанников с развивающими играми и внедрить их в повседневную жизнь детей.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70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Приобщить детей к духовно – нравственным ценностям общества через знакомство    со сказкой путём интеграции развивающих игр.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70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Способствовать полноценному развитию личности дошкольников и обогащению их эмоционального опыта через самовыражение и отождествление с героями сказок.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70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Развивать творческие способности дошкольников, учить самостоятельному созданию образов, придумыванию сказочного сюжета.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70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Формировать стремление выполнять более сложные задания.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70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 Развивать посредством работы с играми логическое и пространственное мышление, воображение, целостность восприятия, способность к абстрагированию, мелкую моторику рук.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0166" y="214290"/>
            <a:ext cx="655467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r>
              <a:rPr lang="ru-RU" i="1" dirty="0" smtClean="0"/>
              <a:t> Ритуал прощания «Какая игра им понравилась больше всего?»</a:t>
            </a:r>
            <a:endParaRPr lang="ru-RU" dirty="0" smtClean="0"/>
          </a:p>
          <a:p>
            <a:pPr lvl="0"/>
            <a:endParaRPr lang="ru-RU" dirty="0" smtClean="0"/>
          </a:p>
          <a:p>
            <a:endParaRPr lang="ru-RU" dirty="0"/>
          </a:p>
        </p:txBody>
      </p:sp>
      <p:pic>
        <p:nvPicPr>
          <p:cNvPr id="28674" name="Picture 2" descr="C:\Users\Виталя\Desktop\20240202_095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1214422"/>
            <a:ext cx="5929354" cy="4447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57422" y="285728"/>
            <a:ext cx="449135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r>
              <a:rPr lang="ru-RU" i="1" dirty="0" smtClean="0"/>
              <a:t> Ритуал прощания «Вот и сказочке конец»</a:t>
            </a:r>
            <a:endParaRPr lang="ru-RU" dirty="0" smtClean="0"/>
          </a:p>
          <a:p>
            <a:pPr lvl="0"/>
            <a:endParaRPr lang="ru-RU" dirty="0" smtClean="0"/>
          </a:p>
          <a:p>
            <a:endParaRPr lang="ru-RU" dirty="0"/>
          </a:p>
        </p:txBody>
      </p:sp>
      <p:pic>
        <p:nvPicPr>
          <p:cNvPr id="6" name="20240202_095016 (online-video-cutter.com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214414" y="910810"/>
            <a:ext cx="6786610" cy="50899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6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214290"/>
            <a:ext cx="697774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r>
              <a:rPr lang="ru-RU" i="1" dirty="0" smtClean="0"/>
              <a:t> Ритуал прощания «Вот и сказочке конец, а кто слушал - молодец»</a:t>
            </a:r>
            <a:endParaRPr lang="ru-RU" dirty="0" smtClean="0"/>
          </a:p>
          <a:p>
            <a:pPr lvl="0"/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1000100" y="5072074"/>
            <a:ext cx="7498080" cy="157162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Спасибо за внимание!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Рисунок 5" descr="1612084641_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1000108"/>
            <a:ext cx="8552352" cy="47149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142852"/>
            <a:ext cx="7498080" cy="1143000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effectLst/>
              </a:rPr>
              <a:t>Отличительные особенности технологии: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b="1" dirty="0">
              <a:effectLst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214414" y="1643050"/>
            <a:ext cx="7498080" cy="4786346"/>
          </a:xfrm>
          <a:prstGeom prst="rect">
            <a:avLst/>
          </a:prstGeom>
        </p:spPr>
        <p:txBody>
          <a:bodyPr anchor="ctr">
            <a:normAutofit fontScale="92500" lnSpcReduction="20000"/>
          </a:bodyPr>
          <a:lstStyle/>
          <a:p>
            <a:pPr marL="457200" lvl="0" indent="-457200">
              <a:spcBef>
                <a:spcPct val="0"/>
              </a:spcBef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Развивающее обучение </a:t>
            </a:r>
          </a:p>
          <a:p>
            <a:pPr marL="457200" lvl="0" indent="-457200">
              <a:spcBef>
                <a:spcPct val="0"/>
              </a:spcBef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spcBef>
                <a:spcPct val="0"/>
              </a:spcBef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spcBef>
                <a:spcPct val="0"/>
              </a:spcBef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spcBef>
                <a:spcPct val="0"/>
              </a:spcBef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spcBef>
                <a:spcPct val="0"/>
              </a:spcBef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spcBef>
                <a:spcPct val="0"/>
              </a:spcBef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2. Элементы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сказкотерапии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spcBef>
                <a:spcPct val="0"/>
              </a:spcBef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spcBef>
                <a:spcPct val="0"/>
              </a:spcBef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spcBef>
                <a:spcPct val="0"/>
              </a:spcBef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spcBef>
                <a:spcPct val="0"/>
              </a:spcBef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spcBef>
                <a:spcPct val="0"/>
              </a:spcBef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spcBef>
                <a:spcPct val="0"/>
              </a:spcBef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spcBef>
                <a:spcPct val="0"/>
              </a:spcBef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57200" lvl="0" indent="-457200">
              <a:spcBef>
                <a:spcPct val="0"/>
              </a:spcBef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 Инновационные методы </a:t>
            </a:r>
          </a:p>
          <a:p>
            <a:pPr marL="457200" lvl="0" indent="-457200">
              <a:spcBef>
                <a:spcPct val="0"/>
              </a:spcBef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и технологии</a:t>
            </a:r>
          </a:p>
        </p:txBody>
      </p:sp>
      <p:pic>
        <p:nvPicPr>
          <p:cNvPr id="7" name="Рисунок 6" descr="3056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6446" y="785794"/>
            <a:ext cx="2143140" cy="2152260"/>
          </a:xfrm>
          <a:prstGeom prst="rect">
            <a:avLst/>
          </a:prstGeom>
        </p:spPr>
      </p:pic>
      <p:pic>
        <p:nvPicPr>
          <p:cNvPr id="8" name="Рисунок 7" descr="6269fd2bbdc604622c8aade26956c2a7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5918" y="3000372"/>
            <a:ext cx="2075333" cy="2023900"/>
          </a:xfrm>
          <a:prstGeom prst="rect">
            <a:avLst/>
          </a:prstGeom>
        </p:spPr>
      </p:pic>
      <p:pic>
        <p:nvPicPr>
          <p:cNvPr id="9" name="Рисунок 8" descr="6de1566091246666e9cfe73bf90fd649-800x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72132" y="4429132"/>
            <a:ext cx="2857520" cy="2143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240212_18082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7359" y="1529242"/>
            <a:ext cx="8622359" cy="4044183"/>
          </a:xfrm>
          <a:prstGeom prst="rect">
            <a:avLst/>
          </a:prstGeom>
        </p:spPr>
      </p:pic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2071670" y="0"/>
            <a:ext cx="6286544" cy="1143000"/>
          </a:xfrm>
        </p:spPr>
        <p:txBody>
          <a:bodyPr>
            <a:normAutofit/>
          </a:bodyPr>
          <a:lstStyle/>
          <a:p>
            <a:r>
              <a:rPr lang="ru-RU" sz="2000" dirty="0" smtClean="0">
                <a:effectLst/>
              </a:rPr>
              <a:t>Развивающие игры В. В. </a:t>
            </a:r>
            <a:r>
              <a:rPr lang="ru-RU" sz="2000" dirty="0" err="1" smtClean="0">
                <a:effectLst/>
              </a:rPr>
              <a:t>Воскобовича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b="1" dirty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3571868" y="-142900"/>
            <a:ext cx="2357454" cy="1143000"/>
          </a:xfrm>
        </p:spPr>
        <p:txBody>
          <a:bodyPr>
            <a:normAutofit/>
          </a:bodyPr>
          <a:lstStyle/>
          <a:p>
            <a:r>
              <a:rPr lang="ru-RU" sz="2000" dirty="0" smtClean="0">
                <a:effectLst/>
              </a:rPr>
              <a:t>Силы сказки: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b="1" dirty="0">
              <a:effectLst/>
            </a:endParaRPr>
          </a:p>
        </p:txBody>
      </p:sp>
      <p:pic>
        <p:nvPicPr>
          <p:cNvPr id="1026" name="Picture 2" descr="C:\Users\Виталя\Desktop\2024-02-20_10-39-2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000108"/>
            <a:ext cx="4168036" cy="2857519"/>
          </a:xfrm>
          <a:prstGeom prst="rect">
            <a:avLst/>
          </a:prstGeom>
          <a:noFill/>
        </p:spPr>
      </p:pic>
      <p:pic>
        <p:nvPicPr>
          <p:cNvPr id="1027" name="Picture 3" descr="C:\Users\Виталя\Desktop\2024-02-20_10-39-57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62034" y="1000109"/>
            <a:ext cx="4024808" cy="2857520"/>
          </a:xfrm>
          <a:prstGeom prst="rect">
            <a:avLst/>
          </a:prstGeom>
          <a:noFill/>
        </p:spPr>
      </p:pic>
      <p:pic>
        <p:nvPicPr>
          <p:cNvPr id="1028" name="Picture 4" descr="C:\Users\Виталя\Desktop\2024-02-20_10-40-18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174" y="3929066"/>
            <a:ext cx="4086253" cy="278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img02.darudar.org/s1024/00/00/80/4f/804f3b34ed386b8a320ee380ce23cf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285728"/>
            <a:ext cx="1922872" cy="27146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57158" y="3143248"/>
            <a:ext cx="1928826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tx1"/>
                </a:solidFill>
              </a:rPr>
              <a:t>В обработке</a:t>
            </a:r>
          </a:p>
          <a:p>
            <a:r>
              <a:rPr lang="ru-RU" sz="1600" dirty="0" smtClean="0">
                <a:solidFill>
                  <a:schemeClr val="tx1"/>
                </a:solidFill>
              </a:rPr>
              <a:t>А.Н. Афанасьева</a:t>
            </a:r>
            <a:endParaRPr lang="ru-RU" sz="1600" dirty="0">
              <a:solidFill>
                <a:schemeClr val="tx1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60" y="1000108"/>
            <a:ext cx="1928826" cy="2643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 descr="C:\Users\Пользователь\Документы\умные игры\конспекты\рисунки от дизайнера\Чудо Крестики д  с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8" y="2428868"/>
            <a:ext cx="928694" cy="161562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img02.darudar.org/s1024/00/00/7a/90/7a908bac07be27d9a003763bf17ad1f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2" y="2000240"/>
            <a:ext cx="1857388" cy="24443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1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143636" y="4572008"/>
            <a:ext cx="2798348" cy="1978823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14282" y="407194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u="sng" dirty="0" smtClean="0"/>
              <a:t>Художники – иллюстраторы</a:t>
            </a:r>
            <a:r>
              <a:rPr lang="ru-RU" b="1" i="1" dirty="0" smtClean="0"/>
              <a:t>: </a:t>
            </a:r>
          </a:p>
          <a:p>
            <a:r>
              <a:rPr lang="ru-RU" i="1" dirty="0" smtClean="0"/>
              <a:t>Н. М. Кочергин, М. Ф. Петров, Т. А. Маврина, И. Я. </a:t>
            </a:r>
            <a:r>
              <a:rPr lang="ru-RU" i="1" dirty="0" err="1" smtClean="0"/>
              <a:t>Билибин</a:t>
            </a:r>
            <a:r>
              <a:rPr lang="ru-RU" i="1" dirty="0" smtClean="0"/>
              <a:t>, Е. М. </a:t>
            </a:r>
            <a:r>
              <a:rPr lang="ru-RU" i="1" dirty="0" err="1" smtClean="0"/>
              <a:t>Рачёв</a:t>
            </a:r>
            <a:r>
              <a:rPr lang="ru-RU" i="1" dirty="0" smtClean="0"/>
              <a:t>, Ф. С. </a:t>
            </a:r>
            <a:r>
              <a:rPr lang="ru-RU" i="1" dirty="0" err="1" smtClean="0"/>
              <a:t>Рожановский</a:t>
            </a:r>
            <a:r>
              <a:rPr lang="ru-RU" i="1" dirty="0" smtClean="0"/>
              <a:t>, В. Е. </a:t>
            </a:r>
            <a:r>
              <a:rPr lang="ru-RU" i="1" dirty="0" err="1" smtClean="0"/>
              <a:t>Ерко</a:t>
            </a:r>
            <a:r>
              <a:rPr lang="ru-RU" i="1" dirty="0" smtClean="0"/>
              <a:t>.</a:t>
            </a:r>
            <a:endParaRPr lang="ru-RU" i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14282" y="5357826"/>
            <a:ext cx="4572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u="sng" dirty="0" smtClean="0"/>
              <a:t>Классическая музыка</a:t>
            </a:r>
            <a:r>
              <a:rPr lang="ru-RU" i="1" dirty="0" smtClean="0"/>
              <a:t> , рекомендованная к </a:t>
            </a:r>
            <a:r>
              <a:rPr lang="ru-RU" i="1" dirty="0" err="1" smtClean="0"/>
              <a:t>прослушеванию</a:t>
            </a:r>
            <a:r>
              <a:rPr lang="ru-RU" i="1" dirty="0" smtClean="0"/>
              <a:t> детьми в соответствии с методическими рекомендациями О.П. </a:t>
            </a:r>
            <a:r>
              <a:rPr lang="ru-RU" i="1" dirty="0" err="1" smtClean="0"/>
              <a:t>Радыновой</a:t>
            </a:r>
            <a:r>
              <a:rPr lang="ru-RU" i="1" dirty="0" smtClean="0"/>
              <a:t>.</a:t>
            </a:r>
            <a:endParaRPr lang="ru-RU" i="1" dirty="0"/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2643142" y="-214338"/>
            <a:ext cx="6500858" cy="1500198"/>
          </a:xfrm>
        </p:spPr>
        <p:txBody>
          <a:bodyPr>
            <a:normAutofit/>
          </a:bodyPr>
          <a:lstStyle/>
          <a:p>
            <a:pPr lvl="0"/>
            <a:r>
              <a:rPr lang="ru-RU" sz="2000" dirty="0" smtClean="0">
                <a:effectLst/>
              </a:rPr>
              <a:t>Инновационные методы и технологии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b="1" dirty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214546" y="0"/>
            <a:ext cx="5783600" cy="1143000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effectLst/>
              </a:rPr>
              <a:t>Основные принципы обучения: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b="1" dirty="0"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1000108"/>
            <a:ext cx="52864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- «</a:t>
            </a:r>
            <a:r>
              <a:rPr lang="ru-RU" sz="3600" i="1" dirty="0">
                <a:latin typeface="Times New Roman" pitchFamily="18" charset="0"/>
                <a:cs typeface="Times New Roman" pitchFamily="18" charset="0"/>
              </a:rPr>
              <a:t>Сказочный</a:t>
            </a: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i="1" dirty="0">
                <a:latin typeface="Times New Roman" pitchFamily="18" charset="0"/>
                <a:cs typeface="Times New Roman" pitchFamily="18" charset="0"/>
              </a:rPr>
              <a:t>сюжет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r>
              <a:rPr lang="ru-RU" dirty="0" smtClean="0"/>
              <a:t> </a:t>
            </a:r>
          </a:p>
          <a:p>
            <a:endParaRPr lang="ru-RU" dirty="0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1500174"/>
            <a:ext cx="8903143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i="1" dirty="0" smtClean="0">
                <a:solidFill>
                  <a:srgbClr val="11111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ru-RU" sz="3600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«Эмоциональные переживания»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«Участие взрослого»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«Осознание успешности»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«Стремление к преодолению трудностей»</a:t>
            </a:r>
            <a:endParaRPr kumimoji="0" lang="ru-RU" sz="36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Виталя\Desktop\2024-02-20_09-13-5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642918"/>
            <a:ext cx="7294563" cy="5734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980</TotalTime>
  <Words>298</Words>
  <Application>Microsoft Office PowerPoint</Application>
  <PresentationFormat>Экран (4:3)</PresentationFormat>
  <Paragraphs>71</Paragraphs>
  <Slides>32</Slides>
  <Notes>0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Солнцестояние</vt:lpstr>
      <vt:lpstr>Тема «Использование технологии «Умные игры в добрых сказках» с целью формирования гармоничного развития эмоционально – личностной и интеллектуальных сфер у детей старшего дошкольного возраста» </vt:lpstr>
      <vt:lpstr>Актуальность:</vt:lpstr>
      <vt:lpstr>Цель технологии:</vt:lpstr>
      <vt:lpstr>Отличительные особенности технологии: </vt:lpstr>
      <vt:lpstr>Развивающие игры В. В. Воскобовича </vt:lpstr>
      <vt:lpstr>Силы сказки: </vt:lpstr>
      <vt:lpstr>Инновационные методы и технологии  </vt:lpstr>
      <vt:lpstr>Основные принципы обучения: </vt:lpstr>
      <vt:lpstr>Слайд 9</vt:lpstr>
      <vt:lpstr>Основные принципы обучения:  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Спасибо за внимание!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Виталя</dc:creator>
  <cp:lastModifiedBy>Виталя</cp:lastModifiedBy>
  <cp:revision>25</cp:revision>
  <dcterms:created xsi:type="dcterms:W3CDTF">2024-02-11T12:35:42Z</dcterms:created>
  <dcterms:modified xsi:type="dcterms:W3CDTF">2024-02-22T08:08:45Z</dcterms:modified>
</cp:coreProperties>
</file>