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57" r:id="rId4"/>
    <p:sldId id="260" r:id="rId5"/>
    <p:sldId id="272" r:id="rId6"/>
    <p:sldId id="263" r:id="rId7"/>
    <p:sldId id="264" r:id="rId8"/>
    <p:sldId id="266" r:id="rId9"/>
    <p:sldId id="292" r:id="rId10"/>
    <p:sldId id="270" r:id="rId11"/>
    <p:sldId id="287" r:id="rId12"/>
    <p:sldId id="285" r:id="rId13"/>
    <p:sldId id="286" r:id="rId14"/>
    <p:sldId id="288" r:id="rId15"/>
    <p:sldId id="289" r:id="rId16"/>
    <p:sldId id="290" r:id="rId17"/>
    <p:sldId id="280" r:id="rId18"/>
    <p:sldId id="267" r:id="rId19"/>
    <p:sldId id="279" r:id="rId20"/>
    <p:sldId id="275" r:id="rId21"/>
    <p:sldId id="278" r:id="rId22"/>
    <p:sldId id="268" r:id="rId23"/>
    <p:sldId id="281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3BD38078-BE52-41B4-AACD-97CD520B5BAE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dirty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E4B22EE0-C624-4C64-87F5-DA23296018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C89907-2A70-4077-9D01-12A2EC92A404}" type="slidenum">
              <a:rPr lang="ru-RU">
                <a:cs typeface="Arial" charset="0"/>
              </a:rPr>
              <a:pPr/>
              <a:t>21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для шаблонов\луг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912653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0" y="6429375"/>
            <a:ext cx="121443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F7C3C-8FDB-4685-9F33-A977FD654292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89B8B-33B4-4432-B485-DDE989CD1B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3909B-C03D-4972-92B8-BA24AC64A5DD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FBECB-D91A-47BB-8FCB-446B4191C0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EF783-D3F8-4EF0-BD79-7F99BA541CAA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1B8B-F3B1-473F-94BD-C1DBE570E0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1E073-890D-445D-9AB2-1319E9B10993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A5BF1-2D7C-4CDB-8CBC-E264B0BF51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50375-E454-4D0F-8F39-2E5FC0DDCCC3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33A00-ED58-4C0B-9775-286E9537F3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B4AF0-C43E-47D2-BAFD-6069E5E6C58B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69E5A-FF28-4903-BBDB-921C0136B3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1EA0-FB02-409B-AFF3-F41F9850A015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3CF3A-F599-4D7B-91EC-FDB5667DA1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48310-76EF-4719-B297-25A7E6524948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0C8C-B0D7-4BBA-B23A-3ED4C8A23A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DF8E8-E04C-43D1-9016-74F159D1F346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7A660-93D1-44A2-8B2C-30CA0A963BC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D7BCB-9227-4567-8F63-B2DC0F4A82D4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751ED-7B7C-42B0-9C94-BAB2E519D1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:\Documents and Settings\Admin\Рабочий стол\для шаблонов\Копия луг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3E5EC6-6B0C-4D1D-BE8F-F5C690B50795}" type="datetimeFigureOut">
              <a:rPr lang="ru-RU"/>
              <a:pPr>
                <a:defRPr/>
              </a:pPr>
              <a:t>вс 03.03.24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A21FBD8-37A0-44AA-8C49-305525D3B5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0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429124" y="5000636"/>
            <a:ext cx="4214842" cy="1571636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Подготовила воспитатель </a:t>
            </a:r>
            <a:endParaRPr lang="ru-RU" sz="1600" b="1" dirty="0"/>
          </a:p>
          <a:p>
            <a:pPr algn="r" fontAlgn="auto">
              <a:spcAft>
                <a:spcPts val="0"/>
              </a:spcAft>
              <a:buNone/>
              <a:defRPr/>
            </a:pPr>
            <a:r>
              <a:rPr lang="ru-RU" sz="1600" b="1" dirty="0" smtClean="0"/>
              <a:t>Татьяна Петровна З.</a:t>
            </a:r>
            <a:endParaRPr lang="ru-RU" sz="1600" b="1" dirty="0" smtClean="0"/>
          </a:p>
          <a:p>
            <a:pPr algn="r" fontAlgn="auto">
              <a:spcAft>
                <a:spcPts val="0"/>
              </a:spcAft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2928934"/>
            <a:ext cx="457048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         ВЕСНА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Каких птиц называют «вестниками весны»?</a:t>
            </a:r>
          </a:p>
        </p:txBody>
      </p:sp>
      <p:pic>
        <p:nvPicPr>
          <p:cNvPr id="4" name="Содержимое 3" descr="md_foto.jpg">
            <a:hlinkHover r:id="" action="ppaction://noaction" highlightClick="1"/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3214710" cy="22145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4429132"/>
            <a:ext cx="3286148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грач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071942"/>
            <a:ext cx="3143273" cy="24574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жаворо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29256" y="1785926"/>
            <a:ext cx="3214678" cy="205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Жаворонок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нездо жаворонк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2071678"/>
            <a:ext cx="3429023" cy="335758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28868"/>
            <a:ext cx="3924328" cy="38957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Прилетают ранней весной, едва появляются на полях проталины. Их дом – луг и пастбище.  Жаворонки – славные певцы. Гнездо строят на земле, кочках. Питаются насекомыми, личинками, жучками, паучками, семенами и зеленой травой.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Грач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незда гр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1538" y="1428736"/>
            <a:ext cx="2928958" cy="235745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143248"/>
            <a:ext cx="3852890" cy="31813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Прилетает в начале марта. Гнезда строят на крупных деревьях из веток. Питаются червями, пауками, насекомыми.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грач на гнезд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4143380"/>
            <a:ext cx="2928958" cy="221457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Скворец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кворец у скворечника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8662" y="2285992"/>
            <a:ext cx="3429024" cy="350046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71810"/>
            <a:ext cx="3852890" cy="32527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Прилетают в марте. Гнезда строят в любой пустоте, чаще в скворечниках. Могут имитировать голоса других птиц. Питаются личинками, жуками, гусеницами.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Соловей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соловей в гнезде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1928802"/>
            <a:ext cx="3500462" cy="342902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00306"/>
            <a:ext cx="4067204" cy="38242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Прилетает в мае. Гнездо делает на земле из тонких веточек, травинок, перышек. Питается мухами, жучками, муравьями, паучками. Поет песни от вечерней  до утренней зари.  Хорошим певцом становится на третий год жизни.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Ласточка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незда ласточек береговушек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3286148" cy="257176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43182"/>
            <a:ext cx="4067204" cy="368141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Прилетают в мае. Ласточки береговушки гнездятся на склоне берегов. Деревенская ласточка  делает гнездо под крышей, карнизом дома. Гнездо свое птица делает из комочков земли, которые находит в луже, скатывает шарик и несет в клюве к месту построения гнезда. Питается мошками.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гнездо ласточк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4071942"/>
            <a:ext cx="3286148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Кукушка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яйцо кукушки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5786" y="4286256"/>
            <a:ext cx="3286148" cy="235745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000372"/>
            <a:ext cx="3995766" cy="33242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Прилетает в мае. Гнезда не делает, птенцов не высиживает. Свое яйцо подкладывает в гнездо к другими птицам. Питается насекомыми, ядовитыми гусеницами.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не делает гнезд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736"/>
            <a:ext cx="3286148" cy="271464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Отгадайте загадку про насекомых 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2000" smtClean="0"/>
              <a:t>Скажите-ка, что за букашка?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На ней в черных точках рубашка,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Умеет карабкаться ловко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По листикам божья... </a:t>
            </a:r>
          </a:p>
          <a:p>
            <a:pPr>
              <a:buFont typeface="Wingdings" pitchFamily="2" charset="2"/>
              <a:buChar char="§"/>
            </a:pPr>
            <a:r>
              <a:rPr lang="ru-RU" sz="2000" smtClean="0"/>
              <a:t>  Вот букашка-работяга.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 Целый день трудиться рада.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Ношу на спине своей                                                                                                                      Быстро тащит... </a:t>
            </a:r>
          </a:p>
          <a:p>
            <a:pPr>
              <a:buFont typeface="Wingdings" pitchFamily="2" charset="2"/>
              <a:buChar char="§"/>
            </a:pPr>
            <a:r>
              <a:rPr lang="ru-RU" sz="2000" smtClean="0"/>
              <a:t>На поляне в васильках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Упражнялся он в прыжках.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 Жаль, позавтракал им птенчик.</a:t>
            </a:r>
          </a:p>
          <a:p>
            <a:pPr>
              <a:buFont typeface="Arial" charset="0"/>
              <a:buNone/>
            </a:pPr>
            <a:r>
              <a:rPr lang="ru-RU" sz="2000" smtClean="0"/>
              <a:t>       Кто же это был? </a:t>
            </a:r>
          </a:p>
          <a:p>
            <a:pPr>
              <a:buFont typeface="Arial" charset="0"/>
              <a:buNone/>
            </a:pPr>
            <a:r>
              <a:rPr lang="ru-RU" sz="2000" smtClean="0"/>
              <a:t> </a:t>
            </a:r>
          </a:p>
          <a:p>
            <a:pPr>
              <a:buFont typeface="Arial" charset="0"/>
              <a:buNone/>
            </a:pPr>
            <a:endParaRPr lang="ru-RU" sz="2000" smtClean="0"/>
          </a:p>
          <a:p>
            <a:endParaRPr lang="ru-RU" smtClean="0"/>
          </a:p>
        </p:txBody>
      </p:sp>
      <p:pic>
        <p:nvPicPr>
          <p:cNvPr id="4" name="Рисунок 3" descr="i9VVQPV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63" y="1143000"/>
            <a:ext cx="2047875" cy="2047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N627791AA9F4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4959350"/>
            <a:ext cx="1714501" cy="168436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106767886_large_n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38" y="3357562"/>
            <a:ext cx="2428904" cy="186372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Кто лишний?</a:t>
            </a:r>
          </a:p>
        </p:txBody>
      </p:sp>
      <p:pic>
        <p:nvPicPr>
          <p:cNvPr id="4" name="Содержимое 3" descr="35466_html_m7076d183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572132" y="1285860"/>
            <a:ext cx="2950712" cy="2609528"/>
          </a:xfrm>
          <a:effectLst>
            <a:softEdge rad="112500"/>
          </a:effectLst>
        </p:spPr>
      </p:pic>
      <p:pic>
        <p:nvPicPr>
          <p:cNvPr id="5" name="Рисунок 4" descr="img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357298"/>
            <a:ext cx="3551063" cy="26842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9VVQPVST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143380"/>
            <a:ext cx="3500462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tarling_00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634863"/>
            <a:ext cx="4000528" cy="28176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smtClean="0"/>
              <a:t>Растения весной</a:t>
            </a:r>
          </a:p>
        </p:txBody>
      </p:sp>
      <p:pic>
        <p:nvPicPr>
          <p:cNvPr id="31746" name="Рисунок 4" descr="6165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1667" r="11667"/>
          <a:stretch>
            <a:fillRect/>
          </a:stretch>
        </p:blipFill>
        <p:spPr/>
      </p:pic>
      <p:sp>
        <p:nvSpPr>
          <p:cNvPr id="3174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Угадайте, какая веточка на картинке: летняя или весенняя? Почему?</a:t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9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809073"/>
            <a:ext cx="8072494" cy="5943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 О каком времени года загадка?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Она приходит с ласкою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со своею сказкою.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Волшебной палочкой взмахнёт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bg1"/>
                </a:solidFill>
              </a:rPr>
              <a:t>    В лесу подснежник</a:t>
            </a:r>
          </a:p>
          <a:p>
            <a:pPr>
              <a:buFont typeface="Arial" charset="0"/>
              <a:buNone/>
            </a:pPr>
            <a:r>
              <a:rPr lang="ru-RU" dirty="0" smtClean="0">
                <a:solidFill>
                  <a:schemeClr val="bg1"/>
                </a:solidFill>
              </a:rPr>
              <a:t>    Расцветёт.</a:t>
            </a:r>
          </a:p>
          <a:p>
            <a:pPr>
              <a:buFont typeface="Arial" charset="0"/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857496"/>
            <a:ext cx="3214687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14620"/>
            <a:ext cx="2714625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Заголовок 1"/>
          <p:cNvSpPr>
            <a:spLocks noGrp="1"/>
          </p:cNvSpPr>
          <p:nvPr>
            <p:ph type="title"/>
          </p:nvPr>
        </p:nvSpPr>
        <p:spPr>
          <a:xfrm>
            <a:off x="1792288" y="5214950"/>
            <a:ext cx="5486400" cy="642942"/>
          </a:xfrm>
        </p:spPr>
        <p:txBody>
          <a:bodyPr/>
          <a:lstStyle/>
          <a:p>
            <a:r>
              <a:rPr lang="ru-RU" dirty="0" smtClean="0"/>
              <a:t>Почему  в народе май называют «цветень»?</a:t>
            </a:r>
          </a:p>
        </p:txBody>
      </p:sp>
      <p:pic>
        <p:nvPicPr>
          <p:cNvPr id="5" name="Рисунок 4" descr="1.jpg"/>
          <p:cNvPicPr>
            <a:picLocks noGrp="1" noChangeAspect="1"/>
          </p:cNvPicPr>
          <p:nvPr>
            <p:ph type="pic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143504" y="142852"/>
            <a:ext cx="2714625" cy="2500313"/>
          </a:xfrm>
        </p:spPr>
      </p:pic>
      <p:sp>
        <p:nvSpPr>
          <p:cNvPr id="32773" name="Текст 3"/>
          <p:cNvSpPr>
            <a:spLocks noGrp="1"/>
          </p:cNvSpPr>
          <p:nvPr>
            <p:ph type="body" sz="half" idx="2"/>
          </p:nvPr>
        </p:nvSpPr>
        <p:spPr>
          <a:xfrm>
            <a:off x="1785918" y="5786454"/>
            <a:ext cx="5486400" cy="928694"/>
          </a:xfrm>
        </p:spPr>
        <p:txBody>
          <a:bodyPr/>
          <a:lstStyle/>
          <a:p>
            <a:pPr algn="ctr"/>
            <a:r>
              <a:rPr lang="ru-RU" sz="2000" b="1" dirty="0" smtClean="0">
                <a:cs typeface="Levenim MT" pitchFamily="2" charset="-79"/>
              </a:rPr>
              <a:t>                                  Вспомните и назовите цветы </a:t>
            </a:r>
          </a:p>
        </p:txBody>
      </p:sp>
      <p:pic>
        <p:nvPicPr>
          <p:cNvPr id="8" name="Рисунок 7" descr="IMG_209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14290"/>
            <a:ext cx="31432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Что сажают в огороде?</a:t>
            </a:r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smtClean="0"/>
              <a:t>В землю спряталась Девица.</a:t>
            </a:r>
            <a:br>
              <a:rPr lang="ru-RU" sz="1800" smtClean="0"/>
            </a:br>
            <a:r>
              <a:rPr lang="ru-RU" sz="1800" smtClean="0"/>
              <a:t>Из земли торчит косица.</a:t>
            </a:r>
            <a:br>
              <a:rPr lang="ru-RU" sz="1800" smtClean="0"/>
            </a:br>
            <a:r>
              <a:rPr lang="ru-RU" sz="1800" smtClean="0"/>
              <a:t>Выдерну я ловко</a:t>
            </a:r>
            <a:br>
              <a:rPr lang="ru-RU" sz="1800" smtClean="0"/>
            </a:br>
            <a:r>
              <a:rPr lang="ru-RU" sz="1800" smtClean="0"/>
              <a:t>Красную…</a:t>
            </a:r>
            <a:endParaRPr lang="ru-RU" sz="1800" b="1" smtClean="0"/>
          </a:p>
          <a:p>
            <a:r>
              <a:rPr lang="ru-RU" sz="1800" smtClean="0"/>
              <a:t> Очень горький - но полезный!</a:t>
            </a:r>
            <a:br>
              <a:rPr lang="ru-RU" sz="1800" smtClean="0"/>
            </a:br>
            <a:r>
              <a:rPr lang="ru-RU" sz="1800" smtClean="0"/>
              <a:t>Защищает от болезней!</a:t>
            </a:r>
            <a:br>
              <a:rPr lang="ru-RU" sz="1800" smtClean="0"/>
            </a:br>
            <a:r>
              <a:rPr lang="ru-RU" sz="1800" smtClean="0"/>
              <a:t>И микробам он не друг -</a:t>
            </a:r>
            <a:br>
              <a:rPr lang="ru-RU" sz="1800" smtClean="0"/>
            </a:br>
            <a:r>
              <a:rPr lang="ru-RU" sz="1800" smtClean="0"/>
              <a:t>Потому что это - ... </a:t>
            </a:r>
          </a:p>
          <a:p>
            <a:pPr>
              <a:buFont typeface="Arial" charset="0"/>
              <a:buNone/>
            </a:pP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Выросла она на грядке.</a:t>
            </a:r>
            <a:br>
              <a:rPr lang="ru-RU" sz="1800" smtClean="0"/>
            </a:br>
            <a:r>
              <a:rPr lang="ru-RU" sz="1800" smtClean="0"/>
              <a:t>Из неё мы на обед</a:t>
            </a:r>
            <a:br>
              <a:rPr lang="ru-RU" sz="1800" smtClean="0"/>
            </a:br>
            <a:r>
              <a:rPr lang="ru-RU" sz="1800" smtClean="0"/>
              <a:t>Сварим борщ и винегрет.</a:t>
            </a:r>
            <a:br>
              <a:rPr lang="ru-RU" sz="1800" smtClean="0"/>
            </a:br>
            <a:r>
              <a:rPr lang="ru-RU" sz="1800" smtClean="0"/>
              <a:t>Так румяна и кругла </a:t>
            </a:r>
            <a:br>
              <a:rPr lang="ru-RU" sz="1800" smtClean="0"/>
            </a:br>
            <a:r>
              <a:rPr lang="ru-RU" sz="1800" smtClean="0"/>
              <a:t>И полезна нам …</a:t>
            </a:r>
          </a:p>
          <a:p>
            <a:endParaRPr lang="ru-RU" sz="1800" smtClean="0"/>
          </a:p>
        </p:txBody>
      </p:sp>
      <p:pic>
        <p:nvPicPr>
          <p:cNvPr id="5" name="Рисунок 4" descr="kartochki_ovoschi_lu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5125" y="1500188"/>
            <a:ext cx="2143125" cy="2357437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kartochki_ovoschi_svekl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688" y="4071938"/>
            <a:ext cx="2190750" cy="2286000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mork-mini20-1-800x8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2643182"/>
            <a:ext cx="2214565" cy="2357443"/>
          </a:xfrm>
          <a:prstGeom prst="rect">
            <a:avLst/>
          </a:prstGeom>
          <a:ln w="1270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Поиграем? Какая картинка лишняя?</a:t>
            </a:r>
          </a:p>
        </p:txBody>
      </p:sp>
      <p:pic>
        <p:nvPicPr>
          <p:cNvPr id="4" name="Содержимое 3" descr="0_108dd8_e9df58f9_orig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5063" y="1571625"/>
            <a:ext cx="2192337" cy="2173288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Рисунок 4" descr="0_115636_62c50b2a_ori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1285875"/>
            <a:ext cx="1927225" cy="26431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" name="Рисунок 5" descr="iAXNM14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5063" y="4357688"/>
            <a:ext cx="1962150" cy="20478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Рисунок 6" descr="img2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25" y="4357688"/>
            <a:ext cx="2809875" cy="21082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3" descr="27261_html_578a1bd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Назовите лишнее слово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Апрель</a:t>
            </a:r>
          </a:p>
          <a:p>
            <a:r>
              <a:rPr lang="ru-RU" smtClean="0"/>
              <a:t>Март</a:t>
            </a:r>
          </a:p>
          <a:p>
            <a:r>
              <a:rPr lang="ru-RU" smtClean="0"/>
              <a:t>Октябрь</a:t>
            </a:r>
          </a:p>
          <a:p>
            <a:r>
              <a:rPr lang="ru-RU" smtClean="0"/>
              <a:t>Май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3" descr="27261_html_578a1bdb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Назовите лишнее слово</a:t>
            </a: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Лето</a:t>
            </a:r>
          </a:p>
          <a:p>
            <a:r>
              <a:rPr lang="ru-RU" smtClean="0"/>
              <a:t>Осень</a:t>
            </a:r>
          </a:p>
          <a:p>
            <a:r>
              <a:rPr lang="ru-RU" smtClean="0"/>
              <a:t>Март</a:t>
            </a:r>
          </a:p>
          <a:p>
            <a:r>
              <a:rPr lang="ru-RU" smtClean="0"/>
              <a:t>Весна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Рисунок 5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2928934"/>
            <a:ext cx="574638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n-cs"/>
              </a:rPr>
              <a:t>       Молодцы!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 какой картинке </a:t>
            </a:r>
            <a:r>
              <a:rPr lang="ru-RU" i="1" smtClean="0"/>
              <a:t>ВЕСНА</a:t>
            </a:r>
            <a:r>
              <a:rPr lang="ru-RU" smtClean="0"/>
              <a:t>?</a:t>
            </a:r>
          </a:p>
        </p:txBody>
      </p:sp>
      <p:pic>
        <p:nvPicPr>
          <p:cNvPr id="7" name="Содержимое 6" descr="7274-zima-zimniy-les-1440x9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4422"/>
            <a:ext cx="4500562" cy="2937868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8" name="Рисунок 7" descr="10099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071943"/>
            <a:ext cx="4572000" cy="278605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3967056180-cr-1366x7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1142984"/>
            <a:ext cx="4500562" cy="2900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43380"/>
            <a:ext cx="4595813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ПРИМЕТЫ ВЕСНЫ. Что растёт вершиной вниз,</a:t>
            </a:r>
            <a:br>
              <a:rPr lang="ru-RU" sz="3200" smtClean="0"/>
            </a:br>
            <a:r>
              <a:rPr lang="ru-RU" sz="3200" smtClean="0"/>
              <a:t>Уцепившись за карниз?</a:t>
            </a:r>
          </a:p>
        </p:txBody>
      </p:sp>
      <p:pic>
        <p:nvPicPr>
          <p:cNvPr id="4" name="Содержимое 3" descr="16877_13641884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643050"/>
            <a:ext cx="6034617" cy="4525963"/>
          </a:xfrm>
          <a:ln w="889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 каком явлении весны говорится?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Лед идет, лед идет!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Вереницей длинной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Третьи сутки напролет</a:t>
            </a:r>
          </a:p>
          <a:p>
            <a:pPr>
              <a:buFont typeface="Arial" charset="0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Проплывают льдины…</a:t>
            </a:r>
          </a:p>
          <a:p>
            <a:pPr>
              <a:buFont typeface="Arial" charset="0"/>
              <a:buNone/>
            </a:pPr>
            <a:r>
              <a:rPr lang="ru-RU" smtClean="0"/>
              <a:t>                     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С. Я. Маршак</a:t>
            </a:r>
          </a:p>
          <a:p>
            <a:pPr>
              <a:buFont typeface="Arial" charset="0"/>
              <a:buNone/>
            </a:pPr>
            <a:r>
              <a:rPr lang="ru-RU" smtClean="0"/>
              <a:t>  </a:t>
            </a:r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392238"/>
            <a:ext cx="7286625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Называем месяца весны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Солнце светит все теплее</a:t>
            </a:r>
            <a:br>
              <a:rPr lang="ru-RU" smtClean="0"/>
            </a:br>
            <a:r>
              <a:rPr lang="ru-RU" smtClean="0"/>
              <a:t>Ручейки журчат быстрее,</a:t>
            </a:r>
            <a:br>
              <a:rPr lang="ru-RU" smtClean="0"/>
            </a:br>
            <a:r>
              <a:rPr lang="ru-RU" smtClean="0"/>
              <a:t>Воробей погоде рад</a:t>
            </a:r>
            <a:br>
              <a:rPr lang="ru-RU" smtClean="0"/>
            </a:br>
            <a:r>
              <a:rPr lang="ru-RU" smtClean="0"/>
              <a:t>- Заглянул к нам месяц ...  </a:t>
            </a:r>
          </a:p>
          <a:p>
            <a:pPr>
              <a:buFont typeface="Arial" charset="0"/>
              <a:buNone/>
            </a:pPr>
            <a:r>
              <a:rPr lang="ru-RU" smtClean="0"/>
              <a:t> </a:t>
            </a:r>
          </a:p>
          <a:p>
            <a:endParaRPr lang="ru-RU" smtClean="0"/>
          </a:p>
        </p:txBody>
      </p:sp>
      <p:pic>
        <p:nvPicPr>
          <p:cNvPr id="5" name="Рисунок 4" descr="vesnakartink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643050"/>
            <a:ext cx="3278217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4071938"/>
            <a:ext cx="2357437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/>
              <a:t>Март</a:t>
            </a:r>
            <a:endParaRPr lang="ru-RU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/>
              <a:t>    Будит поле, лес и горы,</a:t>
            </a:r>
            <a:br>
              <a:rPr lang="ru-RU" dirty="0" smtClean="0"/>
            </a:br>
            <a:r>
              <a:rPr lang="ru-RU" dirty="0" smtClean="0"/>
              <a:t>Все полянки и сады.</a:t>
            </a:r>
            <a:br>
              <a:rPr lang="ru-RU" dirty="0" smtClean="0"/>
            </a:br>
            <a:r>
              <a:rPr lang="ru-RU" dirty="0" smtClean="0"/>
              <a:t>Он во все стучится норы,</a:t>
            </a:r>
            <a:br>
              <a:rPr lang="ru-RU" dirty="0" smtClean="0"/>
            </a:br>
            <a:r>
              <a:rPr lang="ru-RU" dirty="0" smtClean="0"/>
              <a:t>Напевает у воды.</a:t>
            </a:r>
            <a:br>
              <a:rPr lang="ru-RU" dirty="0" smtClean="0"/>
            </a:br>
            <a:r>
              <a:rPr lang="ru-RU" dirty="0" smtClean="0"/>
              <a:t>"Поднимайтесь! Просыпайтесь!</a:t>
            </a:r>
            <a:br>
              <a:rPr lang="ru-RU" dirty="0" smtClean="0"/>
            </a:br>
            <a:r>
              <a:rPr lang="ru-RU" dirty="0" smtClean="0"/>
              <a:t>Смейтесь, пойте, улыбайтесь!"</a:t>
            </a:r>
            <a:br>
              <a:rPr lang="ru-RU" dirty="0" smtClean="0"/>
            </a:br>
            <a:r>
              <a:rPr lang="ru-RU" dirty="0" smtClean="0"/>
              <a:t>Далеко слышна свирель.</a:t>
            </a:r>
            <a:br>
              <a:rPr lang="ru-RU" dirty="0" smtClean="0"/>
            </a:br>
            <a:r>
              <a:rPr lang="ru-RU" dirty="0" smtClean="0"/>
              <a:t>Это будит всех ... </a:t>
            </a:r>
          </a:p>
          <a:p>
            <a:pPr>
              <a:buFont typeface="Arial" charset="0"/>
              <a:buNone/>
            </a:pPr>
            <a:r>
              <a:rPr lang="ru-RU" dirty="0" smtClean="0"/>
              <a:t>             </a:t>
            </a:r>
            <a:r>
              <a:rPr lang="ru-RU" sz="4400" dirty="0" smtClean="0"/>
              <a:t>Апрель</a:t>
            </a:r>
          </a:p>
        </p:txBody>
      </p:sp>
      <p:pic>
        <p:nvPicPr>
          <p:cNvPr id="6" name="Рисунок 5" descr="vesnakartinki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214555"/>
            <a:ext cx="278608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Слышны трели соловья,</a:t>
            </a:r>
            <a:br>
              <a:rPr lang="ru-RU" smtClean="0"/>
            </a:br>
            <a:r>
              <a:rPr lang="ru-RU" smtClean="0"/>
              <a:t>Пришла зелень на поля.</a:t>
            </a:r>
            <a:br>
              <a:rPr lang="ru-RU" smtClean="0"/>
            </a:br>
            <a:r>
              <a:rPr lang="ru-RU" smtClean="0"/>
              <a:t>Белый цвет примерил сад,</a:t>
            </a:r>
            <a:br>
              <a:rPr lang="ru-RU" smtClean="0"/>
            </a:br>
            <a:r>
              <a:rPr lang="ru-RU" smtClean="0"/>
              <a:t>Пчёлки первые летят.</a:t>
            </a:r>
            <a:br>
              <a:rPr lang="ru-RU" smtClean="0"/>
            </a:br>
            <a:r>
              <a:rPr lang="ru-RU" smtClean="0"/>
              <a:t>Гром грохочет. Угадай,</a:t>
            </a:r>
            <a:br>
              <a:rPr lang="ru-RU" smtClean="0"/>
            </a:br>
            <a:r>
              <a:rPr lang="ru-RU" smtClean="0"/>
              <a:t>Что за месяц это?  </a:t>
            </a:r>
          </a:p>
        </p:txBody>
      </p:sp>
      <p:pic>
        <p:nvPicPr>
          <p:cNvPr id="5" name="Рисунок 4" descr="vesnakartinki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9" y="1785925"/>
            <a:ext cx="3643338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29063" y="4071938"/>
            <a:ext cx="1500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Май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0" y="2071688"/>
            <a:ext cx="4191000" cy="42529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Полюбуйся: весна наступает,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Журавли караваном летят,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 ярком золоте день утопает,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ручьи по оврагам шумят.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Скоро гости к тебе соберутся,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Сколько гнезд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понавьют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– посмотри!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Что за звуки, за песни польются</a:t>
            </a: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День –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деньской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от зари до зари.</a:t>
            </a:r>
          </a:p>
          <a:p>
            <a:pPr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вьют гнезда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5072066" y="1714488"/>
            <a:ext cx="3500437" cy="378618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у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Луг</Template>
  <TotalTime>450</TotalTime>
  <Words>669</Words>
  <Application>Microsoft Office PowerPoint</Application>
  <PresentationFormat>Экран (4:3)</PresentationFormat>
  <Paragraphs>81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Levenim MT</vt:lpstr>
      <vt:lpstr>Times New Roman</vt:lpstr>
      <vt:lpstr>Wingdings</vt:lpstr>
      <vt:lpstr>Луг</vt:lpstr>
      <vt:lpstr>Презентация PowerPoint</vt:lpstr>
      <vt:lpstr> О каком времени года загадка? </vt:lpstr>
      <vt:lpstr>На какой картинке ВЕСНА?</vt:lpstr>
      <vt:lpstr>ПРИМЕТЫ ВЕСНЫ. Что растёт вершиной вниз, Уцепившись за карниз?</vt:lpstr>
      <vt:lpstr>О каком явлении весны говорится?</vt:lpstr>
      <vt:lpstr>Называем месяца весны</vt:lpstr>
      <vt:lpstr>Презентация PowerPoint</vt:lpstr>
      <vt:lpstr>Презентация PowerPoint</vt:lpstr>
      <vt:lpstr>Презентация PowerPoint</vt:lpstr>
      <vt:lpstr>Каких птиц называют «вестниками весны»?</vt:lpstr>
      <vt:lpstr>Жаворонок</vt:lpstr>
      <vt:lpstr>Грач</vt:lpstr>
      <vt:lpstr>Скворец</vt:lpstr>
      <vt:lpstr>Соловей</vt:lpstr>
      <vt:lpstr>Ласточка</vt:lpstr>
      <vt:lpstr>Кукушка</vt:lpstr>
      <vt:lpstr>Отгадайте загадку про насекомых </vt:lpstr>
      <vt:lpstr>Кто лишний?</vt:lpstr>
      <vt:lpstr>Растения весной</vt:lpstr>
      <vt:lpstr>Почему  в народе май называют «цветень»?</vt:lpstr>
      <vt:lpstr>Что сажают в огороде?</vt:lpstr>
      <vt:lpstr>Поиграем? Какая картинка лишняя?</vt:lpstr>
      <vt:lpstr>Назовите лишнее слово</vt:lpstr>
      <vt:lpstr>Назовите лишнее слово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61</cp:revision>
  <dcterms:created xsi:type="dcterms:W3CDTF">2016-02-10T07:20:56Z</dcterms:created>
  <dcterms:modified xsi:type="dcterms:W3CDTF">2024-03-03T13:49:47Z</dcterms:modified>
</cp:coreProperties>
</file>