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3"/>
  </p:notesMasterIdLst>
  <p:sldIdLst>
    <p:sldId id="256" r:id="rId2"/>
    <p:sldId id="345" r:id="rId3"/>
    <p:sldId id="257" r:id="rId4"/>
    <p:sldId id="259" r:id="rId5"/>
    <p:sldId id="260" r:id="rId6"/>
    <p:sldId id="264" r:id="rId7"/>
    <p:sldId id="261" r:id="rId8"/>
    <p:sldId id="267" r:id="rId9"/>
    <p:sldId id="269" r:id="rId10"/>
    <p:sldId id="270" r:id="rId11"/>
    <p:sldId id="266" r:id="rId12"/>
    <p:sldId id="262" r:id="rId13"/>
    <p:sldId id="272" r:id="rId14"/>
    <p:sldId id="273" r:id="rId15"/>
    <p:sldId id="285" r:id="rId16"/>
    <p:sldId id="274" r:id="rId17"/>
    <p:sldId id="286" r:id="rId18"/>
    <p:sldId id="276" r:id="rId19"/>
    <p:sldId id="263" r:id="rId20"/>
    <p:sldId id="280" r:id="rId21"/>
    <p:sldId id="281" r:id="rId22"/>
    <p:sldId id="282" r:id="rId23"/>
    <p:sldId id="279" r:id="rId24"/>
    <p:sldId id="331" r:id="rId25"/>
    <p:sldId id="332" r:id="rId26"/>
    <p:sldId id="329" r:id="rId27"/>
    <p:sldId id="265" r:id="rId28"/>
    <p:sldId id="313" r:id="rId29"/>
    <p:sldId id="312" r:id="rId30"/>
    <p:sldId id="314" r:id="rId31"/>
    <p:sldId id="323" r:id="rId32"/>
    <p:sldId id="325" r:id="rId33"/>
    <p:sldId id="316" r:id="rId34"/>
    <p:sldId id="327" r:id="rId35"/>
    <p:sldId id="328" r:id="rId36"/>
    <p:sldId id="333" r:id="rId37"/>
    <p:sldId id="287" r:id="rId38"/>
    <p:sldId id="318" r:id="rId39"/>
    <p:sldId id="275" r:id="rId40"/>
    <p:sldId id="320" r:id="rId41"/>
    <p:sldId id="319" r:id="rId42"/>
    <p:sldId id="321" r:id="rId43"/>
    <p:sldId id="322" r:id="rId44"/>
    <p:sldId id="283" r:id="rId45"/>
    <p:sldId id="335" r:id="rId46"/>
    <p:sldId id="336" r:id="rId47"/>
    <p:sldId id="309" r:id="rId48"/>
    <p:sldId id="292" r:id="rId49"/>
    <p:sldId id="310" r:id="rId50"/>
    <p:sldId id="284" r:id="rId51"/>
    <p:sldId id="293" r:id="rId52"/>
    <p:sldId id="294" r:id="rId53"/>
    <p:sldId id="337" r:id="rId54"/>
    <p:sldId id="342" r:id="rId55"/>
    <p:sldId id="343" r:id="rId56"/>
    <p:sldId id="334" r:id="rId57"/>
    <p:sldId id="341" r:id="rId58"/>
    <p:sldId id="305" r:id="rId59"/>
    <p:sldId id="308" r:id="rId60"/>
    <p:sldId id="330" r:id="rId61"/>
    <p:sldId id="340" r:id="rId62"/>
  </p:sldIdLst>
  <p:sldSz cx="9144000" cy="6858000" type="screen4x3"/>
  <p:notesSz cx="6858000" cy="9144000"/>
  <p:custDataLst>
    <p:tags r:id="rId6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43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A39ADCB-E65D-44CF-BFFD-2563A3840DF8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EECF43D-CC42-4393-82C2-20A590B24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FC171B-B9A5-4818-97E2-55AEA87B600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EE015-A20E-445E-B29B-3247BCF15486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5B47F-C630-4E9B-84B5-B3475C1C0B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227DD-4E0B-4550-B02A-006BB74A6B36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B093E-3715-4F89-A3A6-E930CF9E9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AF572-8837-45FA-ADFF-770DF0782A40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5572-F36C-4802-A819-E70227CB3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EDB36-8F9D-4DE3-B0F1-67980800E9F6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4E7DE-99F3-47B8-AE9B-C5A1B7705A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4C65F-02B0-4024-802A-4DE7292557A3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A73D9-C4C3-45E3-B7F1-828FC0FDA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6C42F-336C-42E4-92B5-1EBE7A52617B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F138F-C4F4-4D40-B806-9242B5CC8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9F1E5-6933-417B-AAD3-3A8CC2140285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BF3D8-A056-4EB6-BEBA-C453D7FA1A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BCD55-49A1-4287-8EB5-26AC8706D892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68952-719D-4B01-929F-3DA9D283B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E8CF7-BA1B-4A06-983A-3B7ECA8513EA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510EC-201C-4182-85AD-F45838BE4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F099F-42DA-40F9-8DB8-72899E0E9ED9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A61F5-2CC0-4973-ACD5-6DE945DFC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D8CB3-1101-4A04-A5A9-8E4A92A97A1E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ACF0F-7D1C-4A29-AE0F-A4DB7B6DF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60000"/>
                <a:lumOff val="4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CDB462E-6752-4F50-AF4A-14BAAE984C81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C72CAEB-CB04-4346-BBC2-AB180FC8A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72;&#1087;&#1088;&#1077;&#1083;&#1100;%20&#1087;&#1086;&#1076;&#1089;&#1085;&#1077;&#1078;&#1085;&#1080;&#1082;.mp3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83;&#1077;&#1076;&#1086;&#1093;&#1086;&#1076;.MP3" TargetMode="Externa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84;&#1072;&#1081;%20&#1073;&#1077;&#1083;&#1099;&#1077;%20&#1085;&#1086;&#1095;&#1080;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ecolicy.narod.ru/im/flower.gif" TargetMode="External"/><Relationship Id="rId13" Type="http://schemas.openxmlformats.org/officeDocument/2006/relationships/image" Target="../media/image49.gif"/><Relationship Id="rId18" Type="http://schemas.openxmlformats.org/officeDocument/2006/relationships/image" Target="../media/image52.png"/><Relationship Id="rId3" Type="http://schemas.openxmlformats.org/officeDocument/2006/relationships/image" Target="../media/image44.png"/><Relationship Id="rId7" Type="http://schemas.openxmlformats.org/officeDocument/2006/relationships/image" Target="../media/image46.jpeg"/><Relationship Id="rId12" Type="http://schemas.openxmlformats.org/officeDocument/2006/relationships/hyperlink" Target="http://i013.radikal.ru/0803/5d/4cc586b21ac9.gif" TargetMode="External"/><Relationship Id="rId17" Type="http://schemas.openxmlformats.org/officeDocument/2006/relationships/image" Target="../media/image51.gif"/><Relationship Id="rId2" Type="http://schemas.openxmlformats.org/officeDocument/2006/relationships/slideLayout" Target="../slideLayouts/slideLayout7.xml"/><Relationship Id="rId16" Type="http://schemas.openxmlformats.org/officeDocument/2006/relationships/hyperlink" Target="http://kuznechik.ucoz.ru/_si/0/10424.gif" TargetMode="Externa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74;&#1077;&#1089;&#1085;&#1091;&#1096;&#1082;&#1080;.mp3" TargetMode="External"/><Relationship Id="rId6" Type="http://schemas.openxmlformats.org/officeDocument/2006/relationships/hyperlink" Target="http://img-2008-05.photosight.ru/17/2679700.jpg" TargetMode="External"/><Relationship Id="rId11" Type="http://schemas.openxmlformats.org/officeDocument/2006/relationships/image" Target="../media/image48.png"/><Relationship Id="rId5" Type="http://schemas.openxmlformats.org/officeDocument/2006/relationships/image" Target="../media/image45.jpeg"/><Relationship Id="rId15" Type="http://schemas.openxmlformats.org/officeDocument/2006/relationships/image" Target="../media/image50.gif"/><Relationship Id="rId10" Type="http://schemas.openxmlformats.org/officeDocument/2006/relationships/hyperlink" Target="http://www.tinkoff.ru/assets/images/daisy02.gif" TargetMode="External"/><Relationship Id="rId4" Type="http://schemas.openxmlformats.org/officeDocument/2006/relationships/hyperlink" Target="http://alinagirl2.narod.ru/golub159.jpg" TargetMode="External"/><Relationship Id="rId9" Type="http://schemas.openxmlformats.org/officeDocument/2006/relationships/image" Target="../media/image47.gif"/><Relationship Id="rId14" Type="http://schemas.openxmlformats.org/officeDocument/2006/relationships/image" Target="../media/image3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87;&#1090;&#1080;&#1095;&#1080;&#1081;%20&#1075;&#1086;&#1084;&#1086;&#1085;.MP3" TargetMode="Externa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75;&#1088;&#1072;&#1095;.wav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89;&#1082;&#1074;&#1086;&#1088;&#1077;&#1094;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61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87;&#1083;&#1077;&#1089;&#1082;%20&#1088;&#1077;&#1095;&#1085;&#1099;&#1093;%20&#1074;&#1086;&#1083;&#1085;.MP3" TargetMode="Externa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2.jpeg"/><Relationship Id="rId7" Type="http://schemas.openxmlformats.org/officeDocument/2006/relationships/image" Target="../media/image6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78;&#1072;&#1074;&#1086;&#1088;&#1086;&#1085;&#1086;&#1082;.mp3" TargetMode="Externa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png"/><Relationship Id="rId10" Type="http://schemas.openxmlformats.org/officeDocument/2006/relationships/image" Target="../media/image68.jpeg"/><Relationship Id="rId4" Type="http://schemas.openxmlformats.org/officeDocument/2006/relationships/image" Target="../media/image58.png"/><Relationship Id="rId9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jpeg"/><Relationship Id="rId7" Type="http://schemas.openxmlformats.org/officeDocument/2006/relationships/image" Target="../media/image7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79;&#1103;&#1073;&#1083;&#1080;&#1082;.mp3" TargetMode="External"/><Relationship Id="rId6" Type="http://schemas.openxmlformats.org/officeDocument/2006/relationships/image" Target="../media/image66.jpeg"/><Relationship Id="rId5" Type="http://schemas.openxmlformats.org/officeDocument/2006/relationships/image" Target="../media/image72.png"/><Relationship Id="rId10" Type="http://schemas.openxmlformats.org/officeDocument/2006/relationships/image" Target="../media/image8.jpeg"/><Relationship Id="rId4" Type="http://schemas.openxmlformats.org/officeDocument/2006/relationships/image" Target="../media/image71.png"/><Relationship Id="rId9" Type="http://schemas.openxmlformats.org/officeDocument/2006/relationships/image" Target="../media/image7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76.jpeg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90;&#1088;&#1103;&#1089;&#1086;&#1075;&#1091;&#1079;&#1082;&#1072;.mp3" TargetMode="External"/><Relationship Id="rId6" Type="http://schemas.openxmlformats.org/officeDocument/2006/relationships/image" Target="../media/image79.png"/><Relationship Id="rId11" Type="http://schemas.openxmlformats.org/officeDocument/2006/relationships/image" Target="../media/image8.jpeg"/><Relationship Id="rId5" Type="http://schemas.openxmlformats.org/officeDocument/2006/relationships/image" Target="../media/image78.jpeg"/><Relationship Id="rId10" Type="http://schemas.openxmlformats.org/officeDocument/2006/relationships/image" Target="../media/image82.png"/><Relationship Id="rId4" Type="http://schemas.openxmlformats.org/officeDocument/2006/relationships/image" Target="../media/image77.png"/><Relationship Id="rId9" Type="http://schemas.openxmlformats.org/officeDocument/2006/relationships/image" Target="../media/image8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gif"/><Relationship Id="rId3" Type="http://schemas.openxmlformats.org/officeDocument/2006/relationships/image" Target="../media/image60.jpeg"/><Relationship Id="rId7" Type="http://schemas.openxmlformats.org/officeDocument/2006/relationships/image" Target="../media/image87.gif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gif"/><Relationship Id="rId5" Type="http://schemas.openxmlformats.org/officeDocument/2006/relationships/image" Target="../media/image85.gif"/><Relationship Id="rId4" Type="http://schemas.openxmlformats.org/officeDocument/2006/relationships/image" Target="../media/image62.jpeg"/><Relationship Id="rId9" Type="http://schemas.openxmlformats.org/officeDocument/2006/relationships/image" Target="../media/image70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gif"/><Relationship Id="rId3" Type="http://schemas.openxmlformats.org/officeDocument/2006/relationships/image" Target="../media/image76.jpeg"/><Relationship Id="rId7" Type="http://schemas.openxmlformats.org/officeDocument/2006/relationships/image" Target="../media/image86.gi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gif"/><Relationship Id="rId5" Type="http://schemas.openxmlformats.org/officeDocument/2006/relationships/image" Target="../media/image62.jpeg"/><Relationship Id="rId4" Type="http://schemas.openxmlformats.org/officeDocument/2006/relationships/image" Target="../media/image60.jpeg"/><Relationship Id="rId9" Type="http://schemas.openxmlformats.org/officeDocument/2006/relationships/image" Target="../media/image88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4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gif"/><Relationship Id="rId5" Type="http://schemas.openxmlformats.org/officeDocument/2006/relationships/image" Target="../media/image102.gif"/><Relationship Id="rId4" Type="http://schemas.openxmlformats.org/officeDocument/2006/relationships/image" Target="../media/image101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Relationship Id="rId9" Type="http://schemas.openxmlformats.org/officeDocument/2006/relationships/image" Target="../media/image8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jpeg"/><Relationship Id="rId4" Type="http://schemas.openxmlformats.org/officeDocument/2006/relationships/image" Target="../media/image11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7;&#1072;&#1081;&#1082;&#1072;\Desktop\&#1042;%20&#1075;&#1086;&#1089;&#1090;&#1080;%20&#1082;%20&#1074;&#1077;&#1089;&#1085;&#1077;%202\&#1087;&#1072;&#1074;&#1083;&#1080;&#1085;&#1080;&#1081;%20&#1075;&#1083;&#1072;&#1079;.mpg" TargetMode="Externa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7;&#1072;&#1081;&#1082;&#1072;\Desktop\&#1042;%20&#1075;&#1086;&#1089;&#1090;&#1080;%20&#1082;%20&#1074;&#1077;&#1089;&#1085;&#1077;%202\&#1087;&#1072;&#1074;&#1083;&#1080;&#1085;&#1080;&#1081;%20&#1075;&#1083;&#1072;&#1079;.m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7" Type="http://schemas.openxmlformats.org/officeDocument/2006/relationships/image" Target="../media/image13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7;&#1072;&#1081;&#1082;&#1072;\Desktop\&#1042;%20&#1075;&#1086;&#1089;&#1090;&#1080;%20&#1082;%20&#1074;&#1077;&#1089;&#1085;&#1077;%202\&#1087;&#1088;&#1086;&#1089;&#1085;%20&#1083;&#1103;&#1075;.mpg" TargetMode="Externa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7;&#1072;&#1081;&#1082;&#1072;\Desktop\&#1042;%20&#1075;&#1086;&#1089;&#1090;&#1080;%20&#1082;%20&#1074;&#1077;&#1089;&#1085;&#1077;%202\&#1087;&#1088;&#1086;&#1089;&#1085;%20&#1083;&#1103;&#1075;.m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0.jpe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jpeg"/><Relationship Id="rId3" Type="http://schemas.openxmlformats.org/officeDocument/2006/relationships/image" Target="../media/image142.jpeg"/><Relationship Id="rId7" Type="http://schemas.openxmlformats.org/officeDocument/2006/relationships/image" Target="../media/image146.jpeg"/><Relationship Id="rId12" Type="http://schemas.openxmlformats.org/officeDocument/2006/relationships/image" Target="../media/image8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jpeg"/><Relationship Id="rId11" Type="http://schemas.openxmlformats.org/officeDocument/2006/relationships/image" Target="../media/image150.jpeg"/><Relationship Id="rId5" Type="http://schemas.openxmlformats.org/officeDocument/2006/relationships/image" Target="../media/image144.jpeg"/><Relationship Id="rId10" Type="http://schemas.openxmlformats.org/officeDocument/2006/relationships/image" Target="../media/image149.jpeg"/><Relationship Id="rId4" Type="http://schemas.openxmlformats.org/officeDocument/2006/relationships/image" Target="../media/image143.jpeg"/><Relationship Id="rId9" Type="http://schemas.openxmlformats.org/officeDocument/2006/relationships/image" Target="../media/image148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w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53.gi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7;&#1072;&#1081;&#1082;&#1072;\Desktop\&#1042;%20&#1075;&#1086;&#1089;&#1090;&#1080;%20&#1082;%20&#1074;&#1077;&#1089;&#1085;&#1077;%202\'&#1042;&#1077;&#1089;&#1077;&#1085;&#1085;&#1103;&#1103;%20&#1087;&#1077;&#1089;&#1077;&#1085;&#1082;&#1072;'.avi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7;&#1072;&#1081;&#1082;&#1072;\Desktop\&#1042;%20&#1075;&#1086;&#1089;&#1090;&#1080;%20&#1082;%20&#1074;&#1077;&#1089;&#1085;&#1077;%202\&#1057;&#1080;&#1084;&#1092;&#1086;&#1085;&#1080;&#1103;%20&#1074;&#1077;&#1089;&#1085;&#1099;.av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84;&#1072;&#1088;&#1090;%20&#1074;&#1088;&#1077;&#1084;&#1077;&#1085;&#1072;%20&#1075;&#1086;&#1076;&#1072;.mp3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7;&#1072;&#1081;&#1082;&#1072;\Desktop\&#1042;%20&#1075;&#1086;&#1089;&#1090;&#1080;%20&#1082;%20&#1074;&#1077;&#1089;&#1085;&#1077;%202\&#1087;&#1083;&#1077;&#1089;&#1082;%20&#1088;&#1077;&#1095;&#1085;&#1099;&#1093;%20&#1074;&#1086;&#1083;&#1085;.MP3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141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28688" y="5019601"/>
            <a:ext cx="7429500" cy="101566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Урок по курсу ОКРУЖАЮЩИЙ МИР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/>
              <a:t>Тема урока: </a:t>
            </a:r>
            <a:r>
              <a:rPr lang="ru-RU" sz="2000" b="1" dirty="0"/>
              <a:t>«Весенние изменения в неживой и живой природе»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2 класс</a:t>
            </a:r>
          </a:p>
        </p:txBody>
      </p:sp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3429000" y="6396038"/>
            <a:ext cx="2357438" cy="4000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Calibri" pitchFamily="34" charset="0"/>
                <a:cs typeface="+mn-cs"/>
              </a:rPr>
              <a:t>-2019-</a:t>
            </a:r>
          </a:p>
        </p:txBody>
      </p:sp>
      <p:sp>
        <p:nvSpPr>
          <p:cNvPr id="9" name="Волна 8"/>
          <p:cNvSpPr/>
          <p:nvPr/>
        </p:nvSpPr>
        <p:spPr>
          <a:xfrm>
            <a:off x="785812" y="1329532"/>
            <a:ext cx="7429500" cy="3071812"/>
          </a:xfrm>
          <a:prstGeom prst="wave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3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3">
                  <a:lumMod val="40000"/>
                  <a:lumOff val="60000"/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79" name="TextBox 9"/>
          <p:cNvSpPr txBox="1">
            <a:spLocks noChangeArrowheads="1"/>
          </p:cNvSpPr>
          <p:nvPr/>
        </p:nvSpPr>
        <p:spPr bwMode="auto">
          <a:xfrm>
            <a:off x="928688" y="2357438"/>
            <a:ext cx="7286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latin typeface="Comic Sans MS" pitchFamily="66" charset="0"/>
              </a:rPr>
              <a:t>В ГОСТИ К ВЕСНЕ</a:t>
            </a: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8" descr="Змей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88"/>
            <a:ext cx="4572000" cy="478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4" descr="45-we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5" y="2786063"/>
            <a:ext cx="5286375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42875" y="6000750"/>
            <a:ext cx="8858250" cy="7080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В марте сыреет под ногами снег, в тени – ещё зима, а на солнышке – капель, лужи, потому называют март ещё и </a:t>
            </a:r>
            <a:r>
              <a:rPr lang="ru-RU" sz="2000" b="1" dirty="0">
                <a:latin typeface="+mn-lt"/>
                <a:cs typeface="+mn-cs"/>
              </a:rPr>
              <a:t>«капельником».</a:t>
            </a: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9" descr="март1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42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75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/>
              <a:t>Работа в парах. </a:t>
            </a:r>
            <a:br>
              <a:rPr lang="ru-RU" b="1"/>
            </a:br>
            <a:r>
              <a:rPr lang="ru-RU" b="1"/>
              <a:t>Мартовские пословицы: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313" y="1500188"/>
            <a:ext cx="3857625" cy="31083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  <a:cs typeface="+mn-cs"/>
              </a:rPr>
              <a:t>Март зиму кончает,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  <a:cs typeface="+mn-cs"/>
              </a:rPr>
              <a:t>Март словно мачеха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  <a:cs typeface="+mn-cs"/>
              </a:rPr>
              <a:t>Грач на горе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3" y="1500188"/>
            <a:ext cx="4357687" cy="31083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  <a:cs typeface="+mn-cs"/>
              </a:rPr>
              <a:t>то хмурится, то смеётся.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  <a:cs typeface="+mn-cs"/>
              </a:rPr>
              <a:t>весна на дворе.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+mn-lt"/>
                <a:cs typeface="+mn-cs"/>
              </a:rPr>
              <a:t>весну начинает.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+mn-lt"/>
              <a:cs typeface="+mn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429000" y="1857375"/>
            <a:ext cx="3014663" cy="20034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779838" y="1916113"/>
            <a:ext cx="1512887" cy="12112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627313" y="3141663"/>
            <a:ext cx="3816350" cy="7842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3321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99000"/>
            <a:ext cx="1619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" descr="ледоход"/>
          <p:cNvPicPr>
            <a:picLocks noChangeAspect="1" noChangeArrowheads="1"/>
          </p:cNvPicPr>
          <p:nvPr/>
        </p:nvPicPr>
        <p:blipFill>
          <a:blip r:embed="rId3" cstate="print">
            <a:lum bright="18000" contrast="24000"/>
          </a:blip>
          <a:srcRect/>
          <a:stretch>
            <a:fillRect/>
          </a:stretch>
        </p:blipFill>
        <p:spPr bwMode="auto">
          <a:xfrm>
            <a:off x="3000375" y="1785938"/>
            <a:ext cx="5897563" cy="487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428625" y="142875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latin typeface="+mj-lt"/>
                <a:ea typeface="+mj-ea"/>
                <a:cs typeface="+mj-cs"/>
              </a:rPr>
              <a:t>Отгадайте весенний месяц, назовите признаки этого месяца: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50" y="1428750"/>
            <a:ext cx="4429125" cy="23082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Яростно река ревёт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И разламывает лёд.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В домик свой скворец вернулся,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А в лесу медведь проснулся.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В небе жаворонка трель.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Кто же к нам пришёл?</a:t>
            </a:r>
          </a:p>
        </p:txBody>
      </p:sp>
      <p:pic>
        <p:nvPicPr>
          <p:cNvPr id="5" name="апрель подснежн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4250" y="33337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99000"/>
            <a:ext cx="1619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9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 descr="таяние снега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963613"/>
            <a:ext cx="7858125" cy="57515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  <p:sp>
        <p:nvSpPr>
          <p:cNvPr id="1536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/>
              <a:t>Апрель - снегогон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5" y="5929313"/>
            <a:ext cx="8786813" cy="7080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Своё название месяц получил от латинского слова «</a:t>
            </a:r>
            <a:r>
              <a:rPr lang="ru-RU" sz="2000" dirty="0" err="1">
                <a:latin typeface="+mn-lt"/>
                <a:cs typeface="+mn-cs"/>
              </a:rPr>
              <a:t>аперире</a:t>
            </a:r>
            <a:r>
              <a:rPr lang="ru-RU" sz="2000" dirty="0">
                <a:latin typeface="+mn-lt"/>
                <a:cs typeface="+mn-cs"/>
              </a:rPr>
              <a:t>»,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что означает – открывать.</a:t>
            </a: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0003933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313" y="5643563"/>
            <a:ext cx="8715375" cy="101600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Наши предки называли апрель </a:t>
            </a:r>
            <a:r>
              <a:rPr lang="ru-RU" sz="2000" b="1" dirty="0">
                <a:latin typeface="+mn-lt"/>
                <a:cs typeface="+mn-cs"/>
              </a:rPr>
              <a:t> «</a:t>
            </a:r>
            <a:r>
              <a:rPr lang="ru-RU" sz="2000" b="1" dirty="0" err="1">
                <a:latin typeface="+mn-lt"/>
                <a:cs typeface="+mn-cs"/>
              </a:rPr>
              <a:t>снегогоном</a:t>
            </a:r>
            <a:r>
              <a:rPr lang="ru-RU" sz="2000" b="1" dirty="0">
                <a:latin typeface="+mn-lt"/>
                <a:cs typeface="+mn-cs"/>
              </a:rPr>
              <a:t>».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За непостоянство погоды, её изменчивый характер </a:t>
            </a:r>
            <a:r>
              <a:rPr lang="ru-RU" sz="2000" b="1" dirty="0">
                <a:latin typeface="+mn-lt"/>
                <a:cs typeface="+mn-cs"/>
              </a:rPr>
              <a:t>«капризник», «обманщик».</a:t>
            </a:r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ледох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85750" y="5857875"/>
            <a:ext cx="8643938" cy="7080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+mn-lt"/>
                <a:cs typeface="+mn-cs"/>
              </a:rPr>
              <a:t>На реках начинается </a:t>
            </a:r>
            <a:r>
              <a:rPr lang="ru-RU" sz="2000" b="1" dirty="0">
                <a:latin typeface="+mn-lt"/>
                <a:cs typeface="+mn-cs"/>
              </a:rPr>
              <a:t>ледоход</a:t>
            </a:r>
            <a:r>
              <a:rPr lang="ru-RU" sz="2000" dirty="0">
                <a:latin typeface="+mn-lt"/>
                <a:cs typeface="+mn-cs"/>
              </a:rPr>
              <a:t>: льдины, большие и маленькие, быстро плывут по течению, сталкиваются, разбиваются.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63" y="1928813"/>
            <a:ext cx="6929437" cy="1384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cs typeface="+mn-cs"/>
              </a:rPr>
              <a:t>ПОМНИ! Весной на водоёмах опасно ходить по льду. Подтаявший лёд может проломиться.</a:t>
            </a:r>
          </a:p>
        </p:txBody>
      </p:sp>
      <p:pic>
        <p:nvPicPr>
          <p:cNvPr id="17413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3463"/>
            <a:ext cx="1619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половодь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313" y="5929313"/>
            <a:ext cx="8572500" cy="7080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+mn-lt"/>
                <a:cs typeface="+mn-cs"/>
              </a:rPr>
              <a:t>От растаявшего снега и льда река переполняется водой и выходит из берегов. Такой разлив реки называется </a:t>
            </a:r>
            <a:r>
              <a:rPr lang="ru-RU" sz="2000" b="1" dirty="0">
                <a:latin typeface="+mn-lt"/>
                <a:cs typeface="+mn-cs"/>
              </a:rPr>
              <a:t>половодьем.</a:t>
            </a:r>
          </a:p>
        </p:txBody>
      </p:sp>
      <p:pic>
        <p:nvPicPr>
          <p:cNvPr id="4" name="ледохо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5286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Осторожно, сосуль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857250"/>
            <a:ext cx="474503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313" y="142875"/>
            <a:ext cx="85010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dirty="0">
                <a:solidFill>
                  <a:srgbClr val="C00000"/>
                </a:solidFill>
                <a:latin typeface="+mn-lt"/>
                <a:cs typeface="+mn-cs"/>
              </a:rPr>
              <a:t>Опасности, которые подстерегают нас весной</a:t>
            </a:r>
          </a:p>
        </p:txBody>
      </p:sp>
      <p:pic>
        <p:nvPicPr>
          <p:cNvPr id="19460" name="Picture 4" descr="сосуль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0" y="3143250"/>
            <a:ext cx="46672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65763"/>
            <a:ext cx="1042988" cy="139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ледоход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714375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800" b="1"/>
              <a:t>Работа в парах.</a:t>
            </a:r>
            <a:br>
              <a:rPr lang="ru-RU" sz="4800" b="1"/>
            </a:br>
            <a:r>
              <a:rPr lang="ru-RU" sz="4800" b="1"/>
              <a:t>Апрельские пословицы: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3" y="1357313"/>
            <a:ext cx="4143375" cy="30464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Апрельский цветок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Апрель начинается при снеге,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Апрельский скворец -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86313" y="1357313"/>
            <a:ext cx="4143375" cy="304641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а кончается при зелени.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весны гонец.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ломает снежок. </a:t>
            </a:r>
          </a:p>
        </p:txBody>
      </p:sp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5786438" y="242887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851275" y="1700213"/>
            <a:ext cx="2160588" cy="2449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779838" y="1714500"/>
            <a:ext cx="2220912" cy="12096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284663" y="3143250"/>
            <a:ext cx="2144712" cy="10064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0490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99000"/>
            <a:ext cx="1619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141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643063"/>
            <a:ext cx="6667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428625" y="142875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latin typeface="+mj-lt"/>
                <a:ea typeface="+mj-ea"/>
                <a:cs typeface="+mj-cs"/>
              </a:rPr>
              <a:t>Отгадайте весенний месяц, назовите признаки этого месяца: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50" y="1428750"/>
            <a:ext cx="4000500" cy="23082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Зеленеет даль полей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Запевает соловей.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В белый цвет оделся сад,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Пчёлы первые летят.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Гром грохочет. Угадай,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Что за месяц это…?</a:t>
            </a:r>
          </a:p>
        </p:txBody>
      </p:sp>
      <p:pic>
        <p:nvPicPr>
          <p:cNvPr id="5" name="май белые ноч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5688" y="18891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D:\animashky\3D\животные\насекомые\409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1076606">
            <a:off x="900113" y="4381500"/>
            <a:ext cx="6604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6" descr="D:\animashky\3D\животные\насекомые\409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620713"/>
            <a:ext cx="6604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6" descr="D:\animashky\3D\животные\насекомые\409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48522">
            <a:off x="7667625" y="765175"/>
            <a:ext cx="6604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6" descr="D:\animashky\3D\животные\насекомые\409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2133600"/>
            <a:ext cx="72072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178425"/>
            <a:ext cx="1258888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2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/>
              <a:t>Анатольева Э.В.</a:t>
            </a:r>
          </a:p>
        </p:txBody>
      </p:sp>
      <p:pic>
        <p:nvPicPr>
          <p:cNvPr id="5123" name="Picture 4" descr="16410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>
                <a:solidFill>
                  <a:srgbClr val="0000CC"/>
                </a:solidFill>
                <a:latin typeface="Monotype Corsiva" pitchFamily="66" charset="0"/>
              </a:rPr>
              <a:t>Цели урока: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800">
                <a:solidFill>
                  <a:srgbClr val="0000CC"/>
                </a:solidFill>
                <a:latin typeface="Comic Sans MS" pitchFamily="66" charset="0"/>
              </a:rPr>
              <a:t>Дать представления о характерных признаках весны в неживой природе.</a:t>
            </a:r>
          </a:p>
          <a:p>
            <a:pPr eaLnBrk="1" hangingPunct="1"/>
            <a:r>
              <a:rPr lang="ru-RU" sz="2800">
                <a:solidFill>
                  <a:srgbClr val="0000CC"/>
                </a:solidFill>
                <a:latin typeface="Comic Sans MS" pitchFamily="66" charset="0"/>
              </a:rPr>
              <a:t>Дать представление об изменении в жизни растений, животных весной.</a:t>
            </a:r>
          </a:p>
          <a:p>
            <a:pPr eaLnBrk="1" hangingPunct="1"/>
            <a:r>
              <a:rPr lang="ru-RU" sz="2800">
                <a:solidFill>
                  <a:srgbClr val="0000CC"/>
                </a:solidFill>
                <a:latin typeface="Comic Sans MS" pitchFamily="66" charset="0"/>
              </a:rPr>
              <a:t>Показать связь этих изменений с неживой природой.</a:t>
            </a:r>
          </a:p>
          <a:p>
            <a:pPr eaLnBrk="1" hangingPunct="1"/>
            <a:r>
              <a:rPr lang="ru-RU" sz="2800">
                <a:solidFill>
                  <a:srgbClr val="0000CC"/>
                </a:solidFill>
                <a:latin typeface="Comic Sans MS" pitchFamily="66" charset="0"/>
              </a:rPr>
              <a:t>Развивать умение анализировать и делать выводы.</a:t>
            </a:r>
          </a:p>
          <a:p>
            <a:pPr eaLnBrk="1" hangingPunct="1"/>
            <a:r>
              <a:rPr lang="ru-RU" sz="2800">
                <a:solidFill>
                  <a:srgbClr val="0000CC"/>
                </a:solidFill>
                <a:latin typeface="Comic Sans MS" pitchFamily="66" charset="0"/>
              </a:rPr>
              <a:t>Воспитывать интерес и любовь к природе.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142875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/>
              <a:t>Май - травень</a:t>
            </a:r>
          </a:p>
        </p:txBody>
      </p:sp>
      <p:pic>
        <p:nvPicPr>
          <p:cNvPr id="22531" name="Picture 14" descr="ма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143000"/>
            <a:ext cx="7929562" cy="554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313" y="6143625"/>
            <a:ext cx="8715375" cy="4000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Месяц май назван в честь мифической богини гор Майи, дочери Зевса.</a:t>
            </a: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3" descr="цветение деревь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3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3" descr="луг в ма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928938"/>
            <a:ext cx="4643437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200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4" descr="40354586_0_17ebe_5e54430c_X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428625" y="3143250"/>
            <a:ext cx="8501063" cy="70802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Наши предки называли май </a:t>
            </a:r>
            <a:r>
              <a:rPr lang="ru-RU" sz="2000" b="1" dirty="0">
                <a:latin typeface="+mn-lt"/>
                <a:cs typeface="+mn-cs"/>
              </a:rPr>
              <a:t>«травником», «птичьим пересвистом», </a:t>
            </a:r>
            <a:r>
              <a:rPr lang="ru-RU" sz="2000" dirty="0">
                <a:latin typeface="+mn-lt"/>
                <a:cs typeface="+mn-cs"/>
              </a:rPr>
              <a:t>май – конец весны, преддверие лета.</a:t>
            </a:r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ма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4313" y="5929313"/>
            <a:ext cx="8715375" cy="7080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В мае ветер поёт, а земля надевает свой лучший наряд. Земля покрывается зелёным ковром.</a:t>
            </a:r>
          </a:p>
        </p:txBody>
      </p:sp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4" descr="май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800" b="1"/>
              <a:t>Работа в «четвёрках».</a:t>
            </a:r>
            <a:br>
              <a:rPr lang="ru-RU" sz="4800" b="1"/>
            </a:br>
            <a:r>
              <a:rPr lang="ru-RU" sz="4800" b="1"/>
              <a:t>Майские пословицы: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1643063"/>
            <a:ext cx="4286250" cy="2308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Monotype Corsiva" pitchFamily="66" charset="0"/>
                <a:cs typeface="+mn-cs"/>
              </a:rPr>
              <a:t>Май леса принаряжает,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atin typeface="Monotype Corsiva" pitchFamily="66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Monotype Corsiva" pitchFamily="66" charset="0"/>
                <a:cs typeface="+mn-cs"/>
              </a:rPr>
              <a:t>Майская травка и</a:t>
            </a:r>
            <a:r>
              <a:rPr lang="ru-RU" sz="3600" b="1" dirty="0">
                <a:latin typeface="+mn-lt"/>
                <a:cs typeface="+mn-cs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32363" y="1700213"/>
            <a:ext cx="4000500" cy="23082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Monotype Corsiva" pitchFamily="66" charset="0"/>
                <a:cs typeface="+mn-cs"/>
              </a:rPr>
              <a:t>голодного кормит.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latin typeface="Monotype Corsiva" pitchFamily="66" charset="0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Monotype Corsiva" pitchFamily="66" charset="0"/>
                <a:cs typeface="+mn-cs"/>
              </a:rPr>
              <a:t> лето в гости ожидает.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555875" y="1989138"/>
            <a:ext cx="3816350" cy="1295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071938" y="2133600"/>
            <a:ext cx="1292225" cy="14382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25608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99000"/>
            <a:ext cx="1619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43500" y="1643063"/>
            <a:ext cx="37861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Солнце выше, чем зимой</a:t>
            </a:r>
          </a:p>
        </p:txBody>
      </p:sp>
      <p:sp>
        <p:nvSpPr>
          <p:cNvPr id="15365" name="TextBox 15"/>
          <p:cNvSpPr txBox="1">
            <a:spLocks noChangeArrowheads="1"/>
          </p:cNvSpPr>
          <p:nvPr/>
        </p:nvSpPr>
        <p:spPr bwMode="auto">
          <a:xfrm>
            <a:off x="4214813" y="2252663"/>
            <a:ext cx="2990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Дни стали длиннее</a:t>
            </a:r>
          </a:p>
        </p:txBody>
      </p:sp>
      <p:sp>
        <p:nvSpPr>
          <p:cNvPr id="15366" name="TextBox 16"/>
          <p:cNvSpPr txBox="1">
            <a:spLocks noChangeArrowheads="1"/>
          </p:cNvSpPr>
          <p:nvPr/>
        </p:nvSpPr>
        <p:spPr bwMode="auto">
          <a:xfrm>
            <a:off x="3071813" y="2681288"/>
            <a:ext cx="2919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Потепление</a:t>
            </a:r>
          </a:p>
        </p:txBody>
      </p:sp>
      <p:sp>
        <p:nvSpPr>
          <p:cNvPr id="15367" name="TextBox 17"/>
          <p:cNvSpPr txBox="1">
            <a:spLocks noChangeArrowheads="1"/>
          </p:cNvSpPr>
          <p:nvPr/>
        </p:nvSpPr>
        <p:spPr bwMode="auto">
          <a:xfrm>
            <a:off x="1785938" y="3324225"/>
            <a:ext cx="3357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Небо высокое, голубое</a:t>
            </a:r>
          </a:p>
        </p:txBody>
      </p:sp>
      <p:sp>
        <p:nvSpPr>
          <p:cNvPr id="15368" name="TextBox 18"/>
          <p:cNvSpPr txBox="1">
            <a:spLocks noChangeArrowheads="1"/>
          </p:cNvSpPr>
          <p:nvPr/>
        </p:nvSpPr>
        <p:spPr bwMode="auto">
          <a:xfrm>
            <a:off x="1000125" y="4038600"/>
            <a:ext cx="3562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Облака белые, легкие</a:t>
            </a:r>
          </a:p>
        </p:txBody>
      </p:sp>
      <p:pic>
        <p:nvPicPr>
          <p:cNvPr id="23556" name="Picture 4" descr="D:\animashky\3D\природа\солнце, луна\758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28813" y="-71438"/>
            <a:ext cx="2214563" cy="1968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1" descr="0003-006-Vesnoj-solnyshko-greet-teplee-i-nachinaet-tajat-snezho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3850" y="5084763"/>
            <a:ext cx="9720263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92136 1.11111E-6 " pathEditMode="relative" ptsTypes="AA">
                                      <p:cBhvr>
                                        <p:cTn id="6" dur="5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365" grpId="0"/>
      <p:bldP spid="15366" grpId="0"/>
      <p:bldP spid="15367" grpId="0"/>
      <p:bldP spid="153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animashky\ОБЫЧНЫЕ\Природа\погода, природные явления(ПЕРЕИМЕНОВАТЬ)\2307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0" y="0"/>
            <a:ext cx="9112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D:\animashky\3D\природа\погода, времена года, пейзажи\75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357563" y="333375"/>
            <a:ext cx="335756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19"/>
          <p:cNvSpPr txBox="1">
            <a:spLocks noChangeArrowheads="1"/>
          </p:cNvSpPr>
          <p:nvPr/>
        </p:nvSpPr>
        <p:spPr bwMode="auto">
          <a:xfrm>
            <a:off x="5364163" y="2205038"/>
            <a:ext cx="2919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Осадки: снег, дождь</a:t>
            </a:r>
          </a:p>
        </p:txBody>
      </p:sp>
      <p:sp>
        <p:nvSpPr>
          <p:cNvPr id="16389" name="TextBox 22"/>
          <p:cNvSpPr txBox="1">
            <a:spLocks noChangeArrowheads="1"/>
          </p:cNvSpPr>
          <p:nvPr/>
        </p:nvSpPr>
        <p:spPr bwMode="auto">
          <a:xfrm>
            <a:off x="5367338" y="2643188"/>
            <a:ext cx="2919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Первая гроза</a:t>
            </a:r>
          </a:p>
        </p:txBody>
      </p:sp>
      <p:sp>
        <p:nvSpPr>
          <p:cNvPr id="16390" name="TextBox 21"/>
          <p:cNvSpPr txBox="1">
            <a:spLocks noChangeArrowheads="1"/>
          </p:cNvSpPr>
          <p:nvPr/>
        </p:nvSpPr>
        <p:spPr bwMode="auto">
          <a:xfrm>
            <a:off x="5357813" y="3143250"/>
            <a:ext cx="2919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Таяние снега и льда</a:t>
            </a:r>
          </a:p>
        </p:txBody>
      </p:sp>
      <p:sp>
        <p:nvSpPr>
          <p:cNvPr id="16391" name="TextBox 23"/>
          <p:cNvSpPr txBox="1">
            <a:spLocks noChangeArrowheads="1"/>
          </p:cNvSpPr>
          <p:nvPr/>
        </p:nvSpPr>
        <p:spPr bwMode="auto">
          <a:xfrm>
            <a:off x="5357813" y="3571875"/>
            <a:ext cx="2919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Ледоход</a:t>
            </a:r>
          </a:p>
        </p:txBody>
      </p:sp>
      <p:sp>
        <p:nvSpPr>
          <p:cNvPr id="16392" name="TextBox 24"/>
          <p:cNvSpPr txBox="1">
            <a:spLocks noChangeArrowheads="1"/>
          </p:cNvSpPr>
          <p:nvPr/>
        </p:nvSpPr>
        <p:spPr bwMode="auto">
          <a:xfrm>
            <a:off x="5438775" y="4000500"/>
            <a:ext cx="2919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Половодье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18519E-6 L 0.5434 -5.18519E-6 " pathEditMode="relative" ptsTypes="AA">
                                      <p:cBhvr>
                                        <p:cTn id="14" dur="2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0" name="веснушк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Картинка 147 из 434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 descr="Картинка 17 из 215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08500"/>
            <a:ext cx="91440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Картинка 171 из 204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79838" y="3789363"/>
            <a:ext cx="18732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Картинка 201 из 268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8313" y="3860800"/>
            <a:ext cx="17621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Картинка 172 из 204">
            <a:hlinkClick r:id="rId12"/>
          </p:cNvPr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00788" y="3716338"/>
            <a:ext cx="2300287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пчёлка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331913" y="981075"/>
            <a:ext cx="99377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B_Fly0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765300" y="2060575"/>
            <a:ext cx="17653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13" descr="Картинка 15 из 21">
            <a:hlinkClick r:id="rId16"/>
          </p:cNvPr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9467850" y="1052513"/>
            <a:ext cx="1944688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3203575" y="2708275"/>
            <a:ext cx="1944688" cy="1871663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2" name="весн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23850" y="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87283E-6 L 0.00399 -0.25156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25156 L 0.35052 -0.3459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0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271 -0.3459 L -0.31858 -0.3459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295 -0.3459 L 0.35052 -0.3352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7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26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052 -0.3459 L -0.31893 -0.33526 " pathEditMode="relative" rAng="0" ptsTypes="AA">
                                      <p:cBhvr>
                                        <p:cTn id="27" dur="5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" presetID="8" presetClass="emph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0"/>
                            </p:stCondLst>
                            <p:childTnLst>
                              <p:par>
                                <p:cTn id="32" presetID="21" presetClass="exit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3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500"/>
                            </p:stCondLst>
                            <p:childTnLst>
                              <p:par>
                                <p:cTn id="4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4500"/>
                            </p:stCondLst>
                            <p:childTnLst>
                              <p:par>
                                <p:cTn id="5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500"/>
                            </p:stCondLst>
                            <p:childTnLst>
                              <p:par>
                                <p:cTn id="5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500"/>
                            </p:stCondLst>
                            <p:childTnLst>
                              <p:par>
                                <p:cTn id="6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5000" fill="hold"/>
                                        <p:tgtEl>
                                          <p:spTgt spid="308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500"/>
                            </p:stCondLst>
                            <p:childTnLst>
                              <p:par>
                                <p:cTn id="6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3000" fill="hold"/>
                                        <p:tgtEl>
                                          <p:spTgt spid="308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500"/>
                            </p:stCondLst>
                            <p:childTnLst>
                              <p:par>
                                <p:cTn id="6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3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8500"/>
                            </p:stCondLst>
                            <p:childTnLst>
                              <p:par>
                                <p:cTn id="7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16 0.00231 C 0.10417 -0.02959 0.15018 -0.0615 0.23108 0.00439 C 0.31198 0.07029 0.48021 0.34636 0.54375 0.39769 C 0.60729 0.44902 0.59809 0.34474 0.61216 0.31307 C 0.62622 0.28139 0.61545 0.22775 0.62795 0.2074 C 0.64045 0.18705 0.67709 0.19029 0.68664 0.19052 C 0.69618 0.19075 0.67396 0.20093 0.68507 0.20948 C 0.69618 0.21804 0.73664 0.22567 0.7533 0.24116 C 0.76997 0.25665 0.77639 0.28439 0.78507 0.30243 C 0.79375 0.32046 0.79931 0.33596 0.80573 0.3489 C 0.81216 0.36185 0.81962 0.36925 0.82327 0.38058 C 0.82691 0.39191 0.82743 0.41041 0.82795 0.41665 " pathEditMode="relative" ptsTypes="aaaaaaaaaaaA">
                                      <p:cBhvr>
                                        <p:cTn id="74" dur="5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3500"/>
                            </p:stCondLst>
                            <p:childTnLst>
                              <p:par>
                                <p:cTn id="7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2795 0.41665 C 0.84236 0.36902 0.85677 0.32162 0.86666 0.29711 C 0.87656 0.2726 0.87517 0.28023 0.88732 0.26983 C 0.89948 0.25919 0.91579 0.24162 0.93906 0.23399 C 0.96215 0.22636 0.98507 0.22682 1.02691 0.22359 C 1.06875 0.22035 1.16267 0.21642 1.18993 0.21526 " pathEditMode="relative" rAng="0" ptsTypes="aaaaaA">
                                      <p:cBhvr>
                                        <p:cTn id="77" dur="5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" y="-1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500"/>
                            </p:stCondLst>
                            <p:childTnLst>
                              <p:par>
                                <p:cTn id="7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60116E-6 C -0.08837 -0.03792 -0.17674 -0.07584 -0.22378 -0.07607 C -0.27083 -0.0763 -0.26875 -0.04 -0.28246 -0.00208 C -0.29618 0.03584 -0.29983 0.10821 -0.30625 0.15214 C -0.31267 0.19607 -0.3092 0.24879 -0.32066 0.2622 C -0.33212 0.27561 -0.35885 0.25688 -0.37465 0.2326 C -0.39045 0.20833 -0.3967 0.15191 -0.4158 0.1163 C -0.4349 0.0807 -0.46458 0.04439 -0.48889 0.01896 C -0.51319 -0.00647 -0.53802 -0.03029 -0.56181 -0.03584 C -0.58559 -0.04139 -0.62014 -0.03445 -0.63177 -0.0148 C -0.6434 0.00486 -0.63385 0.04301 -0.63177 0.08254 C -0.62969 0.12208 -0.62378 0.19098 -0.6191 0.22197 C -0.61441 0.25295 -0.5934 0.25781 -0.60312 0.26844 C -0.61285 0.27908 -0.65851 0.29526 -0.67778 0.28532 C -0.69705 0.27538 -0.70035 0.24347 -0.7191 0.20925 C -0.73785 0.1748 -0.76753 0.11954 -0.79045 0.08046 C -0.81337 0.04139 -0.83785 -0.01595 -0.85712 -0.02543 C -0.87639 -0.03491 -0.89514 -0.01295 -0.90625 0.02335 C -0.91736 0.05965 -0.92031 0.1452 -0.92378 0.19237 C -0.92726 0.23954 -0.92621 0.28694 -0.92691 0.30659 " pathEditMode="relative" rAng="0" ptsTypes="aaaaaaaaaaaaaaaaaaaA">
                                      <p:cBhvr>
                                        <p:cTn id="80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3500"/>
                            </p:stCondLst>
                            <p:childTnLst>
                              <p:par>
                                <p:cTn id="8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2691 0.3066 L -1.26562 0.00255 " pathEditMode="relative" rAng="0" ptsTypes="AA">
                                      <p:cBhvr>
                                        <p:cTn id="83" dur="5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500"/>
                            </p:stCondLst>
                            <p:childTnLst>
                              <p:par>
                                <p:cTn id="8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2.25434E-6 C 0.04497 -0.04832 0.09011 -0.09664 0.13803 -0.12277 C 0.18594 -0.1489 0.24271 -0.17086 0.28733 -0.15653 C 0.33195 -0.14219 0.37744 -0.04809 0.40626 -0.03607 C 0.43507 -0.02404 0.43455 -0.05086 0.46025 -0.08462 C 0.48594 -0.11838 0.52344 -0.21271 0.56025 -0.23884 C 0.59705 -0.26497 0.64323 -0.25341 0.68091 -0.24115 C 0.71858 -0.2289 0.76702 -0.19514 0.78577 -0.16485 C 0.80452 -0.13456 0.80938 -0.08347 0.79358 -0.05919 C 0.77778 -0.03491 0.71563 -0.03953 0.69046 -0.01919 C 0.66528 0.00116 0.67466 0.0333 0.64289 0.06336 C 0.61112 0.09341 0.52362 0.14127 0.50001 0.1607 C 0.47639 0.18012 0.50139 0.17688 0.50157 0.17966 " pathEditMode="relative" rAng="0" ptsTypes="aaaaaaaaaaaaA">
                                      <p:cBhvr>
                                        <p:cTn id="86" dur="5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3500"/>
                            </p:stCondLst>
                            <p:childTnLst>
                              <p:par>
                                <p:cTn id="8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097 0.18127 C 0.51632 0.15399 0.49184 0.12694 0.48334 0.08439 C 0.47466 0.04185 0.48976 -0.03838 0.48959 -0.07376 C 0.48941 -0.10913 0.48993 -0.10705 0.48177 -0.12717 C 0.47344 -0.14728 0.46389 -0.17734 0.44011 -0.19445 C 0.41632 -0.21156 0.36233 -0.23353 0.33924 -0.23006 C 0.31615 -0.22636 0.31615 -0.20855 0.30104 -0.17272 C 0.28577 -0.13665 0.25781 -0.05549 0.24809 -0.01457 C 0.23854 0.02659 0.24531 0.04578 0.24323 0.07468 C 0.24115 0.10335 0.23663 0.13179 0.23542 0.15769 C 0.2342 0.18382 0.23542 0.21873 0.23542 0.23098 " pathEditMode="relative" rAng="0" ptsTypes="aaaaaaaaaaA">
                                      <p:cBhvr>
                                        <p:cTn id="89" dur="5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-1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8500"/>
                            </p:stCondLst>
                            <p:childTnLst>
                              <p:par>
                                <p:cTn id="9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542 0.23098 C 0.2533 0.18797 0.27153 0.14497 0.28872 0.09988 C 0.30573 0.05526 0.31216 0.00277 0.33889 -0.03885 C 0.36545 -0.08024 0.41233 -0.13318 0.44844 -0.14891 C 0.48507 -0.16486 0.52396 -0.13318 0.55695 -0.13411 C 0.59011 -0.13526 0.61858 -0.14474 0.64775 -0.15469 C 0.67691 -0.16486 0.71129 -0.20278 0.73247 -0.19584 C 0.75417 -0.18868 0.77188 -0.16 0.77656 -0.11145 C 0.78143 -0.06336 0.78125 0.05618 0.76268 0.09433 C 0.74393 0.13248 0.69566 0.12254 0.66528 0.11838 C 0.63455 0.11445 0.59479 0.09433 0.58056 0.06982 C 0.56597 0.04531 0.57587 0.003 0.57743 -0.02729 C 0.579 -0.05804 0.58542 -0.09318 0.58959 -0.11353 C 0.59462 -0.13411 0.58334 -0.13827 0.60556 -0.15099 C 0.62778 -0.1637 0.68698 -0.19029 0.72327 -0.19006 C 0.75938 -0.19006 0.80139 -0.17642 0.82379 -0.14891 C 0.84618 -0.12185 0.84827 -0.06359 0.85834 -0.02544 C 0.86858 0.01248 0.87275 0.04994 0.88507 0.07953 C 0.8974 0.10843 0.92917 0.12115 0.93212 0.15052 C 0.93507 0.17988 0.91684 0.23005 0.90226 0.25549 C 0.88768 0.28092 0.85382 0.29479 0.84427 0.30427 " pathEditMode="relative" rAng="0" ptsTypes="aaaaaaaaaaaaaaaaaaaaA">
                                      <p:cBhvr>
                                        <p:cTn id="92" dur="5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" y="-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3500"/>
                            </p:stCondLst>
                            <p:childTnLst>
                              <p:par>
                                <p:cTn id="9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4428 0.30428 C 0.84341 0.18451 0.84271 0.06474 0.84428 -0.01272 C 0.84584 -0.09017 0.83976 -0.12717 0.85382 -0.16069 C 0.86789 -0.19422 0.88108 -0.22058 0.92848 -0.21364 C 0.97587 -0.2067 1.07969 -0.14173 1.13785 -0.11838 C 1.19601 -0.09503 1.23681 -0.08462 1.27761 -0.07399 " pathEditMode="relative" ptsTypes="aaaaaA">
                                      <p:cBhvr>
                                        <p:cTn id="95" dur="5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8500"/>
                            </p:stCondLst>
                            <p:childTnLst>
                              <p:par>
                                <p:cTn id="97" presetID="35" presetClass="emph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2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500"/>
                            </p:stCondLst>
                            <p:childTnLst>
                              <p:par>
                                <p:cTn id="100" presetID="35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1500"/>
                            </p:stCondLst>
                            <p:childTnLst>
                              <p:par>
                                <p:cTn id="103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30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3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4500"/>
                            </p:stCondLst>
                            <p:childTnLst>
                              <p:par>
                                <p:cTn id="109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30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3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7500"/>
                            </p:stCondLst>
                            <p:childTnLst>
                              <p:par>
                                <p:cTn id="115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3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3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" decel="100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700" accel="1000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500"/>
                            </p:stCondLst>
                            <p:childTnLst>
                              <p:par>
                                <p:cTn id="122" presetID="0" presetClass="path" presetSubtype="0" accel="50000" decel="5000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858 -0.3459 L 0.35052 -0.33526 " pathEditMode="relative" rAng="0" ptsTypes="AA">
                                      <p:cBhvr>
                                        <p:cTn id="123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3500"/>
                            </p:stCondLst>
                            <p:childTnLst>
                              <p:par>
                                <p:cTn id="125" presetID="0" presetClass="path" presetSubtype="0" accel="50000" decel="5000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052 -0.34589 C 0.25243 -0.3563 0.15468 -0.36647 0.10868 -0.36948 C 0.06284 -0.37202 0.0868 -0.37456 0.07378 -0.36277 C 0.06076 -0.35075 0.03906 -0.32878 0.03021 -0.29711 C 0.02135 -0.26566 0.02048 -0.21248 0.01996 -0.17225 C 0.01979 -0.13248 0.02621 -0.08115 0.02708 -0.05826 C 0.0283 -0.03468 0.02708 -0.03838 0.02708 -0.03468 " pathEditMode="relative" rAng="0" ptsTypes="aaaaaaA">
                                      <p:cBhvr>
                                        <p:cTn id="126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1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6500"/>
                            </p:stCondLst>
                            <p:childTnLst>
                              <p:par>
                                <p:cTn id="128" presetID="55" presetClass="exit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3000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3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90"/>
                </p:tgtEl>
              </p:cMediaNode>
            </p:audio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087" grpId="0" animBg="1"/>
      <p:bldP spid="3087" grpId="1" animBg="1"/>
      <p:bldP spid="3087" grpId="2" animBg="1"/>
      <p:bldP spid="3087" grpId="3" animBg="1"/>
      <p:bldP spid="3087" grpId="4" animBg="1"/>
      <p:bldP spid="3087" grpId="5" animBg="1"/>
      <p:bldP spid="3087" grpId="6" animBg="1"/>
      <p:bldP spid="3087" grpId="7" animBg="1"/>
      <p:bldP spid="3087" grpId="8" animBg="1"/>
      <p:bldP spid="3087" grpId="9" animBg="1"/>
      <p:bldP spid="3087" grpId="10" animBg="1"/>
      <p:bldP spid="3087" grpId="11" animBg="1"/>
      <p:bldP spid="3087" grpId="1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птиц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000125"/>
            <a:ext cx="8710612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10" descr="гнездов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142875"/>
            <a:ext cx="3675062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2" descr="гнезд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88" y="142875"/>
            <a:ext cx="3357562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75" y="6072188"/>
            <a:ext cx="8786813" cy="7080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Перелётные птицы возвращаются, несут на крыльях из тёплых стран весну на Родину.</a:t>
            </a:r>
          </a:p>
        </p:txBody>
      </p:sp>
      <p:pic>
        <p:nvPicPr>
          <p:cNvPr id="6" name="птичий гом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3" y="5357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1042988" y="5661025"/>
            <a:ext cx="6985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Март – время прилета грачей в родные края.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Грач – </a:t>
            </a:r>
            <a:r>
              <a:rPr lang="ru-RU" sz="2800">
                <a:latin typeface="Times New Roman" pitchFamily="18" charset="0"/>
              </a:rPr>
              <a:t>вес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</a:rPr>
              <a:t>т</a:t>
            </a:r>
            <a:r>
              <a:rPr lang="ru-RU" sz="2800">
                <a:latin typeface="Times New Roman" pitchFamily="18" charset="0"/>
              </a:rPr>
              <a:t>ник</a:t>
            </a:r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весны.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651500" y="908050"/>
            <a:ext cx="10795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Грач</a:t>
            </a:r>
          </a:p>
        </p:txBody>
      </p:sp>
      <p:pic>
        <p:nvPicPr>
          <p:cNvPr id="23559" name="Picture 7" descr="gra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2678113"/>
            <a:ext cx="4392613" cy="2911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грач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53006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Прямоугольник 12"/>
          <p:cNvSpPr>
            <a:spLocks noChangeArrowheads="1"/>
          </p:cNvSpPr>
          <p:nvPr/>
        </p:nvSpPr>
        <p:spPr bwMode="auto">
          <a:xfrm>
            <a:off x="3563938" y="2133600"/>
            <a:ext cx="14843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 буква  =  Г</a:t>
            </a:r>
          </a:p>
        </p:txBody>
      </p:sp>
      <p:pic>
        <p:nvPicPr>
          <p:cNvPr id="30727" name="Picture 10" descr="C:\Users\Зайка\Desktop\professii_vrac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2500" y="0"/>
            <a:ext cx="1584325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22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2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35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1331913" y="5732463"/>
            <a:ext cx="662463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Конец марта – время прилета скворцов.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5795963" y="1989138"/>
            <a:ext cx="1800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Скворец</a:t>
            </a:r>
          </a:p>
        </p:txBody>
      </p:sp>
      <p:pic>
        <p:nvPicPr>
          <p:cNvPr id="61447" name="Picture 7" descr="skvore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8388" y="2708275"/>
            <a:ext cx="4321175" cy="2863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кворе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522922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" descr="Задача. Ребу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3" y="404813"/>
            <a:ext cx="49688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222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05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1445" grpId="0"/>
      <p:bldP spid="614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5" descr="ледох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642938"/>
            <a:ext cx="858043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4313" y="214313"/>
            <a:ext cx="3929062" cy="15700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Если речка </a:t>
            </a:r>
            <a:r>
              <a:rPr lang="ru-RU" sz="2400" dirty="0" err="1">
                <a:latin typeface="+mn-lt"/>
                <a:cs typeface="+mn-cs"/>
              </a:rPr>
              <a:t>голубая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Пробудилась ото сна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И бежит, в полях сверкая,-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Значит к нам пришла…</a:t>
            </a:r>
          </a:p>
        </p:txBody>
      </p:sp>
      <p:pic>
        <p:nvPicPr>
          <p:cNvPr id="5" name="плеск речных вол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1042988" y="5661025"/>
            <a:ext cx="71294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Время прилет жаворонков – начало апреля.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6443663" y="2276475"/>
            <a:ext cx="2374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rgbClr val="FF0000"/>
                </a:solidFill>
                <a:latin typeface="Times New Roman" pitchFamily="18" charset="0"/>
              </a:rPr>
              <a:t>Жаворонок</a:t>
            </a:r>
          </a:p>
        </p:txBody>
      </p:sp>
      <p:pic>
        <p:nvPicPr>
          <p:cNvPr id="62470" name="Picture 6" descr="zhavorono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8338" y="2924175"/>
            <a:ext cx="4217987" cy="279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жаворон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544512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4" descr="ре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6035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6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8175" y="333375"/>
            <a:ext cx="14398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8" descr="ребус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938" y="333375"/>
            <a:ext cx="21605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10" descr="ребус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475" y="333375"/>
            <a:ext cx="2254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12" descr="ребус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525" y="333375"/>
            <a:ext cx="238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14" descr="ребус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325" y="333375"/>
            <a:ext cx="238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16" descr="ребус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25" y="333375"/>
            <a:ext cx="238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18" descr="ребус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88125" y="333375"/>
            <a:ext cx="1905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Picture 20" descr="ребус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75688" y="333375"/>
            <a:ext cx="238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3" name="Picture 22" descr="ребус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59788" y="333375"/>
            <a:ext cx="2381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4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5445125"/>
            <a:ext cx="1058863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10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62468" grpId="0"/>
      <p:bldP spid="6246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24px-Fringilla_coelebs_chaffinch_male_edit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132138" y="2924175"/>
            <a:ext cx="2519362" cy="3311525"/>
          </a:xfr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443663" y="2349500"/>
            <a:ext cx="23764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Зяблик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692275" y="6237288"/>
            <a:ext cx="6983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Зяблики прилетают в начале апреля.</a:t>
            </a:r>
          </a:p>
        </p:txBody>
      </p:sp>
      <p:pic>
        <p:nvPicPr>
          <p:cNvPr id="33797" name="Picture 2" descr="реб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5425"/>
            <a:ext cx="1979613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4" descr="ре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220663"/>
            <a:ext cx="19446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6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8400" y="260350"/>
            <a:ext cx="238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8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40200" y="260350"/>
            <a:ext cx="238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10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4300" y="260350"/>
            <a:ext cx="2381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2" descr="ребус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6100" y="260350"/>
            <a:ext cx="190500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14" descr="ребус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7763" y="26035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зябл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575" y="5876925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5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5229225"/>
            <a:ext cx="1222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529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66400148_a697300ffa0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411413" y="3141663"/>
            <a:ext cx="4129087" cy="2882900"/>
          </a:xfr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35600" y="2420938"/>
            <a:ext cx="31686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Трясогузка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23850" y="6027738"/>
            <a:ext cx="8604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Трясогузка прилетает ранней весной, за пару недель до начала ледохода.</a:t>
            </a:r>
          </a:p>
        </p:txBody>
      </p:sp>
      <p:pic>
        <p:nvPicPr>
          <p:cNvPr id="34821" name="Picture 2" descr="реб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160338"/>
            <a:ext cx="115093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4" descr="реб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350" y="188913"/>
            <a:ext cx="19446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Прямоугольник 11"/>
          <p:cNvSpPr>
            <a:spLocks noChangeArrowheads="1"/>
          </p:cNvSpPr>
          <p:nvPr/>
        </p:nvSpPr>
        <p:spPr bwMode="auto">
          <a:xfrm>
            <a:off x="1619250" y="1700213"/>
            <a:ext cx="1514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 буква  =  Р</a:t>
            </a:r>
          </a:p>
        </p:txBody>
      </p:sp>
      <p:pic>
        <p:nvPicPr>
          <p:cNvPr id="34824" name="Picture 8" descr="реб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938" y="188913"/>
            <a:ext cx="84613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10" descr="ребус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3" y="620713"/>
            <a:ext cx="576262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12" descr="ребус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7400" y="260350"/>
            <a:ext cx="2381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14" descr="ребусы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1500" y="260350"/>
            <a:ext cx="2381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16" descr="ребусы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888" y="260350"/>
            <a:ext cx="2112962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трясогуз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84438" y="57324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4362450"/>
            <a:ext cx="1331913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280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66FF"/>
                </a:solidFill>
                <a:latin typeface="Comic Sans MS" pitchFamily="66" charset="0"/>
              </a:rPr>
              <a:t>Работа в рабочей тетради.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48263" y="2133600"/>
            <a:ext cx="3251200" cy="2405063"/>
          </a:xfrm>
        </p:spPr>
        <p:txBody>
          <a:bodyPr/>
          <a:lstStyle/>
          <a:p>
            <a:pPr>
              <a:buFontTx/>
              <a:buNone/>
            </a:pPr>
            <a:r>
              <a:rPr lang="ru-RU">
                <a:latin typeface="Comic Sans MS" pitchFamily="66" charset="0"/>
              </a:rPr>
              <a:t>	Страница 55</a:t>
            </a:r>
          </a:p>
        </p:txBody>
      </p:sp>
      <p:pic>
        <p:nvPicPr>
          <p:cNvPr id="9223" name="Picture 7" descr="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4365625"/>
            <a:ext cx="1951037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7" descr="http://prosv.ru/Attachment.aspx?Id=140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412875"/>
            <a:ext cx="372586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3" descr="1266400148_a697300ffa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66414">
            <a:off x="5727700" y="3427413"/>
            <a:ext cx="3024188" cy="21129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7" descr="skvore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500063"/>
            <a:ext cx="2801938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zhavorono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54937">
            <a:off x="269875" y="3176588"/>
            <a:ext cx="2797175" cy="1852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869" name="TextBox 7"/>
          <p:cNvSpPr txBox="1">
            <a:spLocks noChangeArrowheads="1"/>
          </p:cNvSpPr>
          <p:nvPr/>
        </p:nvSpPr>
        <p:spPr bwMode="auto">
          <a:xfrm>
            <a:off x="3214688" y="2500313"/>
            <a:ext cx="29289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Появление насекомых; возвращение перелётных птиц</a:t>
            </a:r>
          </a:p>
        </p:txBody>
      </p:sp>
      <p:pic>
        <p:nvPicPr>
          <p:cNvPr id="36870" name="Picture 2" descr="D:\animashky\3D\животные\бабочки\341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5463" y="5589588"/>
            <a:ext cx="7905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3" descr="D:\animashky\3D\животные\бабочки\342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525" y="6181725"/>
            <a:ext cx="7239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5" descr="D:\animashky\3D\животные\насекомые\413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0" y="3452813"/>
            <a:ext cx="914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6" descr="D:\animashky\3D\животные\насекомые\4135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8" y="785813"/>
            <a:ext cx="914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7" descr="D:\animashky\3D\животные\насекомые\4143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87450" y="5732463"/>
            <a:ext cx="914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3" descr="424px-Fringilla_coelebs_chaffinch_male_edit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011863" y="476250"/>
            <a:ext cx="1728787" cy="23383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6876" name="TextBox 14"/>
          <p:cNvSpPr txBox="1">
            <a:spLocks noChangeArrowheads="1"/>
          </p:cNvSpPr>
          <p:nvPr/>
        </p:nvSpPr>
        <p:spPr bwMode="auto">
          <a:xfrm rot="-1309831">
            <a:off x="82550" y="4787900"/>
            <a:ext cx="53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</a:p>
        </p:txBody>
      </p:sp>
      <p:sp>
        <p:nvSpPr>
          <p:cNvPr id="36877" name="TextBox 15"/>
          <p:cNvSpPr txBox="1">
            <a:spLocks noChangeArrowheads="1"/>
          </p:cNvSpPr>
          <p:nvPr/>
        </p:nvSpPr>
        <p:spPr bwMode="auto">
          <a:xfrm>
            <a:off x="2339975" y="0"/>
            <a:ext cx="53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</p:txBody>
      </p:sp>
      <p:sp>
        <p:nvSpPr>
          <p:cNvPr id="36878" name="TextBox 16"/>
          <p:cNvSpPr txBox="1">
            <a:spLocks noChangeArrowheads="1"/>
          </p:cNvSpPr>
          <p:nvPr/>
        </p:nvSpPr>
        <p:spPr bwMode="auto">
          <a:xfrm>
            <a:off x="6516688" y="0"/>
            <a:ext cx="5302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3</a:t>
            </a:r>
          </a:p>
        </p:txBody>
      </p:sp>
      <p:sp>
        <p:nvSpPr>
          <p:cNvPr id="36879" name="TextBox 17"/>
          <p:cNvSpPr txBox="1">
            <a:spLocks noChangeArrowheads="1"/>
          </p:cNvSpPr>
          <p:nvPr/>
        </p:nvSpPr>
        <p:spPr bwMode="auto">
          <a:xfrm rot="1283629">
            <a:off x="8199438" y="5448300"/>
            <a:ext cx="531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4</a:t>
            </a:r>
          </a:p>
        </p:txBody>
      </p:sp>
      <p:sp>
        <p:nvSpPr>
          <p:cNvPr id="36880" name="TextBox 19"/>
          <p:cNvSpPr txBox="1">
            <a:spLocks noChangeArrowheads="1"/>
          </p:cNvSpPr>
          <p:nvPr/>
        </p:nvSpPr>
        <p:spPr bwMode="auto">
          <a:xfrm>
            <a:off x="2268538" y="5516563"/>
            <a:ext cx="4489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в рабочей тетради стр. 55</a:t>
            </a:r>
          </a:p>
        </p:txBody>
      </p:sp>
    </p:spTree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3" descr="424px-Fringilla_coelebs_chaffinch_male_edit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625" y="476250"/>
            <a:ext cx="1584325" cy="20891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Содержимое 3" descr="1266400148_a697300ffa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66414">
            <a:off x="5872163" y="3355975"/>
            <a:ext cx="3024187" cy="21129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7" descr="skvoret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0" y="500063"/>
            <a:ext cx="2801938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zhavorono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230506">
            <a:off x="249238" y="3106738"/>
            <a:ext cx="2797175" cy="1852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7894" name="TextBox 7"/>
          <p:cNvSpPr txBox="1">
            <a:spLocks noChangeArrowheads="1"/>
          </p:cNvSpPr>
          <p:nvPr/>
        </p:nvSpPr>
        <p:spPr bwMode="auto">
          <a:xfrm>
            <a:off x="3214688" y="2500313"/>
            <a:ext cx="29289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Появление насекомых; возвращение перелётных птиц</a:t>
            </a:r>
          </a:p>
        </p:txBody>
      </p:sp>
      <p:pic>
        <p:nvPicPr>
          <p:cNvPr id="37895" name="Picture 2" descr="D:\animashky\3D\животные\бабочки\3415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625" y="5445125"/>
            <a:ext cx="7905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3" descr="D:\animashky\3D\животные\бабочки\3429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6021388"/>
            <a:ext cx="7239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5" descr="D:\animashky\3D\животные\насекомые\413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14800" y="3452813"/>
            <a:ext cx="914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6" descr="D:\animashky\3D\животные\насекомые\4135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88" y="785813"/>
            <a:ext cx="914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Picture 7" descr="D:\animashky\3D\животные\насекомые\4143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6375" y="5876925"/>
            <a:ext cx="9144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0" name="TextBox 15"/>
          <p:cNvSpPr txBox="1">
            <a:spLocks noChangeArrowheads="1"/>
          </p:cNvSpPr>
          <p:nvPr/>
        </p:nvSpPr>
        <p:spPr bwMode="auto">
          <a:xfrm rot="-1349780">
            <a:off x="914400" y="4887913"/>
            <a:ext cx="28622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Жаворонок</a:t>
            </a:r>
          </a:p>
        </p:txBody>
      </p:sp>
      <p:sp>
        <p:nvSpPr>
          <p:cNvPr id="37901" name="TextBox 16"/>
          <p:cNvSpPr txBox="1">
            <a:spLocks noChangeArrowheads="1"/>
          </p:cNvSpPr>
          <p:nvPr/>
        </p:nvSpPr>
        <p:spPr bwMode="auto">
          <a:xfrm>
            <a:off x="1476375" y="-100013"/>
            <a:ext cx="2808288" cy="64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Скворец</a:t>
            </a:r>
          </a:p>
        </p:txBody>
      </p:sp>
      <p:sp>
        <p:nvSpPr>
          <p:cNvPr id="37902" name="TextBox 17"/>
          <p:cNvSpPr txBox="1">
            <a:spLocks noChangeArrowheads="1"/>
          </p:cNvSpPr>
          <p:nvPr/>
        </p:nvSpPr>
        <p:spPr bwMode="auto">
          <a:xfrm>
            <a:off x="5364163" y="-100013"/>
            <a:ext cx="2014537" cy="64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Зяблик</a:t>
            </a:r>
          </a:p>
        </p:txBody>
      </p:sp>
      <p:sp>
        <p:nvSpPr>
          <p:cNvPr id="37903" name="TextBox 18"/>
          <p:cNvSpPr txBox="1">
            <a:spLocks noChangeArrowheads="1"/>
          </p:cNvSpPr>
          <p:nvPr/>
        </p:nvSpPr>
        <p:spPr bwMode="auto">
          <a:xfrm rot="1386746">
            <a:off x="5449888" y="5322888"/>
            <a:ext cx="28146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Трясогузка</a:t>
            </a:r>
          </a:p>
        </p:txBody>
      </p:sp>
    </p:spTree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inica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58" y="425303"/>
            <a:ext cx="2829190" cy="21273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isometricOffAxis1Righ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8915" name="Прямоугольник 2"/>
          <p:cNvSpPr>
            <a:spLocks noChangeArrowheads="1"/>
          </p:cNvSpPr>
          <p:nvPr/>
        </p:nvSpPr>
        <p:spPr bwMode="auto">
          <a:xfrm rot="-471680">
            <a:off x="539750" y="2486025"/>
            <a:ext cx="2566988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Синица большая</a:t>
            </a:r>
          </a:p>
        </p:txBody>
      </p:sp>
      <p:pic>
        <p:nvPicPr>
          <p:cNvPr id="4" name="Picture 4" descr="zaryan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76672"/>
            <a:ext cx="2952328" cy="2185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 rot="497999">
            <a:off x="6470650" y="2516188"/>
            <a:ext cx="134778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Зарянка</a:t>
            </a:r>
            <a:endParaRPr lang="ru-RU" sz="2400" b="1" dirty="0">
              <a:solidFill>
                <a:srgbClr val="FF0000"/>
              </a:solidFill>
              <a:cs typeface="+mn-cs"/>
            </a:endParaRPr>
          </a:p>
        </p:txBody>
      </p:sp>
      <p:pic>
        <p:nvPicPr>
          <p:cNvPr id="6" name="Picture 6" descr="ласточ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988840"/>
            <a:ext cx="2160265" cy="2707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8919" name="Прямоугольник 6"/>
          <p:cNvSpPr>
            <a:spLocks noChangeArrowheads="1"/>
          </p:cNvSpPr>
          <p:nvPr/>
        </p:nvSpPr>
        <p:spPr bwMode="auto">
          <a:xfrm>
            <a:off x="3851275" y="4724400"/>
            <a:ext cx="14970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Ласточка</a:t>
            </a:r>
          </a:p>
        </p:txBody>
      </p:sp>
      <p:pic>
        <p:nvPicPr>
          <p:cNvPr id="8" name="Содержимое 3" descr="foto182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4149080"/>
            <a:ext cx="2887577" cy="19951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isometricOffAxis1Righ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8921" name="Прямоугольник 8"/>
          <p:cNvSpPr>
            <a:spLocks noChangeArrowheads="1"/>
          </p:cNvSpPr>
          <p:nvPr/>
        </p:nvSpPr>
        <p:spPr bwMode="auto">
          <a:xfrm rot="-486032">
            <a:off x="1358900" y="6016625"/>
            <a:ext cx="995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Дрозд</a:t>
            </a:r>
          </a:p>
        </p:txBody>
      </p:sp>
      <p:pic>
        <p:nvPicPr>
          <p:cNvPr id="10" name="Содержимое 3" descr="18368959_solovey01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12160" y="4221088"/>
            <a:ext cx="2808312" cy="20042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8923" name="Прямоугольник 10"/>
          <p:cNvSpPr>
            <a:spLocks noChangeArrowheads="1"/>
          </p:cNvSpPr>
          <p:nvPr/>
        </p:nvSpPr>
        <p:spPr bwMode="auto">
          <a:xfrm rot="497258">
            <a:off x="6611938" y="6103938"/>
            <a:ext cx="13573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Соловей</a:t>
            </a:r>
          </a:p>
        </p:txBody>
      </p:sp>
    </p:spTree>
  </p:cSld>
  <p:clrMapOvr>
    <a:masterClrMapping/>
  </p:clrMapOvr>
  <p:transition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0" descr="набухание поче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429000"/>
            <a:ext cx="4500562" cy="355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11" descr="развёртывание листье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0438"/>
            <a:ext cx="4643438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3" descr="Sir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6672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2" descr="ver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7250" y="0"/>
            <a:ext cx="44767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42938" y="3214688"/>
            <a:ext cx="8001000" cy="7080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+mn-lt"/>
                <a:cs typeface="+mn-cs"/>
              </a:rPr>
              <a:t>На многих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+mn-lt"/>
                <a:cs typeface="+mn-cs"/>
              </a:rPr>
              <a:t>деревьях и кустах уже набухли  почки. Еще немного,</a:t>
            </a:r>
            <a:r>
              <a:rPr lang="ru-RU" sz="2000" b="1" i="1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+mn-lt"/>
                <a:cs typeface="+mn-cs"/>
              </a:rPr>
              <a:t>и  появятся  первые  клейкие листочки.</a:t>
            </a:r>
          </a:p>
        </p:txBody>
      </p:sp>
      <p:pic>
        <p:nvPicPr>
          <p:cNvPr id="39943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842963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1700213"/>
            <a:ext cx="2579688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0066FF"/>
              </a:solidFill>
              <a:latin typeface="Comic Sans MS" pitchFamily="66" charset="0"/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086350"/>
            <a:ext cx="8229600" cy="136683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	Назовите травянистые растения, которые зацветают весной первыми.</a:t>
            </a:r>
          </a:p>
        </p:txBody>
      </p:sp>
      <p:pic>
        <p:nvPicPr>
          <p:cNvPr id="21509" name="Picture 5" descr="ffff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333375"/>
            <a:ext cx="172720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 descr="f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3860800"/>
            <a:ext cx="935037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7" descr="ff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3879850"/>
            <a:ext cx="863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8" descr="fff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475" y="3789363"/>
            <a:ext cx="10080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438775"/>
            <a:ext cx="1116013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95513" y="0"/>
            <a:ext cx="5184775" cy="52387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+mn-lt"/>
                <a:cs typeface="+mn-cs"/>
              </a:rPr>
              <a:t>Раннецветущие растения</a:t>
            </a:r>
          </a:p>
        </p:txBody>
      </p:sp>
      <p:pic>
        <p:nvPicPr>
          <p:cNvPr id="41987" name="Picture 8" descr="C:\Users\Зайка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549275"/>
            <a:ext cx="6059488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229225"/>
            <a:ext cx="1222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Картинка 17 из 84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500063"/>
            <a:ext cx="82867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" y="1822450"/>
            <a:ext cx="854710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/>
          <a:lstStyle/>
          <a:p>
            <a:r>
              <a:rPr lang="ru-RU">
                <a:solidFill>
                  <a:srgbClr val="0066FF"/>
                </a:solidFill>
                <a:latin typeface="Comic Sans MS" pitchFamily="66" charset="0"/>
              </a:rPr>
              <a:t>Подумай!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933825"/>
            <a:ext cx="8686800" cy="1223963"/>
          </a:xfrm>
        </p:spPr>
        <p:txBody>
          <a:bodyPr/>
          <a:lstStyle/>
          <a:p>
            <a:pPr>
              <a:buFontTx/>
              <a:buNone/>
            </a:pPr>
            <a:r>
              <a:rPr lang="ru-RU">
                <a:solidFill>
                  <a:srgbClr val="FF0000"/>
                </a:solidFill>
                <a:latin typeface="Comic Sans MS" pitchFamily="66" charset="0"/>
              </a:rPr>
              <a:t>Почему эти растения зацветают так рано?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331913" y="260350"/>
            <a:ext cx="6727825" cy="3744913"/>
            <a:chOff x="340" y="300"/>
            <a:chExt cx="5191" cy="3175"/>
          </a:xfrm>
        </p:grpSpPr>
        <p:pic>
          <p:nvPicPr>
            <p:cNvPr id="43017" name="Picture 4" descr="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1" y="391"/>
              <a:ext cx="996" cy="1405"/>
            </a:xfrm>
            <a:prstGeom prst="rect">
              <a:avLst/>
            </a:prstGeom>
            <a:noFill/>
            <a:ln w="38100">
              <a:solidFill>
                <a:schemeClr val="bg2"/>
              </a:solidFill>
              <a:miter lim="800000"/>
              <a:headEnd/>
              <a:tailEnd/>
            </a:ln>
          </p:spPr>
        </p:pic>
        <p:pic>
          <p:nvPicPr>
            <p:cNvPr id="43018" name="Picture 5" descr="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0" y="2024"/>
              <a:ext cx="1584" cy="1053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</p:spPr>
        </p:pic>
        <p:pic>
          <p:nvPicPr>
            <p:cNvPr id="43019" name="Picture 6" descr="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064" y="799"/>
              <a:ext cx="1720" cy="1290"/>
            </a:xfrm>
            <a:prstGeom prst="rect">
              <a:avLst/>
            </a:prstGeom>
            <a:noFill/>
            <a:ln w="38100">
              <a:solidFill>
                <a:srgbClr val="339966"/>
              </a:solidFill>
              <a:miter lim="800000"/>
              <a:headEnd/>
              <a:tailEnd/>
            </a:ln>
          </p:spPr>
        </p:pic>
        <p:pic>
          <p:nvPicPr>
            <p:cNvPr id="43020" name="Picture 7" descr="1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50" y="300"/>
              <a:ext cx="1070" cy="1427"/>
            </a:xfrm>
            <a:prstGeom prst="rect">
              <a:avLst/>
            </a:prstGeom>
            <a:noFill/>
            <a:ln w="38100">
              <a:solidFill>
                <a:srgbClr val="006600"/>
              </a:solidFill>
              <a:miter lim="800000"/>
              <a:headEnd/>
              <a:tailEnd/>
            </a:ln>
          </p:spPr>
        </p:pic>
        <p:pic>
          <p:nvPicPr>
            <p:cNvPr id="43021" name="Picture 8" descr="1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69" y="1933"/>
              <a:ext cx="1562" cy="1172"/>
            </a:xfrm>
            <a:prstGeom prst="rect">
              <a:avLst/>
            </a:prstGeom>
            <a:noFill/>
            <a:ln w="38100">
              <a:solidFill>
                <a:srgbClr val="9966FF"/>
              </a:solidFill>
              <a:miter lim="800000"/>
              <a:headEnd/>
              <a:tailEnd/>
            </a:ln>
          </p:spPr>
        </p:pic>
        <p:pic>
          <p:nvPicPr>
            <p:cNvPr id="43022" name="Picture 9" descr="1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064" y="2208"/>
              <a:ext cx="1692" cy="1267"/>
            </a:xfrm>
            <a:prstGeom prst="rect">
              <a:avLst/>
            </a:prstGeom>
            <a:noFill/>
            <a:ln w="38100">
              <a:solidFill>
                <a:srgbClr val="CCCC00"/>
              </a:solidFill>
              <a:miter lim="800000"/>
              <a:headEnd/>
              <a:tailEnd/>
            </a:ln>
          </p:spPr>
        </p:pic>
      </p:grp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39750" y="4508500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dirty="0">
                <a:solidFill>
                  <a:srgbClr val="0066FF"/>
                </a:solidFill>
                <a:latin typeface="Comic Sans MS" pitchFamily="66" charset="0"/>
                <a:ea typeface="+mj-ea"/>
                <a:cs typeface="+mj-cs"/>
              </a:rPr>
              <a:t>Работа в парах.</a:t>
            </a:r>
          </a:p>
        </p:txBody>
      </p:sp>
      <p:pic>
        <p:nvPicPr>
          <p:cNvPr id="12" name="Picture 4" descr="jcn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6238" y="5013325"/>
            <a:ext cx="32893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TextBox 12"/>
          <p:cNvSpPr txBox="1">
            <a:spLocks noChangeArrowheads="1"/>
          </p:cNvSpPr>
          <p:nvPr/>
        </p:nvSpPr>
        <p:spPr bwMode="auto">
          <a:xfrm>
            <a:off x="6659563" y="5229225"/>
            <a:ext cx="2049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/>
              <a:t>Учебник стр. 88</a:t>
            </a:r>
          </a:p>
        </p:txBody>
      </p:sp>
      <p:pic>
        <p:nvPicPr>
          <p:cNvPr id="43016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229225"/>
            <a:ext cx="1222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23850" y="1484313"/>
            <a:ext cx="8351838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omic Sans MS" pitchFamily="66" charset="0"/>
              </a:rPr>
              <a:t>Раннецветущие растения получают питание из своих утолщённых подземных частей, в кото-</a:t>
            </a:r>
          </a:p>
          <a:p>
            <a:pPr algn="ctr"/>
            <a:r>
              <a:rPr lang="ru-RU" sz="2800">
                <a:latin typeface="Comic Sans MS" pitchFamily="66" charset="0"/>
              </a:rPr>
              <a:t>рых с прошлого года хранились запасы пита-</a:t>
            </a:r>
          </a:p>
          <a:p>
            <a:pPr algn="ctr"/>
            <a:r>
              <a:rPr lang="ru-RU" sz="2800">
                <a:latin typeface="Comic Sans MS" pitchFamily="66" charset="0"/>
              </a:rPr>
              <a:t>тельных веществ. Им требуется много света и влаги, чего в это время предостаточно. </a:t>
            </a:r>
          </a:p>
          <a:p>
            <a:pPr algn="ctr"/>
            <a:r>
              <a:rPr lang="ru-RU" sz="2800">
                <a:latin typeface="Comic Sans MS" pitchFamily="66" charset="0"/>
              </a:rPr>
              <a:t>Тепла им требуется немного. Питание они получают из своих собственных </a:t>
            </a:r>
            <a:r>
              <a:rPr lang="ru-RU" sz="2800">
                <a:solidFill>
                  <a:srgbClr val="FF0000"/>
                </a:solidFill>
                <a:latin typeface="Comic Sans MS" pitchFamily="66" charset="0"/>
              </a:rPr>
              <a:t>«кладовых» </a:t>
            </a:r>
          </a:p>
        </p:txBody>
      </p:sp>
      <p:pic>
        <p:nvPicPr>
          <p:cNvPr id="44035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86338"/>
            <a:ext cx="140335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4365625"/>
            <a:ext cx="8820150" cy="24923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Многие собирают весной букеты 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весенних растений. Хорошо ли это? 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Что мы с вами можем сделать, </a:t>
            </a:r>
          </a:p>
          <a:p>
            <a:pPr algn="ctr">
              <a:buFontTx/>
              <a:buNone/>
            </a:pPr>
            <a:r>
              <a:rPr lang="ru-RU">
                <a:latin typeface="Comic Sans MS" pitchFamily="66" charset="0"/>
              </a:rPr>
              <a:t>чтобы сохранить растения?</a:t>
            </a:r>
          </a:p>
        </p:txBody>
      </p:sp>
      <p:pic>
        <p:nvPicPr>
          <p:cNvPr id="33799" name="Picture 7" descr="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765175"/>
            <a:ext cx="268763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700213"/>
            <a:ext cx="19224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8" descr="ffff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188913"/>
            <a:ext cx="1804987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70513"/>
            <a:ext cx="1116013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5" name="Picture 5" descr="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692150"/>
            <a:ext cx="3617912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6084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569325" cy="6524625"/>
          </a:xfrm>
        </p:spPr>
        <p:txBody>
          <a:bodyPr/>
          <a:lstStyle/>
          <a:p>
            <a:r>
              <a:rPr lang="ru-RU" dirty="0">
                <a:solidFill>
                  <a:srgbClr val="CC0000"/>
                </a:solidFill>
                <a:latin typeface="Comic Sans MS" pitchFamily="66" charset="0"/>
              </a:rPr>
              <a:t>В лесу передвигайтесь по тропинкам (гибель травянистых</a:t>
            </a:r>
          </a:p>
          <a:p>
            <a:pPr>
              <a:buFontTx/>
              <a:buNone/>
            </a:pPr>
            <a:r>
              <a:rPr lang="ru-RU" dirty="0">
                <a:solidFill>
                  <a:srgbClr val="CC0000"/>
                </a:solidFill>
                <a:latin typeface="Comic Sans MS" pitchFamily="66" charset="0"/>
              </a:rPr>
              <a:t>	 растений губительно</a:t>
            </a:r>
          </a:p>
          <a:p>
            <a:pPr>
              <a:buFontTx/>
              <a:buNone/>
            </a:pPr>
            <a:r>
              <a:rPr lang="ru-RU" dirty="0">
                <a:solidFill>
                  <a:srgbClr val="CC0000"/>
                </a:solidFill>
                <a:latin typeface="Comic Sans MS" pitchFamily="66" charset="0"/>
              </a:rPr>
              <a:t>	 сказывается на состоянии</a:t>
            </a:r>
          </a:p>
          <a:p>
            <a:pPr>
              <a:buFontTx/>
              <a:buNone/>
            </a:pPr>
            <a:r>
              <a:rPr lang="ru-RU" dirty="0">
                <a:solidFill>
                  <a:srgbClr val="CC0000"/>
                </a:solidFill>
                <a:latin typeface="Comic Sans MS" pitchFamily="66" charset="0"/>
              </a:rPr>
              <a:t>	 всего леса). </a:t>
            </a:r>
          </a:p>
          <a:p>
            <a:r>
              <a:rPr lang="ru-RU" dirty="0">
                <a:solidFill>
                  <a:srgbClr val="0000FF"/>
                </a:solidFill>
                <a:latin typeface="Comic Sans MS" pitchFamily="66" charset="0"/>
              </a:rPr>
              <a:t>Букеты составляйте</a:t>
            </a:r>
          </a:p>
          <a:p>
            <a:pPr>
              <a:buFontTx/>
              <a:buNone/>
            </a:pPr>
            <a:r>
              <a:rPr lang="ru-RU" dirty="0">
                <a:solidFill>
                  <a:srgbClr val="0000FF"/>
                </a:solidFill>
                <a:latin typeface="Comic Sans MS" pitchFamily="66" charset="0"/>
              </a:rPr>
              <a:t>	 из цветов, которые </a:t>
            </a:r>
          </a:p>
          <a:p>
            <a:pPr>
              <a:buFontTx/>
              <a:buNone/>
            </a:pPr>
            <a:r>
              <a:rPr lang="ru-RU" dirty="0">
                <a:solidFill>
                  <a:srgbClr val="0000FF"/>
                </a:solidFill>
                <a:latin typeface="Comic Sans MS" pitchFamily="66" charset="0"/>
              </a:rPr>
              <a:t>	человек вырастил сам</a:t>
            </a:r>
          </a:p>
          <a:p>
            <a:pPr>
              <a:buFontTx/>
              <a:buNone/>
            </a:pPr>
            <a:r>
              <a:rPr lang="ru-RU" dirty="0">
                <a:latin typeface="Comic Sans MS" pitchFamily="66" charset="0"/>
              </a:rPr>
              <a:t>	 </a:t>
            </a:r>
            <a:r>
              <a:rPr lang="ru-RU" dirty="0">
                <a:solidFill>
                  <a:srgbClr val="0000FF"/>
                </a:solidFill>
                <a:latin typeface="Comic Sans MS" pitchFamily="66" charset="0"/>
              </a:rPr>
              <a:t>у себя на садовом участке.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7" descr="C:\C&amp;M\CMGE07_3\мур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5"/>
            <a:ext cx="450056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авлиний глаз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0"/>
            <a:ext cx="4714875" cy="353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2" descr="BU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4291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17" descr="00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8" y="3429000"/>
            <a:ext cx="47863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0063" y="3214688"/>
            <a:ext cx="8429625" cy="70802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Оживают муравейники, бабочки собирают нектар с первых весенних цветов. И всюду щебет, весёлый пересвист птиц, приветствующих тепло.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365237_norma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332656"/>
            <a:ext cx="4283968" cy="2952328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8131" name="Прямоугольник 2"/>
          <p:cNvSpPr>
            <a:spLocks noChangeArrowheads="1"/>
          </p:cNvSpPr>
          <p:nvPr/>
        </p:nvSpPr>
        <p:spPr bwMode="auto">
          <a:xfrm>
            <a:off x="755650" y="-100013"/>
            <a:ext cx="3201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Бабочка крапивница.</a:t>
            </a:r>
          </a:p>
        </p:txBody>
      </p:sp>
      <p:pic>
        <p:nvPicPr>
          <p:cNvPr id="4" name="Содержимое 3" descr="Рисунок24_show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4048" y="344075"/>
            <a:ext cx="4032448" cy="2913385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8133" name="Прямоугольник 4"/>
          <p:cNvSpPr>
            <a:spLocks noChangeArrowheads="1"/>
          </p:cNvSpPr>
          <p:nvPr/>
        </p:nvSpPr>
        <p:spPr bwMode="auto">
          <a:xfrm>
            <a:off x="6011863" y="-100013"/>
            <a:ext cx="1893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Лимонница.</a:t>
            </a:r>
          </a:p>
        </p:txBody>
      </p:sp>
      <p:pic>
        <p:nvPicPr>
          <p:cNvPr id="6" name="Содержимое 3" descr="normal_b8cbf1b5c8b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3429000"/>
            <a:ext cx="4320480" cy="3080792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8135" name="Прямоугольник 6"/>
          <p:cNvSpPr>
            <a:spLocks noChangeArrowheads="1"/>
          </p:cNvSpPr>
          <p:nvPr/>
        </p:nvSpPr>
        <p:spPr bwMode="auto">
          <a:xfrm>
            <a:off x="1258888" y="6396038"/>
            <a:ext cx="1778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Траурница.</a:t>
            </a:r>
          </a:p>
        </p:txBody>
      </p:sp>
      <p:pic>
        <p:nvPicPr>
          <p:cNvPr id="8" name="Содержимое 3" descr="d5fb87142e6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04048" y="3429000"/>
            <a:ext cx="4000813" cy="3096344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8137" name="Прямоугольник 8"/>
          <p:cNvSpPr>
            <a:spLocks noChangeArrowheads="1"/>
          </p:cNvSpPr>
          <p:nvPr/>
        </p:nvSpPr>
        <p:spPr bwMode="auto">
          <a:xfrm>
            <a:off x="6227763" y="6396038"/>
            <a:ext cx="1528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Адмирал.</a:t>
            </a:r>
          </a:p>
        </p:txBody>
      </p:sp>
    </p:spTree>
  </p:cSld>
  <p:clrMapOvr>
    <a:masterClrMapping/>
  </p:clrMapOvr>
  <p:transition>
    <p:dissolv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082cac56c15f9cf457bdc97949c20610.jpe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404664"/>
            <a:ext cx="4176464" cy="28211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9155" name="Прямоугольник 2"/>
          <p:cNvSpPr>
            <a:spLocks noChangeArrowheads="1"/>
          </p:cNvSpPr>
          <p:nvPr/>
        </p:nvSpPr>
        <p:spPr bwMode="auto">
          <a:xfrm>
            <a:off x="1692275" y="-100013"/>
            <a:ext cx="1282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Шмель.</a:t>
            </a:r>
          </a:p>
        </p:txBody>
      </p:sp>
      <p:pic>
        <p:nvPicPr>
          <p:cNvPr id="4" name="Содержимое 3" descr="1254850361_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60031" y="404664"/>
            <a:ext cx="4032449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9157" name="Прямоугольник 4"/>
          <p:cNvSpPr>
            <a:spLocks noChangeArrowheads="1"/>
          </p:cNvSpPr>
          <p:nvPr/>
        </p:nvSpPr>
        <p:spPr bwMode="auto">
          <a:xfrm>
            <a:off x="6372225" y="-100013"/>
            <a:ext cx="11366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Пчела.</a:t>
            </a:r>
          </a:p>
        </p:txBody>
      </p:sp>
      <p:pic>
        <p:nvPicPr>
          <p:cNvPr id="6" name="Содержимое 3" descr="46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1520" y="3501009"/>
            <a:ext cx="4176464" cy="29637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9159" name="Прямоугольник 6"/>
          <p:cNvSpPr>
            <a:spLocks noChangeArrowheads="1"/>
          </p:cNvSpPr>
          <p:nvPr/>
        </p:nvSpPr>
        <p:spPr bwMode="auto">
          <a:xfrm>
            <a:off x="900113" y="6453188"/>
            <a:ext cx="23796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Божья коровка.</a:t>
            </a:r>
          </a:p>
        </p:txBody>
      </p:sp>
      <p:pic>
        <p:nvPicPr>
          <p:cNvPr id="8" name="Содержимое 3" descr="301000634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860032" y="3501008"/>
            <a:ext cx="4032448" cy="29674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9161" name="Прямоугольник 8"/>
          <p:cNvSpPr>
            <a:spLocks noChangeArrowheads="1"/>
          </p:cNvSpPr>
          <p:nvPr/>
        </p:nvSpPr>
        <p:spPr bwMode="auto">
          <a:xfrm>
            <a:off x="5940425" y="6453188"/>
            <a:ext cx="2184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Майский жук.</a:t>
            </a:r>
          </a:p>
        </p:txBody>
      </p:sp>
    </p:spTree>
  </p:cSld>
  <p:clrMapOvr>
    <a:masterClrMapping/>
  </p:clrMapOvr>
  <p:transition>
    <p:dissolv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авлиний глаз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9" descr="C:\C&amp;M\CMGE07_3\ящ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3429000"/>
            <a:ext cx="30003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7" descr="C:\C&amp;M\CMGE07_3\еж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29289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Рисунок 2" descr="0001578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72000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Рисунок 2" descr="0001558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38" y="3429000"/>
            <a:ext cx="32146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осн ляг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1500" y="3143250"/>
            <a:ext cx="8215313" cy="7080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+mn-lt"/>
                <a:cs typeface="+mn-cs"/>
              </a:rPr>
              <a:t>Весной после долгого зимнего сна просыпаются медведи, ежи, змеи, лягушки, ящерицы, рыбы.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осн ляг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Картинка 4 из 84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3"/>
            <a:ext cx="8501063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1"/>
          <p:cNvSpPr txBox="1">
            <a:spLocks noChangeArrowheads="1"/>
          </p:cNvSpPr>
          <p:nvPr/>
        </p:nvSpPr>
        <p:spPr bwMode="auto">
          <a:xfrm>
            <a:off x="2000250" y="214313"/>
            <a:ext cx="48577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Снова птицы летят издалёка,</a:t>
            </a:r>
          </a:p>
          <a:p>
            <a:r>
              <a:rPr lang="ru-RU" sz="2400" b="1">
                <a:latin typeface="Calibri" pitchFamily="34" charset="0"/>
              </a:rPr>
              <a:t>К берегам, расторгающим лёд,</a:t>
            </a:r>
          </a:p>
          <a:p>
            <a:r>
              <a:rPr lang="ru-RU" sz="2400" b="1">
                <a:latin typeface="Calibri" pitchFamily="34" charset="0"/>
              </a:rPr>
              <a:t>Солнце тёплое ходит высоко</a:t>
            </a:r>
          </a:p>
          <a:p>
            <a:r>
              <a:rPr lang="ru-RU" sz="2400" b="1">
                <a:latin typeface="Calibri" pitchFamily="34" charset="0"/>
              </a:rPr>
              <a:t>И душистого ландыша ждёт.</a:t>
            </a:r>
          </a:p>
          <a:p>
            <a:r>
              <a:rPr lang="ru-RU" sz="2400" b="1">
                <a:latin typeface="Calibri" pitchFamily="34" charset="0"/>
              </a:rPr>
              <a:t>А. Фет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1563" y="5857875"/>
            <a:ext cx="7215187" cy="8302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latin typeface="+mn-lt"/>
                <a:cs typeface="+mn-cs"/>
              </a:rPr>
              <a:t>Какие признаки весны назвал автор в своём стихотворении?</a:t>
            </a:r>
          </a:p>
        </p:txBody>
      </p:sp>
      <p:pic>
        <p:nvPicPr>
          <p:cNvPr id="7173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38275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лисята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 bwMode="auto">
          <a:xfrm>
            <a:off x="0" y="0"/>
            <a:ext cx="4752975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5" descr="медвежонок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4522788" y="3568700"/>
            <a:ext cx="4621212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 Box 6"/>
          <p:cNvSpPr txBox="1">
            <a:spLocks noChangeArrowheads="1"/>
          </p:cNvSpPr>
          <p:nvPr/>
        </p:nvSpPr>
        <p:spPr bwMode="auto">
          <a:xfrm>
            <a:off x="323850" y="4724400"/>
            <a:ext cx="41036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из берлоги -  медвежата.</a:t>
            </a:r>
          </a:p>
        </p:txBody>
      </p:sp>
      <p:sp>
        <p:nvSpPr>
          <p:cNvPr id="53253" name="Text Box 7"/>
          <p:cNvSpPr txBox="1">
            <a:spLocks noChangeArrowheads="1"/>
          </p:cNvSpPr>
          <p:nvPr/>
        </p:nvSpPr>
        <p:spPr bwMode="auto">
          <a:xfrm>
            <a:off x="5003800" y="1196975"/>
            <a:ext cx="35290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Выбираются из норы  лисята,</a:t>
            </a:r>
          </a:p>
        </p:txBody>
      </p:sp>
    </p:spTree>
  </p:cSld>
  <p:clrMapOvr>
    <a:masterClrMapping/>
  </p:clrMapOvr>
  <p:transition>
    <p:dissolv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jkr b djkxfn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42875"/>
            <a:ext cx="3762375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63" y="4143375"/>
            <a:ext cx="385762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>
                <a:latin typeface="+mn-lt"/>
                <a:cs typeface="+mn-cs"/>
              </a:rPr>
              <a:t>Меняют зимнюю шубку на летнюю.</a:t>
            </a:r>
          </a:p>
        </p:txBody>
      </p:sp>
      <p:pic>
        <p:nvPicPr>
          <p:cNvPr id="54276" name="Рисунок 3" descr="0001497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38" y="3357563"/>
            <a:ext cx="3579812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Рисунок 6" descr="0001834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142875"/>
            <a:ext cx="462756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9" descr="Белый мрамор"/>
          <p:cNvSpPr>
            <a:spLocks noChangeArrowheads="1" noChangeShapeType="1" noTextEdit="1"/>
          </p:cNvSpPr>
          <p:nvPr/>
        </p:nvSpPr>
        <p:spPr bwMode="auto">
          <a:xfrm>
            <a:off x="1619250" y="333375"/>
            <a:ext cx="6408738" cy="1008063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Правила друзей природы</a:t>
            </a:r>
          </a:p>
        </p:txBody>
      </p:sp>
      <p:grpSp>
        <p:nvGrpSpPr>
          <p:cNvPr id="3" name="Diagram 2">
            <a:extLst>
              <a:ext uri="{FF2B5EF4-FFF2-40B4-BE49-F238E27FC236}">
                <a16:creationId xmlns:a16="http://schemas.microsoft.com/office/drawing/2014/main" id="{F7586531-4C97-40D7-8270-7CA2F4552E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39975" y="1700213"/>
            <a:ext cx="4537075" cy="4537075"/>
            <a:chOff x="1429" y="704"/>
            <a:chExt cx="2858" cy="2858"/>
          </a:xfrm>
        </p:grpSpPr>
        <p:sp>
          <p:nvSpPr>
            <p:cNvPr id="20" name="AutoShape 3">
              <a:extLst>
                <a:ext uri="{FF2B5EF4-FFF2-40B4-BE49-F238E27FC236}">
                  <a16:creationId xmlns:a16="http://schemas.microsoft.com/office/drawing/2014/main" id="{22F87D4F-99F8-411E-A45F-7E61CD367A6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429" y="704"/>
              <a:ext cx="2858" cy="2858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_s1028">
              <a:extLst>
                <a:ext uri="{FF2B5EF4-FFF2-40B4-BE49-F238E27FC236}">
                  <a16:creationId xmlns:a16="http://schemas.microsoft.com/office/drawing/2014/main" id="{3985374F-AFE7-4425-8EF3-60F9AA5340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78" y="1652"/>
              <a:ext cx="241" cy="2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_s1029">
              <a:extLst>
                <a:ext uri="{FF2B5EF4-FFF2-40B4-BE49-F238E27FC236}">
                  <a16:creationId xmlns:a16="http://schemas.microsoft.com/office/drawing/2014/main" id="{004119EB-96C1-4A0F-B0C8-2802B31C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1073"/>
              <a:ext cx="679" cy="67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_s1030">
              <a:extLst>
                <a:ext uri="{FF2B5EF4-FFF2-40B4-BE49-F238E27FC236}">
                  <a16:creationId xmlns:a16="http://schemas.microsoft.com/office/drawing/2014/main" id="{50333E80-3967-4113-B4EA-88F1557B3A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79" y="2132"/>
              <a:ext cx="3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_s1031">
              <a:extLst>
                <a:ext uri="{FF2B5EF4-FFF2-40B4-BE49-F238E27FC236}">
                  <a16:creationId xmlns:a16="http://schemas.microsoft.com/office/drawing/2014/main" id="{68A6EF3B-47D9-4353-8CFB-5407BAD149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1" y="1793"/>
              <a:ext cx="679" cy="67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_s1032">
              <a:extLst>
                <a:ext uri="{FF2B5EF4-FFF2-40B4-BE49-F238E27FC236}">
                  <a16:creationId xmlns:a16="http://schemas.microsoft.com/office/drawing/2014/main" id="{9630414F-12C2-46B1-9C01-A4FF8AC875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78" y="2371"/>
              <a:ext cx="241" cy="2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_s1033">
              <a:extLst>
                <a:ext uri="{FF2B5EF4-FFF2-40B4-BE49-F238E27FC236}">
                  <a16:creationId xmlns:a16="http://schemas.microsoft.com/office/drawing/2014/main" id="{01C7C71E-C6ED-4DE1-AFC8-821AEB847E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2513"/>
              <a:ext cx="679" cy="67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_s1034">
              <a:extLst>
                <a:ext uri="{FF2B5EF4-FFF2-40B4-BE49-F238E27FC236}">
                  <a16:creationId xmlns:a16="http://schemas.microsoft.com/office/drawing/2014/main" id="{FB86864F-BBE2-4F69-A2AB-A2583B1F69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8" y="2470"/>
              <a:ext cx="0" cy="3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_s1035">
              <a:extLst>
                <a:ext uri="{FF2B5EF4-FFF2-40B4-BE49-F238E27FC236}">
                  <a16:creationId xmlns:a16="http://schemas.microsoft.com/office/drawing/2014/main" id="{A9C8F458-D8B6-4BAB-8F25-CB828B0655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9" y="2811"/>
              <a:ext cx="679" cy="67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_s1036">
              <a:extLst>
                <a:ext uri="{FF2B5EF4-FFF2-40B4-BE49-F238E27FC236}">
                  <a16:creationId xmlns:a16="http://schemas.microsoft.com/office/drawing/2014/main" id="{F3A254D3-C1B4-43EB-B96D-077B020B03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97" y="2371"/>
              <a:ext cx="241" cy="2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_s1037">
              <a:extLst>
                <a:ext uri="{FF2B5EF4-FFF2-40B4-BE49-F238E27FC236}">
                  <a16:creationId xmlns:a16="http://schemas.microsoft.com/office/drawing/2014/main" id="{74ABDB07-07B1-4CC5-A3C9-9796E6D2D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9" y="2513"/>
              <a:ext cx="679" cy="67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_s1038">
              <a:extLst>
                <a:ext uri="{FF2B5EF4-FFF2-40B4-BE49-F238E27FC236}">
                  <a16:creationId xmlns:a16="http://schemas.microsoft.com/office/drawing/2014/main" id="{7411F083-61C8-4B9A-AF71-6701112658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6" y="2132"/>
              <a:ext cx="3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_s1039">
              <a:extLst>
                <a:ext uri="{FF2B5EF4-FFF2-40B4-BE49-F238E27FC236}">
                  <a16:creationId xmlns:a16="http://schemas.microsoft.com/office/drawing/2014/main" id="{F5BD39E2-1963-420C-A8BE-4BE9BF4220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7" y="1793"/>
              <a:ext cx="679" cy="67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_s1040">
              <a:extLst>
                <a:ext uri="{FF2B5EF4-FFF2-40B4-BE49-F238E27FC236}">
                  <a16:creationId xmlns:a16="http://schemas.microsoft.com/office/drawing/2014/main" id="{C195F51C-6FA6-4695-AED6-2FD4C691DA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97" y="1652"/>
              <a:ext cx="241" cy="2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_s1041">
              <a:extLst>
                <a:ext uri="{FF2B5EF4-FFF2-40B4-BE49-F238E27FC236}">
                  <a16:creationId xmlns:a16="http://schemas.microsoft.com/office/drawing/2014/main" id="{55043388-BD62-4A43-8841-90165C712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9" y="1073"/>
              <a:ext cx="679" cy="67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_s1042">
              <a:extLst>
                <a:ext uri="{FF2B5EF4-FFF2-40B4-BE49-F238E27FC236}">
                  <a16:creationId xmlns:a16="http://schemas.microsoft.com/office/drawing/2014/main" id="{A72352D2-520A-475D-AA73-1555DC4CED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58" y="1453"/>
              <a:ext cx="0" cy="34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_s1043">
              <a:extLst>
                <a:ext uri="{FF2B5EF4-FFF2-40B4-BE49-F238E27FC236}">
                  <a16:creationId xmlns:a16="http://schemas.microsoft.com/office/drawing/2014/main" id="{B1BA100F-F238-4FCC-B171-70FCC3777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9" y="775"/>
              <a:ext cx="679" cy="67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_s1044">
              <a:extLst>
                <a:ext uri="{FF2B5EF4-FFF2-40B4-BE49-F238E27FC236}">
                  <a16:creationId xmlns:a16="http://schemas.microsoft.com/office/drawing/2014/main" id="{22FE9169-124F-4772-9369-42C057334C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9" y="1794"/>
              <a:ext cx="679" cy="67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1800" b="1" i="0" u="none" strike="noStrike" cap="none" normalizeH="0" baseline="0">
                  <a:ln>
                    <a:noFill/>
                  </a:ln>
                  <a:solidFill>
                    <a:srgbClr val="CC3300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Помни!</a:t>
              </a:r>
            </a:p>
          </p:txBody>
        </p:sp>
      </p:grpSp>
      <p:pic>
        <p:nvPicPr>
          <p:cNvPr id="4" name="Picture 88" descr="img0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1773238"/>
            <a:ext cx="1152525" cy="1116012"/>
          </a:xfrm>
          <a:prstGeom prst="rect">
            <a:avLst/>
          </a:prstGeom>
          <a:noFill/>
          <a:ln w="19050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5" name="Picture 89" descr="img0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2205038"/>
            <a:ext cx="1152525" cy="1073150"/>
          </a:xfrm>
          <a:prstGeom prst="rect">
            <a:avLst/>
          </a:prstGeom>
          <a:noFill/>
          <a:ln w="19050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6" name="Picture 90" descr="img0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500" y="3357563"/>
            <a:ext cx="1081088" cy="1222375"/>
          </a:xfrm>
          <a:prstGeom prst="rect">
            <a:avLst/>
          </a:prstGeom>
          <a:noFill/>
          <a:ln w="19050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7" name="Picture 91" descr="img0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9700" y="4652963"/>
            <a:ext cx="1116013" cy="1223962"/>
          </a:xfrm>
          <a:prstGeom prst="rect">
            <a:avLst/>
          </a:prstGeom>
          <a:noFill/>
          <a:ln w="19050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8" name="Picture 92" descr="img0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6238" y="2205038"/>
            <a:ext cx="1076325" cy="1081087"/>
          </a:xfrm>
          <a:prstGeom prst="rect">
            <a:avLst/>
          </a:prstGeom>
          <a:noFill/>
          <a:ln w="19050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9" name="Picture 93" descr="img01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413" y="3357563"/>
            <a:ext cx="1081087" cy="1098550"/>
          </a:xfrm>
          <a:prstGeom prst="rect">
            <a:avLst/>
          </a:prstGeom>
          <a:noFill/>
          <a:ln w="19050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10" name="Picture 94" descr="img0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916238" y="4581525"/>
            <a:ext cx="1079500" cy="1104900"/>
          </a:xfrm>
          <a:prstGeom prst="rect">
            <a:avLst/>
          </a:prstGeom>
          <a:noFill/>
          <a:ln w="19050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11" name="Picture 95" descr="img0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7175" y="5084763"/>
            <a:ext cx="1077913" cy="1296987"/>
          </a:xfrm>
          <a:prstGeom prst="rect">
            <a:avLst/>
          </a:prstGeom>
          <a:noFill/>
          <a:ln w="19050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12" name="Text Box 96"/>
          <p:cNvSpPr txBox="1">
            <a:spLocks noChangeArrowheads="1"/>
          </p:cNvSpPr>
          <p:nvPr/>
        </p:nvSpPr>
        <p:spPr bwMode="auto">
          <a:xfrm rot="-538358">
            <a:off x="5300663" y="1463675"/>
            <a:ext cx="2520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CC3300"/>
                </a:solidFill>
              </a:rPr>
              <a:t>Не разжигай костры!</a:t>
            </a:r>
          </a:p>
        </p:txBody>
      </p:sp>
      <p:sp>
        <p:nvSpPr>
          <p:cNvPr id="13" name="Text Box 97"/>
          <p:cNvSpPr txBox="1">
            <a:spLocks noChangeArrowheads="1"/>
          </p:cNvSpPr>
          <p:nvPr/>
        </p:nvSpPr>
        <p:spPr bwMode="auto">
          <a:xfrm rot="505618">
            <a:off x="6599238" y="2674938"/>
            <a:ext cx="25209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CC3300"/>
                </a:solidFill>
              </a:rPr>
              <a:t>Не ломай ветки деревьев!</a:t>
            </a:r>
          </a:p>
        </p:txBody>
      </p:sp>
      <p:sp>
        <p:nvSpPr>
          <p:cNvPr id="14" name="Text Box 98"/>
          <p:cNvSpPr txBox="1">
            <a:spLocks noChangeArrowheads="1"/>
          </p:cNvSpPr>
          <p:nvPr/>
        </p:nvSpPr>
        <p:spPr bwMode="auto">
          <a:xfrm rot="-754544">
            <a:off x="6811963" y="3868738"/>
            <a:ext cx="2087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CC3300"/>
                </a:solidFill>
              </a:rPr>
              <a:t>Не рви мухоморы!</a:t>
            </a:r>
          </a:p>
        </p:txBody>
      </p:sp>
      <p:sp>
        <p:nvSpPr>
          <p:cNvPr id="15" name="Text Box 99"/>
          <p:cNvSpPr txBox="1">
            <a:spLocks noChangeArrowheads="1"/>
          </p:cNvSpPr>
          <p:nvPr/>
        </p:nvSpPr>
        <p:spPr bwMode="auto">
          <a:xfrm rot="685627">
            <a:off x="6376988" y="5259388"/>
            <a:ext cx="2520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CC3300"/>
                </a:solidFill>
              </a:rPr>
              <a:t>Не разоряй муравейники!</a:t>
            </a:r>
          </a:p>
        </p:txBody>
      </p:sp>
      <p:sp>
        <p:nvSpPr>
          <p:cNvPr id="16" name="Text Box 100"/>
          <p:cNvSpPr txBox="1">
            <a:spLocks noChangeArrowheads="1"/>
          </p:cNvSpPr>
          <p:nvPr/>
        </p:nvSpPr>
        <p:spPr bwMode="auto">
          <a:xfrm rot="321349">
            <a:off x="5154613" y="6399213"/>
            <a:ext cx="3311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CC3300"/>
                </a:solidFill>
              </a:rPr>
              <a:t>Не трогай животных!</a:t>
            </a:r>
          </a:p>
        </p:txBody>
      </p:sp>
      <p:sp>
        <p:nvSpPr>
          <p:cNvPr id="17" name="Text Box 101"/>
          <p:cNvSpPr txBox="1">
            <a:spLocks noChangeArrowheads="1"/>
          </p:cNvSpPr>
          <p:nvPr/>
        </p:nvSpPr>
        <p:spPr bwMode="auto">
          <a:xfrm rot="-422073">
            <a:off x="922338" y="5656263"/>
            <a:ext cx="23034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CC3300"/>
                </a:solidFill>
              </a:rPr>
              <a:t>Не разоряй гнезда птиц!</a:t>
            </a:r>
          </a:p>
        </p:txBody>
      </p:sp>
      <p:sp>
        <p:nvSpPr>
          <p:cNvPr id="18" name="Text Box 102"/>
          <p:cNvSpPr txBox="1">
            <a:spLocks noChangeArrowheads="1"/>
          </p:cNvSpPr>
          <p:nvPr/>
        </p:nvSpPr>
        <p:spPr bwMode="auto">
          <a:xfrm rot="-983372">
            <a:off x="609600" y="3792538"/>
            <a:ext cx="16573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CC3300"/>
                </a:solidFill>
              </a:rPr>
              <a:t>Не наступай на цветы и насекомых!</a:t>
            </a:r>
          </a:p>
        </p:txBody>
      </p:sp>
      <p:sp>
        <p:nvSpPr>
          <p:cNvPr id="19" name="Text Box 103"/>
          <p:cNvSpPr txBox="1">
            <a:spLocks noChangeArrowheads="1"/>
          </p:cNvSpPr>
          <p:nvPr/>
        </p:nvSpPr>
        <p:spPr bwMode="auto">
          <a:xfrm rot="-719814">
            <a:off x="790575" y="2241550"/>
            <a:ext cx="180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b="1" i="1">
                <a:solidFill>
                  <a:srgbClr val="CC3300"/>
                </a:solidFill>
              </a:rPr>
              <a:t>Не рви полевые цветы!</a:t>
            </a:r>
          </a:p>
        </p:txBody>
      </p:sp>
      <p:pic>
        <p:nvPicPr>
          <p:cNvPr id="1062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1222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1"/>
          <p:cNvSpPr txBox="1">
            <a:spLocks noChangeArrowheads="1"/>
          </p:cNvSpPr>
          <p:nvPr/>
        </p:nvSpPr>
        <p:spPr bwMode="auto">
          <a:xfrm>
            <a:off x="3419475" y="0"/>
            <a:ext cx="22796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6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</a:p>
        </p:txBody>
      </p:sp>
      <p:pic>
        <p:nvPicPr>
          <p:cNvPr id="56323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22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547813" y="908050"/>
            <a:ext cx="410845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u="sng" dirty="0">
                <a:latin typeface="+mn-lt"/>
              </a:rPr>
              <a:t>A</a:t>
            </a:r>
            <a:r>
              <a:rPr lang="ru-RU" sz="1600" b="1" u="sng" dirty="0">
                <a:latin typeface="+mn-lt"/>
              </a:rPr>
              <a:t>1</a:t>
            </a:r>
            <a:r>
              <a:rPr lang="en-US" sz="1600" b="1" u="sng" dirty="0">
                <a:latin typeface="+mn-lt"/>
              </a:rPr>
              <a:t>.</a:t>
            </a:r>
            <a:r>
              <a:rPr lang="ru-RU" sz="1600" b="1" u="sng" dirty="0">
                <a:latin typeface="+mn-lt"/>
              </a:rPr>
              <a:t> Что не относится к весенним явлениям?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1124744"/>
            <a:ext cx="5112568" cy="738664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половодье 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метель</a:t>
            </a:r>
          </a:p>
          <a:p>
            <a:pPr>
              <a:buFont typeface="Wingdings" pitchFamily="2" charset="2"/>
              <a:buChar char="q"/>
              <a:defRPr/>
            </a:pPr>
            <a:endParaRPr lang="ru-RU" sz="1400" dirty="0">
              <a:latin typeface="+mn-lt"/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ледоход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первые грозы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7813" y="1557338"/>
            <a:ext cx="44116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А2. Какое явление природы относится к весне?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прилёт перелётных птиц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листопад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ледостав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созревание ягод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813" y="2636838"/>
            <a:ext cx="405130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А3. Какое растение цветёт весной первым?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47664" y="2852936"/>
            <a:ext cx="5112568" cy="523220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яблоня 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одуванчик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мать-и-мачеха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черёмуха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7813" y="3284538"/>
            <a:ext cx="334010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А4. Какая птица прилетает первой?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7664" y="3501008"/>
            <a:ext cx="5112568" cy="523220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ласточка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утка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скворец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грач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47813" y="3933825"/>
            <a:ext cx="3935412" cy="132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В1. Найди неверное утверждение.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600" dirty="0">
                <a:latin typeface="+mn-lt"/>
              </a:rPr>
              <a:t> 1) Весной не бывает заморозков.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600" dirty="0">
                <a:latin typeface="+mn-lt"/>
              </a:rPr>
              <a:t> 2) Весной река освобождается ото льда.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600" dirty="0">
                <a:latin typeface="+mn-lt"/>
              </a:rPr>
              <a:t> 3) Весной появляются проталины.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600" dirty="0">
                <a:latin typeface="+mn-lt"/>
              </a:rPr>
              <a:t> 4) Весной птицы вьют гнёзда.</a:t>
            </a:r>
            <a:endParaRPr lang="ru-RU" sz="14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7813" y="5157788"/>
            <a:ext cx="454342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В2. Какое растение не относится к первоцветам?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47664" y="5373216"/>
            <a:ext cx="5184576" cy="523220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ветреница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мать-и-мачеха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верба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ромашка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47813" y="5805488"/>
            <a:ext cx="4725987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С1. У каких животных весной изменяется окраска?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47664" y="6021288"/>
            <a:ext cx="5184576" cy="523220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у куропатки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у зайца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у медведя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у совы</a:t>
            </a:r>
          </a:p>
        </p:txBody>
      </p:sp>
    </p:spTree>
  </p:cSld>
  <p:clrMapOvr>
    <a:masterClrMapping/>
  </p:clrMapOvr>
  <p:transition>
    <p:dissolv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Box 1"/>
          <p:cNvSpPr txBox="1">
            <a:spLocks noChangeArrowheads="1"/>
          </p:cNvSpPr>
          <p:nvPr/>
        </p:nvSpPr>
        <p:spPr bwMode="auto">
          <a:xfrm>
            <a:off x="3419475" y="0"/>
            <a:ext cx="22796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6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47813" y="908050"/>
            <a:ext cx="410845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u="sng" dirty="0">
                <a:latin typeface="+mn-lt"/>
              </a:rPr>
              <a:t>A</a:t>
            </a:r>
            <a:r>
              <a:rPr lang="ru-RU" sz="1600" b="1" u="sng" dirty="0">
                <a:latin typeface="+mn-lt"/>
              </a:rPr>
              <a:t>1</a:t>
            </a:r>
            <a:r>
              <a:rPr lang="en-US" sz="1600" b="1" u="sng" dirty="0">
                <a:latin typeface="+mn-lt"/>
              </a:rPr>
              <a:t>.</a:t>
            </a:r>
            <a:r>
              <a:rPr lang="ru-RU" sz="1600" b="1" u="sng" dirty="0">
                <a:latin typeface="+mn-lt"/>
              </a:rPr>
              <a:t> Что не относится к весенним явлениям?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1124744"/>
            <a:ext cx="5112568" cy="52322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половодье 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</a:rPr>
              <a:t> 2) метель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ледоход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первые грозы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7813" y="1557338"/>
            <a:ext cx="441166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А2. Какое явление природы относится к весне?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</a:rPr>
              <a:t> 1) прилёт перелётных птиц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листопад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ледостав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созревание ягод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813" y="2636838"/>
            <a:ext cx="405130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А3. Какое растение цветёт весной первым?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47664" y="2852936"/>
            <a:ext cx="5112568" cy="523220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яблоня 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одуванчик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</a:rPr>
              <a:t> 3) мать-и-мачеха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черёмуха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7813" y="3284538"/>
            <a:ext cx="3340100" cy="3397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А4. Какая птица прилетает первой?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47664" y="3501008"/>
            <a:ext cx="5112568" cy="523220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ласточка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утка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скворец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</a:rPr>
              <a:t> 4) грач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47813" y="3933825"/>
            <a:ext cx="3935412" cy="132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В1. Найди неверное утверждение.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srgbClr val="FF0000"/>
                </a:solidFill>
                <a:latin typeface="+mn-lt"/>
              </a:rPr>
              <a:t> 1) Весной не бывает заморозков.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600" dirty="0">
                <a:latin typeface="+mn-lt"/>
              </a:rPr>
              <a:t> 2) Весной река освобождается ото льда.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600" dirty="0">
                <a:latin typeface="+mn-lt"/>
              </a:rPr>
              <a:t> 3) Весной появляются проталины.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600" dirty="0">
                <a:latin typeface="+mn-lt"/>
              </a:rPr>
              <a:t> 4) Весной птицы вьют гнёзда.</a:t>
            </a:r>
            <a:endParaRPr lang="ru-RU" sz="1400" dirty="0"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47813" y="5157788"/>
            <a:ext cx="454342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В2. Какое растение не относится к первоцветам?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47664" y="5373216"/>
            <a:ext cx="5184576" cy="523220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1) ветреница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2) мать-и-мачеха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верба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</a:rPr>
              <a:t> 4) ромашка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47813" y="5805488"/>
            <a:ext cx="4725987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u="sng" dirty="0">
                <a:latin typeface="+mn-lt"/>
              </a:rPr>
              <a:t>С1. У каких животных весной изменяется окраска?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47664" y="6021288"/>
            <a:ext cx="5184576" cy="523220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</a:rPr>
              <a:t> 1) у куропатки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</a:rPr>
              <a:t> 2) у зайца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3) у медведя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ru-RU" sz="1400" dirty="0">
                <a:latin typeface="+mn-lt"/>
              </a:rPr>
              <a:t> 4) у совы</a:t>
            </a:r>
          </a:p>
        </p:txBody>
      </p:sp>
      <p:sp>
        <p:nvSpPr>
          <p:cNvPr id="57360" name="TextBox 16"/>
          <p:cNvSpPr txBox="1">
            <a:spLocks noChangeArrowheads="1"/>
          </p:cNvSpPr>
          <p:nvPr/>
        </p:nvSpPr>
        <p:spPr bwMode="auto">
          <a:xfrm>
            <a:off x="6588125" y="1125538"/>
            <a:ext cx="233045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>
                <a:solidFill>
                  <a:srgbClr val="00B0F0"/>
                </a:solidFill>
              </a:rPr>
              <a:t>Баллы</a:t>
            </a:r>
          </a:p>
        </p:txBody>
      </p:sp>
      <p:sp>
        <p:nvSpPr>
          <p:cNvPr id="57361" name="TextBox 17"/>
          <p:cNvSpPr txBox="1">
            <a:spLocks noChangeArrowheads="1"/>
          </p:cNvSpPr>
          <p:nvPr/>
        </p:nvSpPr>
        <p:spPr bwMode="auto">
          <a:xfrm>
            <a:off x="6659563" y="1989138"/>
            <a:ext cx="254635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    11-10 – </a:t>
            </a:r>
            <a:r>
              <a:rPr lang="ru-RU" sz="4000">
                <a:solidFill>
                  <a:srgbClr val="FF0000"/>
                </a:solidFill>
              </a:rPr>
              <a:t>5</a:t>
            </a:r>
          </a:p>
          <a:p>
            <a:r>
              <a:rPr lang="ru-RU" sz="2800"/>
              <a:t>     9,8,7 – </a:t>
            </a:r>
            <a:r>
              <a:rPr lang="ru-RU" sz="4000">
                <a:solidFill>
                  <a:srgbClr val="FF0000"/>
                </a:solidFill>
              </a:rPr>
              <a:t>4</a:t>
            </a:r>
            <a:endParaRPr lang="ru-RU" sz="3600">
              <a:solidFill>
                <a:srgbClr val="FF0000"/>
              </a:solidFill>
            </a:endParaRPr>
          </a:p>
          <a:p>
            <a:r>
              <a:rPr lang="ru-RU" sz="2400"/>
              <a:t>     </a:t>
            </a:r>
            <a:r>
              <a:rPr lang="ru-RU" sz="2800"/>
              <a:t>6,5</a:t>
            </a:r>
            <a:r>
              <a:rPr lang="ru-RU" sz="2400"/>
              <a:t>     –  </a:t>
            </a:r>
            <a:r>
              <a:rPr lang="ru-RU" sz="4000">
                <a:solidFill>
                  <a:srgbClr val="FF0000"/>
                </a:solidFill>
              </a:rPr>
              <a:t>3</a:t>
            </a:r>
          </a:p>
          <a:p>
            <a:r>
              <a:rPr lang="ru-RU" sz="2000"/>
              <a:t>Меньше </a:t>
            </a:r>
            <a:r>
              <a:rPr lang="ru-RU" sz="2800"/>
              <a:t>5</a:t>
            </a:r>
            <a:r>
              <a:rPr lang="ru-RU" sz="2000"/>
              <a:t> </a:t>
            </a:r>
            <a:r>
              <a:rPr lang="ru-RU" sz="2800"/>
              <a:t>– </a:t>
            </a:r>
            <a:r>
              <a:rPr lang="ru-RU" sz="4000">
                <a:solidFill>
                  <a:srgbClr val="FF0000"/>
                </a:solidFill>
              </a:rPr>
              <a:t>2</a:t>
            </a:r>
            <a:r>
              <a:rPr lang="ru-RU" sz="2800"/>
              <a:t> </a:t>
            </a:r>
            <a:r>
              <a:rPr lang="ru-RU" sz="3600">
                <a:solidFill>
                  <a:srgbClr val="FF0000"/>
                </a:solidFill>
              </a:rPr>
              <a:t> </a:t>
            </a:r>
            <a:r>
              <a:rPr lang="ru-RU" sz="2800"/>
              <a:t> 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3568" y="3284984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1 Б.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3568" y="393305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2 Б.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3568" y="90872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1 Б.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3568" y="515719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2 Б.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3568" y="5805264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3 Б.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3568" y="155679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1 Б.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3568" y="263691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1 Б.</a:t>
            </a:r>
          </a:p>
        </p:txBody>
      </p:sp>
    </p:spTree>
  </p:cSld>
  <p:clrMapOvr>
    <a:masterClrMapping/>
  </p:clrMapOvr>
  <p:transition>
    <p:dissolv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988840"/>
            <a:ext cx="61670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i="1" dirty="0">
                <a:solidFill>
                  <a:srgbClr val="FF0000"/>
                </a:solidFill>
                <a:latin typeface="Monotype Corsiva" pitchFamily="66" charset="0"/>
              </a:rPr>
              <a:t>Что узнали?</a:t>
            </a:r>
          </a:p>
        </p:txBody>
      </p:sp>
    </p:spTree>
  </p:cSld>
  <p:clrMapOvr>
    <a:masterClrMapping/>
  </p:clrMapOvr>
  <p:transition>
    <p:dissolv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трав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8371" name="Rectangle 7"/>
          <p:cNvSpPr>
            <a:spLocks noChangeArrowheads="1"/>
          </p:cNvSpPr>
          <p:nvPr/>
        </p:nvSpPr>
        <p:spPr bwMode="auto">
          <a:xfrm>
            <a:off x="285750" y="71438"/>
            <a:ext cx="8286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Весенние изменения                                        в природе</a:t>
            </a:r>
          </a:p>
        </p:txBody>
      </p:sp>
      <p:pic>
        <p:nvPicPr>
          <p:cNvPr id="58372" name="Picture 10" descr="J00792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88" y="-71438"/>
            <a:ext cx="27146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вал 13"/>
          <p:cNvSpPr/>
          <p:nvPr/>
        </p:nvSpPr>
        <p:spPr>
          <a:xfrm>
            <a:off x="3686175" y="357188"/>
            <a:ext cx="1771650" cy="1646237"/>
          </a:xfrm>
          <a:prstGeom prst="ellipse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dirty="0">
              <a:solidFill>
                <a:srgbClr val="000099"/>
              </a:solidFill>
              <a:latin typeface="Times New Roman" pitchFamily="18" charset="0"/>
            </a:endParaRPr>
          </a:p>
          <a:p>
            <a:pPr algn="ctr">
              <a:defRPr/>
            </a:pPr>
            <a:r>
              <a:rPr lang="ru-RU" sz="2400" dirty="0">
                <a:solidFill>
                  <a:srgbClr val="000099"/>
                </a:solidFill>
                <a:latin typeface="Times New Roman" pitchFamily="18" charset="0"/>
              </a:rPr>
              <a:t>Солнце выше, чем зимой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58374" name="TextBox 20"/>
          <p:cNvSpPr txBox="1">
            <a:spLocks noChangeArrowheads="1"/>
          </p:cNvSpPr>
          <p:nvPr/>
        </p:nvSpPr>
        <p:spPr bwMode="auto">
          <a:xfrm>
            <a:off x="6286500" y="500063"/>
            <a:ext cx="2500313" cy="52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>
                <a:solidFill>
                  <a:srgbClr val="800000"/>
                </a:solidFill>
                <a:latin typeface="Times New Roman" pitchFamily="18" charset="0"/>
              </a:rPr>
              <a:t>- набухание почек;</a:t>
            </a:r>
          </a:p>
          <a:p>
            <a:r>
              <a:rPr lang="ru-RU" sz="2600">
                <a:solidFill>
                  <a:srgbClr val="800000"/>
                </a:solidFill>
                <a:latin typeface="Times New Roman" pitchFamily="18" charset="0"/>
              </a:rPr>
              <a:t>- появление листьев;</a:t>
            </a:r>
          </a:p>
          <a:p>
            <a:r>
              <a:rPr lang="ru-RU" sz="2600">
                <a:solidFill>
                  <a:srgbClr val="800000"/>
                </a:solidFill>
                <a:latin typeface="Times New Roman" pitchFamily="18" charset="0"/>
              </a:rPr>
              <a:t>- цветение растений;</a:t>
            </a:r>
          </a:p>
          <a:p>
            <a:r>
              <a:rPr lang="ru-RU" sz="2600">
                <a:solidFill>
                  <a:srgbClr val="800000"/>
                </a:solidFill>
                <a:latin typeface="Times New Roman" pitchFamily="18" charset="0"/>
              </a:rPr>
              <a:t>- появление насекомых;</a:t>
            </a:r>
          </a:p>
          <a:p>
            <a:r>
              <a:rPr lang="ru-RU" sz="2600">
                <a:solidFill>
                  <a:srgbClr val="800000"/>
                </a:solidFill>
                <a:latin typeface="Times New Roman" pitchFamily="18" charset="0"/>
              </a:rPr>
              <a:t>- возвращение перелетных  </a:t>
            </a:r>
          </a:p>
          <a:p>
            <a:r>
              <a:rPr lang="ru-RU" sz="2600">
                <a:solidFill>
                  <a:srgbClr val="800000"/>
                </a:solidFill>
                <a:latin typeface="Times New Roman" pitchFamily="18" charset="0"/>
              </a:rPr>
              <a:t>  птиц;</a:t>
            </a:r>
          </a:p>
          <a:p>
            <a:r>
              <a:rPr lang="ru-RU" sz="2600">
                <a:solidFill>
                  <a:srgbClr val="800000"/>
                </a:solidFill>
                <a:latin typeface="Times New Roman" pitchFamily="18" charset="0"/>
              </a:rPr>
              <a:t>- изменения в жизни зверей.</a:t>
            </a:r>
          </a:p>
        </p:txBody>
      </p:sp>
      <p:sp>
        <p:nvSpPr>
          <p:cNvPr id="58375" name="TextBox 22"/>
          <p:cNvSpPr txBox="1">
            <a:spLocks noChangeArrowheads="1"/>
          </p:cNvSpPr>
          <p:nvPr/>
        </p:nvSpPr>
        <p:spPr bwMode="auto">
          <a:xfrm>
            <a:off x="3571875" y="3286125"/>
            <a:ext cx="2143125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0099"/>
                </a:solidFill>
                <a:latin typeface="Times New Roman" pitchFamily="18" charset="0"/>
              </a:rPr>
              <a:t>дни стали длиннее;</a:t>
            </a:r>
          </a:p>
          <a:p>
            <a:pPr algn="ctr"/>
            <a:r>
              <a:rPr lang="ru-RU" sz="2800">
                <a:solidFill>
                  <a:srgbClr val="000099"/>
                </a:solidFill>
                <a:latin typeface="Times New Roman" pitchFamily="18" charset="0"/>
              </a:rPr>
              <a:t>потепление</a:t>
            </a:r>
          </a:p>
          <a:p>
            <a:endParaRPr lang="ru-RU"/>
          </a:p>
        </p:txBody>
      </p:sp>
      <p:sp>
        <p:nvSpPr>
          <p:cNvPr id="58376" name="Прямоугольник 24"/>
          <p:cNvSpPr>
            <a:spLocks noChangeArrowheads="1"/>
          </p:cNvSpPr>
          <p:nvPr/>
        </p:nvSpPr>
        <p:spPr bwMode="auto">
          <a:xfrm>
            <a:off x="0" y="500063"/>
            <a:ext cx="3071813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- небо голубое,    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   высокое;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- облака белые,  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  легкие;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- таяние снега,   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   льда;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- ледоход;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- половодье;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- осадки: снег,    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  дождь;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- первая гроза;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- оттаивание   </a:t>
            </a:r>
          </a:p>
          <a:p>
            <a:r>
              <a:rPr lang="ru-RU" sz="2800">
                <a:solidFill>
                  <a:srgbClr val="800000"/>
                </a:solidFill>
                <a:latin typeface="Times New Roman" pitchFamily="18" charset="0"/>
              </a:rPr>
              <a:t>        почвы.</a:t>
            </a:r>
          </a:p>
        </p:txBody>
      </p:sp>
      <p:sp>
        <p:nvSpPr>
          <p:cNvPr id="58377" name="TextBox 1"/>
          <p:cNvSpPr txBox="1">
            <a:spLocks noChangeArrowheads="1"/>
          </p:cNvSpPr>
          <p:nvPr/>
        </p:nvSpPr>
        <p:spPr bwMode="auto">
          <a:xfrm>
            <a:off x="2484438" y="5473700"/>
            <a:ext cx="44386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в «четвёрках»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Рассказ </a:t>
            </a:r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«Пришла весна»</a:t>
            </a:r>
            <a:endParaRPr lang="ru-RU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3" descr="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Box 3"/>
          <p:cNvSpPr txBox="1">
            <a:spLocks noChangeArrowheads="1"/>
          </p:cNvSpPr>
          <p:nvPr/>
        </p:nvSpPr>
        <p:spPr bwMode="auto">
          <a:xfrm>
            <a:off x="3779838" y="0"/>
            <a:ext cx="43624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u="sng">
                <a:solidFill>
                  <a:srgbClr val="FF0000"/>
                </a:solidFill>
                <a:latin typeface="Monotype Corsiva" pitchFamily="66" charset="0"/>
              </a:rPr>
              <a:t>Работа в «четвёрках»</a:t>
            </a:r>
          </a:p>
          <a:p>
            <a:r>
              <a:rPr lang="ru-RU" sz="4000" u="sng">
                <a:solidFill>
                  <a:srgbClr val="FF0000"/>
                </a:solidFill>
                <a:latin typeface="Monotype Corsiva" pitchFamily="66" charset="0"/>
              </a:rPr>
              <a:t>«Пришла весна»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500" y="142875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/>
              <a:t>Сегодня на уроке я:</a:t>
            </a:r>
          </a:p>
        </p:txBody>
      </p:sp>
      <p:pic>
        <p:nvPicPr>
          <p:cNvPr id="60419" name="Рисунок 3" descr="2319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88" y="1785938"/>
            <a:ext cx="37147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TextBox 4"/>
          <p:cNvSpPr txBox="1">
            <a:spLocks noChangeArrowheads="1"/>
          </p:cNvSpPr>
          <p:nvPr/>
        </p:nvSpPr>
        <p:spPr bwMode="auto">
          <a:xfrm>
            <a:off x="285750" y="1857375"/>
            <a:ext cx="2643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ПОНЯЛ</a:t>
            </a:r>
          </a:p>
        </p:txBody>
      </p:sp>
      <p:sp>
        <p:nvSpPr>
          <p:cNvPr id="60421" name="TextBox 5"/>
          <p:cNvSpPr txBox="1">
            <a:spLocks noChangeArrowheads="1"/>
          </p:cNvSpPr>
          <p:nvPr/>
        </p:nvSpPr>
        <p:spPr bwMode="auto">
          <a:xfrm>
            <a:off x="5572125" y="4357688"/>
            <a:ext cx="3071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УДИВИЛСЯ</a:t>
            </a:r>
          </a:p>
        </p:txBody>
      </p:sp>
      <p:sp>
        <p:nvSpPr>
          <p:cNvPr id="60422" name="TextBox 6"/>
          <p:cNvSpPr txBox="1">
            <a:spLocks noChangeArrowheads="1"/>
          </p:cNvSpPr>
          <p:nvPr/>
        </p:nvSpPr>
        <p:spPr bwMode="auto">
          <a:xfrm>
            <a:off x="5929313" y="2000250"/>
            <a:ext cx="2643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УЗНАЛ</a:t>
            </a:r>
          </a:p>
        </p:txBody>
      </p:sp>
      <p:sp>
        <p:nvSpPr>
          <p:cNvPr id="60423" name="TextBox 7"/>
          <p:cNvSpPr txBox="1">
            <a:spLocks noChangeArrowheads="1"/>
          </p:cNvSpPr>
          <p:nvPr/>
        </p:nvSpPr>
        <p:spPr bwMode="auto">
          <a:xfrm>
            <a:off x="214313" y="4000500"/>
            <a:ext cx="3000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Book Antiqua" pitchFamily="18" charset="0"/>
              </a:rPr>
              <a:t>ЗАДУМАЛСЯ</a:t>
            </a:r>
          </a:p>
        </p:txBody>
      </p:sp>
      <p:pic>
        <p:nvPicPr>
          <p:cNvPr id="60424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29225"/>
            <a:ext cx="1222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/>
              <a:t>Домашнее задание:</a:t>
            </a:r>
          </a:p>
        </p:txBody>
      </p:sp>
      <p:sp>
        <p:nvSpPr>
          <p:cNvPr id="614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Прочитать текст учебника;</a:t>
            </a:r>
          </a:p>
          <a:p>
            <a:r>
              <a:rPr lang="ru-RU"/>
              <a:t>Выполнить рисунок «Красота весны»</a:t>
            </a:r>
          </a:p>
        </p:txBody>
      </p:sp>
      <p:pic>
        <p:nvPicPr>
          <p:cNvPr id="61444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9225"/>
            <a:ext cx="1222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хема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895350"/>
            <a:ext cx="8802688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9" descr="Рисунок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500688"/>
            <a:ext cx="1441450" cy="11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3" descr="23209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188" y="5286375"/>
            <a:ext cx="1214437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4" descr="642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75" y="4929188"/>
            <a:ext cx="153352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8" descr="Рисунок143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413" y="5229225"/>
            <a:ext cx="1627187" cy="143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571500" y="214313"/>
            <a:ext cx="8215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latin typeface="Calibri" pitchFamily="34" charset="0"/>
              </a:rPr>
              <a:t>СЕГОДНЯ НА УРОКЕ:</a:t>
            </a:r>
          </a:p>
        </p:txBody>
      </p:sp>
    </p:spTree>
  </p:cSld>
  <p:clrMapOvr>
    <a:masterClrMapping/>
  </p:clrMapOvr>
  <p:transition>
    <p:dissolv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'Весенняя песенка'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2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имфония весн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1164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19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/>
              <a:t>Отгадайте весенний месяц, назовите признаки этого месяца:</a:t>
            </a:r>
          </a:p>
        </p:txBody>
      </p:sp>
      <p:pic>
        <p:nvPicPr>
          <p:cNvPr id="9219" name="Picture 15" descr="март в лесу"/>
          <p:cNvPicPr>
            <a:picLocks noChangeAspect="1" noChangeArrowheads="1"/>
          </p:cNvPicPr>
          <p:nvPr/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 bwMode="auto">
          <a:xfrm>
            <a:off x="3214688" y="1785938"/>
            <a:ext cx="55943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50" y="1428750"/>
            <a:ext cx="4000500" cy="19383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Дует тёплый южный ветер,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Солнышко всё ярче светит,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Снег худеет, мякнет, тает,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Грач горластый прилетает.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Что за месяц? Кто узнает?</a:t>
            </a:r>
          </a:p>
        </p:txBody>
      </p:sp>
      <p:pic>
        <p:nvPicPr>
          <p:cNvPr id="5" name="март времена г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32813" y="26035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9" descr="http://img10.proshkolu.ru/content/media/pic/std/4000000/3296000/3295614-11c15a8e272600b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99000"/>
            <a:ext cx="1619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5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3" descr="0003923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928688"/>
            <a:ext cx="8643937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2938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/>
              <a:t>Март-протальник</a:t>
            </a:r>
          </a:p>
        </p:txBody>
      </p: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142875" y="6072188"/>
            <a:ext cx="8858250" cy="7080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dirty="0">
                <a:latin typeface="Calibri" pitchFamily="34" charset="0"/>
                <a:cs typeface="+mn-cs"/>
              </a:rPr>
              <a:t>Слово «март» не русское. Оно пришло к нам из Византии. Первый месяц весны назван так по имени бога войны Марса.</a:t>
            </a:r>
          </a:p>
        </p:txBody>
      </p:sp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2" descr="0003919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14313" y="5929313"/>
            <a:ext cx="8643937" cy="7080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Наши предки называли этот месяц </a:t>
            </a:r>
            <a:r>
              <a:rPr lang="ru-RU" sz="2000" b="1" dirty="0">
                <a:latin typeface="+mn-lt"/>
                <a:cs typeface="+mn-cs"/>
              </a:rPr>
              <a:t>«</a:t>
            </a:r>
            <a:r>
              <a:rPr lang="ru-RU" sz="2000" b="1" dirty="0" err="1">
                <a:latin typeface="+mn-lt"/>
                <a:cs typeface="+mn-cs"/>
              </a:rPr>
              <a:t>протальником</a:t>
            </a:r>
            <a:r>
              <a:rPr lang="ru-RU" sz="2000" b="1" dirty="0">
                <a:latin typeface="+mn-lt"/>
                <a:cs typeface="+mn-cs"/>
              </a:rPr>
              <a:t>» </a:t>
            </a:r>
            <a:r>
              <a:rPr lang="ru-RU" sz="2000" dirty="0">
                <a:latin typeface="+mn-lt"/>
                <a:cs typeface="+mn-cs"/>
              </a:rPr>
              <a:t>из-за быстрого таяния снегов и появления проталин.</a:t>
            </a:r>
          </a:p>
        </p:txBody>
      </p:sp>
      <p:pic>
        <p:nvPicPr>
          <p:cNvPr id="4" name="плеск речных вол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5429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Слайд 1&quot;/&gt;&lt;property id=&quot;20307&quot; value=&quot;256&quot;/&gt;&lt;/object&gt;&lt;object type=&quot;3&quot; unique_id=&quot;10005&quot;&gt;&lt;property id=&quot;20148&quot; value=&quot;5&quot;/&gt;&lt;property id=&quot;20300&quot; value=&quot;Слайд 2&quot;/&gt;&lt;property id=&quot;20307&quot; value=&quot;257&quot;/&gt;&lt;/object&gt;&lt;object type=&quot;3&quot; unique_id=&quot;10006&quot;&gt;&lt;property id=&quot;20148&quot; value=&quot;5&quot;/&gt;&lt;property id=&quot;20300&quot; value=&quot;Слайд 3&quot;/&gt;&lt;property id=&quot;20307&quot; value=&quot;258&quot;/&gt;&lt;/object&gt;&lt;object type=&quot;3&quot; unique_id=&quot;10007&quot;&gt;&lt;property id=&quot;20148&quot; value=&quot;5&quot;/&gt;&lt;property id=&quot;20300&quot; value=&quot;Слайд 4&quot;/&gt;&lt;property id=&quot;20307&quot; value=&quot;259&quot;/&gt;&lt;/object&gt;&lt;object type=&quot;3&quot; unique_id=&quot;10008&quot;&gt;&lt;property id=&quot;20148&quot; value=&quot;5&quot;/&gt;&lt;property id=&quot;20300&quot; value=&quot;Слайд 5&quot;/&gt;&lt;property id=&quot;20307&quot; value=&quot;260&quot;/&gt;&lt;/object&gt;&lt;object type=&quot;3&quot; unique_id=&quot;10009&quot;&gt;&lt;property id=&quot;20148&quot; value=&quot;5&quot;/&gt;&lt;property id=&quot;20300&quot; value=&quot;Слайд 6&quot;/&gt;&lt;property id=&quot;20307&quot; value=&quot;264&quot;/&gt;&lt;/object&gt;&lt;object type=&quot;3&quot; unique_id=&quot;10010&quot;&gt;&lt;property id=&quot;20148&quot; value=&quot;5&quot;/&gt;&lt;property id=&quot;20300&quot; value=&quot;Слайд 7 - &amp;quot;Отгадай весенний месяц, назови признаки этого месяца:&amp;quot;&quot;/&gt;&lt;property id=&quot;20307&quot; value=&quot;261&quot;/&gt;&lt;/object&gt;&lt;object type=&quot;3&quot; unique_id=&quot;10011&quot;&gt;&lt;property id=&quot;20148&quot; value=&quot;5&quot;/&gt;&lt;property id=&quot;20300&quot; value=&quot;Слайд 8 - &amp;quot;Март-протальник&amp;quot;&quot;/&gt;&lt;property id=&quot;20307&quot; value=&quot;267&quot;/&gt;&lt;/object&gt;&lt;object type=&quot;3&quot; unique_id=&quot;10012&quot;&gt;&lt;property id=&quot;20148&quot; value=&quot;5&quot;/&gt;&lt;property id=&quot;20300&quot; value=&quot;Слайд 9&quot;/&gt;&lt;property id=&quot;20307&quot; value=&quot;269&quot;/&gt;&lt;/object&gt;&lt;object type=&quot;3&quot; unique_id=&quot;10013&quot;&gt;&lt;property id=&quot;20148&quot; value=&quot;5&quot;/&gt;&lt;property id=&quot;20300&quot; value=&quot;Слайд 10&quot;/&gt;&lt;property id=&quot;20307&quot; value=&quot;270&quot;/&gt;&lt;/object&gt;&lt;object type=&quot;3&quot; unique_id=&quot;10014&quot;&gt;&lt;property id=&quot;20148&quot; value=&quot;5&quot;/&gt;&lt;property id=&quot;20300&quot; value=&quot;Слайд 11 - &amp;quot;Мартовские пословицы:&amp;quot;&quot;/&gt;&lt;property id=&quot;20307&quot; value=&quot;266&quot;/&gt;&lt;/object&gt;&lt;object type=&quot;3&quot; unique_id=&quot;10015&quot;&gt;&lt;property id=&quot;20148&quot; value=&quot;5&quot;/&gt;&lt;property id=&quot;20300&quot; value=&quot;Слайд 12&quot;/&gt;&lt;property id=&quot;20307&quot; value=&quot;262&quot;/&gt;&lt;/object&gt;&lt;object type=&quot;3&quot; unique_id=&quot;10016&quot;&gt;&lt;property id=&quot;20148&quot; value=&quot;5&quot;/&gt;&lt;property id=&quot;20300&quot; value=&quot;Слайд 13 - &amp;quot;Апрель - снегогон&amp;quot;&quot;/&gt;&lt;property id=&quot;20307&quot; value=&quot;272&quot;/&gt;&lt;/object&gt;&lt;object type=&quot;3&quot; unique_id=&quot;10017&quot;&gt;&lt;property id=&quot;20148&quot; value=&quot;5&quot;/&gt;&lt;property id=&quot;20300&quot; value=&quot;Слайд 14&quot;/&gt;&lt;property id=&quot;20307&quot; value=&quot;273&quot;/&gt;&lt;/object&gt;&lt;object type=&quot;3&quot; unique_id=&quot;10018&quot;&gt;&lt;property id=&quot;20148&quot; value=&quot;5&quot;/&gt;&lt;property id=&quot;20300&quot; value=&quot;Слайд 15&quot;/&gt;&lt;property id=&quot;20307&quot; value=&quot;285&quot;/&gt;&lt;/object&gt;&lt;object type=&quot;3&quot; unique_id=&quot;10019&quot;&gt;&lt;property id=&quot;20148&quot; value=&quot;5&quot;/&gt;&lt;property id=&quot;20300&quot; value=&quot;Слайд 16&quot;/&gt;&lt;property id=&quot;20307&quot; value=&quot;274&quot;/&gt;&lt;/object&gt;&lt;object type=&quot;3&quot; unique_id=&quot;10020&quot;&gt;&lt;property id=&quot;20148&quot; value=&quot;5&quot;/&gt;&lt;property id=&quot;20300&quot; value=&quot;Слайд 17&quot;/&gt;&lt;property id=&quot;20307&quot; value=&quot;286&quot;/&gt;&lt;/object&gt;&lt;object type=&quot;3&quot; unique_id=&quot;10021&quot;&gt;&lt;property id=&quot;20148&quot; value=&quot;5&quot;/&gt;&lt;property id=&quot;20300&quot; value=&quot;Слайд 18 - &amp;quot;Апрельские пословицы:&amp;quot;&quot;/&gt;&lt;property id=&quot;20307&quot; value=&quot;276&quot;/&gt;&lt;/object&gt;&lt;object type=&quot;3&quot; unique_id=&quot;10022&quot;&gt;&lt;property id=&quot;20148&quot; value=&quot;5&quot;/&gt;&lt;property id=&quot;20300&quot; value=&quot;Слайд 19&quot;/&gt;&lt;property id=&quot;20307&quot; value=&quot;263&quot;/&gt;&lt;/object&gt;&lt;object type=&quot;3&quot; unique_id=&quot;10023&quot;&gt;&lt;property id=&quot;20148&quot; value=&quot;5&quot;/&gt;&lt;property id=&quot;20300&quot; value=&quot;Слайд 20 - &amp;quot;Май - травень&amp;quot;&quot;/&gt;&lt;property id=&quot;20307&quot; value=&quot;280&quot;/&gt;&lt;/object&gt;&lt;object type=&quot;3&quot; unique_id=&quot;10024&quot;&gt;&lt;property id=&quot;20148&quot; value=&quot;5&quot;/&gt;&lt;property id=&quot;20300&quot; value=&quot;Слайд 21&quot;/&gt;&lt;property id=&quot;20307&quot; value=&quot;281&quot;/&gt;&lt;/object&gt;&lt;object type=&quot;3&quot; unique_id=&quot;10025&quot;&gt;&lt;property id=&quot;20148&quot; value=&quot;5&quot;/&gt;&lt;property id=&quot;20300&quot; value=&quot;Слайд 22&quot;/&gt;&lt;property id=&quot;20307&quot; value=&quot;282&quot;/&gt;&lt;/object&gt;&lt;object type=&quot;3&quot; unique_id=&quot;10026&quot;&gt;&lt;property id=&quot;20148&quot; value=&quot;5&quot;/&gt;&lt;property id=&quot;20300&quot; value=&quot;Слайд 23 - &amp;quot;Майские пословицы:&amp;quot;&quot;/&gt;&lt;property id=&quot;20307&quot; value=&quot;279&quot;/&gt;&lt;/object&gt;&lt;object type=&quot;3&quot; unique_id=&quot;10027&quot;&gt;&lt;property id=&quot;20148&quot; value=&quot;5&quot;/&gt;&lt;property id=&quot;20300&quot; value=&quot;Слайд 24&quot;/&gt;&lt;property id=&quot;20307&quot; value=&quot;265&quot;/&gt;&lt;/object&gt;&lt;object type=&quot;3&quot; unique_id=&quot;10028&quot;&gt;&lt;property id=&quot;20148&quot; value=&quot;5&quot;/&gt;&lt;property id=&quot;20300&quot; value=&quot;Слайд 25&quot;/&gt;&lt;property id=&quot;20307&quot; value=&quot;287&quot;/&gt;&lt;/object&gt;&lt;object type=&quot;3&quot; unique_id=&quot;10029&quot;&gt;&lt;property id=&quot;20148&quot; value=&quot;5&quot;/&gt;&lt;property id=&quot;20300&quot; value=&quot;Слайд 26&quot;/&gt;&lt;property id=&quot;20307&quot; value=&quot;275&quot;/&gt;&lt;/object&gt;&lt;object type=&quot;3&quot; unique_id=&quot;10031&quot;&gt;&lt;property id=&quot;20148&quot; value=&quot;5&quot;/&gt;&lt;property id=&quot;20300&quot; value=&quot;Слайд 27&quot;/&gt;&lt;property id=&quot;20307&quot; value=&quot;283&quot;/&gt;&lt;/object&gt;&lt;object type=&quot;3&quot; unique_id=&quot;10032&quot;&gt;&lt;property id=&quot;20148&quot; value=&quot;5&quot;/&gt;&lt;property id=&quot;20300&quot; value=&quot;Слайд 28&quot;/&gt;&lt;property id=&quot;20307&quot; value=&quot;289&quot;/&gt;&lt;/object&gt;&lt;object type=&quot;3&quot; unique_id=&quot;10033&quot;&gt;&lt;property id=&quot;20148&quot; value=&quot;5&quot;/&gt;&lt;property id=&quot;20300&quot; value=&quot;Слайд 29&quot;/&gt;&lt;property id=&quot;20307&quot; value=&quot;292&quot;/&gt;&lt;/object&gt;&lt;object type=&quot;3&quot; unique_id=&quot;10034&quot;&gt;&lt;property id=&quot;20148&quot; value=&quot;5&quot;/&gt;&lt;property id=&quot;20300&quot; value=&quot;Слайд 30&quot;/&gt;&lt;property id=&quot;20307&quot; value=&quot;284&quot;/&gt;&lt;/object&gt;&lt;object type=&quot;3&quot; unique_id=&quot;10035&quot;&gt;&lt;property id=&quot;20148&quot; value=&quot;5&quot;/&gt;&lt;property id=&quot;20300&quot; value=&quot;Слайд 31&quot;/&gt;&lt;property id=&quot;20307&quot; value=&quot;293&quot;/&gt;&lt;/object&gt;&lt;object type=&quot;3&quot; unique_id=&quot;10036&quot;&gt;&lt;property id=&quot;20148&quot; value=&quot;5&quot;/&gt;&lt;property id=&quot;20300&quot; value=&quot;Слайд 32&quot;/&gt;&lt;property id=&quot;20307&quot; value=&quot;294&quot;/&gt;&lt;/object&gt;&lt;object type=&quot;3&quot; unique_id=&quot;10037&quot;&gt;&lt;property id=&quot;20148&quot; value=&quot;5&quot;/&gt;&lt;property id=&quot;20300&quot; value=&quot;Слайд 33 - &amp;quot;Многие растения, которые растут рядом с нами, являются лекарственными. Отгадай, о каких растениях идёт речь.&amp;quot;&quot;/&gt;&lt;property id=&quot;20307&quot; value=&quot;297&quot;/&gt;&lt;/object&gt;&lt;object type=&quot;3&quot; unique_id=&quot;10038&quot;&gt;&lt;property id=&quot;20148&quot; value=&quot;5&quot;/&gt;&lt;property id=&quot;20300&quot; value=&quot;Слайд 34&quot;/&gt;&lt;property id=&quot;20307&quot; value=&quot;296&quot;/&gt;&lt;/object&gt;&lt;object type=&quot;3&quot; unique_id=&quot;10039&quot;&gt;&lt;property id=&quot;20148&quot; value=&quot;5&quot;/&gt;&lt;property id=&quot;20300&quot; value=&quot;Слайд 35&quot;/&gt;&lt;property id=&quot;20307&quot; value=&quot;300&quot;/&gt;&lt;/object&gt;&lt;object type=&quot;3&quot; unique_id=&quot;10040&quot;&gt;&lt;property id=&quot;20148&quot; value=&quot;5&quot;/&gt;&lt;property id=&quot;20300&quot; value=&quot;Слайд 36&quot;/&gt;&lt;property id=&quot;20307&quot; value=&quot;298&quot;/&gt;&lt;/object&gt;&lt;object type=&quot;3&quot; unique_id=&quot;10041&quot;&gt;&lt;property id=&quot;20148&quot; value=&quot;5&quot;/&gt;&lt;property id=&quot;20300&quot; value=&quot;Слайд 37&quot;/&gt;&lt;property id=&quot;20307&quot; value=&quot;299&quot;/&gt;&lt;/object&gt;&lt;object type=&quot;3&quot; unique_id=&quot;10042&quot;&gt;&lt;property id=&quot;20148&quot; value=&quot;5&quot;/&gt;&lt;property id=&quot;20300&quot; value=&quot;Слайд 38&quot;/&gt;&lt;property id=&quot;20307&quot; value=&quot;301&quot;/&gt;&lt;/object&gt;&lt;object type=&quot;3&quot; unique_id=&quot;10043&quot;&gt;&lt;property id=&quot;20148&quot; value=&quot;5&quot;/&gt;&lt;property id=&quot;20300&quot; value=&quot;Слайд 39&quot;/&gt;&lt;property id=&quot;20307&quot; value=&quot;302&quot;/&gt;&lt;/object&gt;&lt;object type=&quot;3&quot; unique_id=&quot;10044&quot;&gt;&lt;property id=&quot;20148&quot; value=&quot;5&quot;/&gt;&lt;property id=&quot;20300&quot; value=&quot;Слайд 40&quot;/&gt;&lt;property id=&quot;20307&quot; value=&quot;303&quot;/&gt;&lt;/object&gt;&lt;object type=&quot;3&quot; unique_id=&quot;10045&quot;&gt;&lt;property id=&quot;20148&quot; value=&quot;5&quot;/&gt;&lt;property id=&quot;20300&quot; value=&quot;Слайд 41 - &amp;quot;Сегодня на уроке я:&amp;quot;&quot;/&gt;&lt;property id=&quot;20307&quot; value=&quot;305&quot;/&gt;&lt;/object&gt;&lt;object type=&quot;3&quot; unique_id=&quot;10046&quot;&gt;&lt;property id=&quot;20148&quot; value=&quot;5&quot;/&gt;&lt;property id=&quot;20300&quot; value=&quot;Слайд 42 - &amp;quot;Домашнее задание:&amp;quot;&quot;/&gt;&lt;property id=&quot;20307&quot; value=&quot;308&quot;/&gt;&lt;/object&gt;&lt;object type=&quot;3&quot; unique_id=&quot;10047&quot;&gt;&lt;property id=&quot;20148&quot; value=&quot;5&quot;/&gt;&lt;property id=&quot;20300&quot; value=&quot;Слайд 43&quot;/&gt;&lt;property id=&quot;20307&quot; value=&quot;30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1550</Words>
  <Application>Microsoft Office PowerPoint</Application>
  <PresentationFormat>Экран (4:3)</PresentationFormat>
  <Paragraphs>304</Paragraphs>
  <Slides>61</Slides>
  <Notes>1</Notes>
  <HiddenSlides>0</HiddenSlides>
  <MMClips>20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9" baseType="lpstr">
      <vt:lpstr>Arial</vt:lpstr>
      <vt:lpstr>Calibri</vt:lpstr>
      <vt:lpstr>Comic Sans MS</vt:lpstr>
      <vt:lpstr>Monotype Corsiva</vt:lpstr>
      <vt:lpstr>Times New Roman</vt:lpstr>
      <vt:lpstr>Wingdings</vt:lpstr>
      <vt:lpstr>Book Antiqua</vt:lpstr>
      <vt:lpstr>Тема Office</vt:lpstr>
      <vt:lpstr>Презентация PowerPoint</vt:lpstr>
      <vt:lpstr>Цели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Отгадайте весенний месяц, назовите признаки этого месяца:</vt:lpstr>
      <vt:lpstr>Март-протальник</vt:lpstr>
      <vt:lpstr>Презентация PowerPoint</vt:lpstr>
      <vt:lpstr>Презентация PowerPoint</vt:lpstr>
      <vt:lpstr>Работа в парах.  Мартовские пословицы:</vt:lpstr>
      <vt:lpstr>Презентация PowerPoint</vt:lpstr>
      <vt:lpstr>Апрель - снегогон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парах. Апрельские пословицы:</vt:lpstr>
      <vt:lpstr>Презентация PowerPoint</vt:lpstr>
      <vt:lpstr>Май - травень</vt:lpstr>
      <vt:lpstr>Презентация PowerPoint</vt:lpstr>
      <vt:lpstr>Презентация PowerPoint</vt:lpstr>
      <vt:lpstr>Работа в «четвёрках». Майские пословицы: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рабочей тетради.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Подумай!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Сегодня на уроке я:</vt:lpstr>
      <vt:lpstr>Домашнее задание: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Нажмудин</cp:lastModifiedBy>
  <cp:revision>103</cp:revision>
  <dcterms:created xsi:type="dcterms:W3CDTF">2011-02-24T20:24:44Z</dcterms:created>
  <dcterms:modified xsi:type="dcterms:W3CDTF">2024-03-24T13:51:17Z</dcterms:modified>
</cp:coreProperties>
</file>