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1" r:id="rId6"/>
    <p:sldId id="273" r:id="rId7"/>
    <p:sldId id="274" r:id="rId8"/>
    <p:sldId id="275" r:id="rId9"/>
    <p:sldId id="259" r:id="rId10"/>
    <p:sldId id="263" r:id="rId11"/>
    <p:sldId id="264" r:id="rId12"/>
    <p:sldId id="262" r:id="rId13"/>
    <p:sldId id="265" r:id="rId14"/>
    <p:sldId id="266" r:id="rId15"/>
    <p:sldId id="267" r:id="rId16"/>
    <p:sldId id="268" r:id="rId17"/>
    <p:sldId id="269" r:id="rId18"/>
    <p:sldId id="272" r:id="rId19"/>
    <p:sldId id="270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zer" initials="u" lastIdx="1" clrIdx="0">
    <p:extLst>
      <p:ext uri="{19B8F6BF-5375-455C-9EA6-DF929625EA0E}">
        <p15:presenceInfo xmlns:p15="http://schemas.microsoft.com/office/powerpoint/2012/main" userId="uz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информации Минсельхоза России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1019.94</c:v>
                </c:pt>
                <c:pt idx="1">
                  <c:v>932.69</c:v>
                </c:pt>
                <c:pt idx="2">
                  <c:v>769.05</c:v>
                </c:pt>
                <c:pt idx="3">
                  <c:v>837.88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FD-493A-8F0A-F9E750C7A22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 информации органов государственной власти субъектов РФ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1594.86</c:v>
                </c:pt>
                <c:pt idx="1">
                  <c:v>1496.8</c:v>
                </c:pt>
                <c:pt idx="2">
                  <c:v>1448.99</c:v>
                </c:pt>
                <c:pt idx="3">
                  <c:v>1428.33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FD-493A-8F0A-F9E750C7A2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0555264"/>
        <c:axId val="550545424"/>
      </c:barChart>
      <c:catAx>
        <c:axId val="550555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50545424"/>
        <c:crosses val="autoZero"/>
        <c:auto val="1"/>
        <c:lblAlgn val="ctr"/>
        <c:lblOffset val="100"/>
        <c:noMultiLvlLbl val="0"/>
      </c:catAx>
      <c:valAx>
        <c:axId val="550545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50555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4618851991327148E-2"/>
          <c:y val="0.88947724833111663"/>
          <c:w val="0.91829852790140354"/>
          <c:h val="9.7349063155388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 smtClean="0">
                <a:effectLst/>
              </a:rPr>
              <a:t>В рамках госпрограммы Минсельхоза России по развитию северного оленеводства, мараловодства и мясного табунного коневодства в федеральном бюджете на эти цели были предусмотрены (тыс. руб.):</a:t>
            </a:r>
            <a:endParaRPr lang="ru-RU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4498567335243529E-2"/>
                  <c:y val="-1.3725490196078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3CC-41A0-86F2-3C347B4C0B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507909.4</c:v>
                </c:pt>
                <c:pt idx="1">
                  <c:v>496152.2</c:v>
                </c:pt>
                <c:pt idx="2">
                  <c:v>372342.5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3CC-41A0-86F2-3C347B4C0B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54271416"/>
        <c:axId val="554272400"/>
      </c:lineChart>
      <c:catAx>
        <c:axId val="554271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54272400"/>
        <c:crosses val="autoZero"/>
        <c:auto val="1"/>
        <c:lblAlgn val="ctr"/>
        <c:lblOffset val="100"/>
        <c:noMultiLvlLbl val="0"/>
      </c:catAx>
      <c:valAx>
        <c:axId val="55427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54271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0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39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27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21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61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56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6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42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37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9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36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089B7-CCE2-4A0B-B798-006E65704610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B9EC4-6B7B-48DC-B45C-0CAE1638B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9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ласти Бурятии: У местных оленеводов всего 600 олен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1504"/>
            <a:ext cx="12401551" cy="820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3200" y="122967"/>
            <a:ext cx="11772900" cy="2856463"/>
          </a:xfrm>
        </p:spPr>
        <p:txBody>
          <a:bodyPr>
            <a:normAutofit/>
          </a:bodyPr>
          <a:lstStyle/>
          <a:p>
            <a:r>
              <a:rPr lang="ru-RU" sz="11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Оленеводство. </a:t>
            </a:r>
            <a:endParaRPr lang="ru-RU" sz="11500" b="1" dirty="0">
              <a:solidFill>
                <a:schemeClr val="bg1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08350" y="4770438"/>
            <a:ext cx="8667750" cy="1655762"/>
          </a:xfrm>
        </p:spPr>
        <p:txBody>
          <a:bodyPr>
            <a:noAutofit/>
          </a:bodyPr>
          <a:lstStyle/>
          <a:p>
            <a:pPr algn="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                  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Выполнила: студентка </a:t>
            </a:r>
          </a:p>
          <a:p>
            <a:pPr algn="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5 курса ЕГФ</a:t>
            </a:r>
          </a:p>
          <a:p>
            <a:pPr algn="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Аникина Василина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22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-2533650" y="-138768"/>
            <a:ext cx="4497387" cy="71301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106" y="805656"/>
            <a:ext cx="1727200" cy="5551487"/>
          </a:xfrm>
        </p:spPr>
        <p:txBody>
          <a:bodyPr vert="vert270">
            <a:normAutofit/>
          </a:bodyPr>
          <a:lstStyle/>
          <a:p>
            <a:pPr marL="0" indent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ru-RU" b="1" dirty="0" smtClean="0"/>
              <a:t>Процесс производства в отрасли оленеводства включает несколько этапов: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52550" y="101600"/>
            <a:ext cx="1066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1</a:t>
            </a:r>
            <a:r>
              <a:rPr lang="ru-RU" sz="2400" b="1" dirty="0" smtClean="0">
                <a:solidFill>
                  <a:schemeClr val="accent1"/>
                </a:solidFill>
              </a:rPr>
              <a:t>. </a:t>
            </a:r>
            <a:r>
              <a:rPr lang="ru-RU" sz="2400" dirty="0" smtClean="0">
                <a:solidFill>
                  <a:schemeClr val="accent1"/>
                </a:solidFill>
              </a:rPr>
              <a:t>Разведение и вывод</a:t>
            </a:r>
            <a:r>
              <a:rPr lang="ru-RU" dirty="0" smtClean="0"/>
              <a:t>: племенные оленеводческие хозяйства занимаются выращиванием племенных животных. Овцеводам также доступны программы поддержки и государственные гранты для совершенствования племенного состава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63736" y="1132652"/>
            <a:ext cx="101425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2</a:t>
            </a:r>
            <a:r>
              <a:rPr lang="ru-RU" sz="2800" dirty="0" smtClean="0">
                <a:solidFill>
                  <a:schemeClr val="accent1"/>
                </a:solidFill>
              </a:rPr>
              <a:t>. </a:t>
            </a:r>
            <a:r>
              <a:rPr lang="ru-RU" sz="2400" dirty="0" smtClean="0">
                <a:solidFill>
                  <a:schemeClr val="accent1"/>
                </a:solidFill>
              </a:rPr>
              <a:t>Разведение оленей в условиях открытой земли и в оленеводческих хозяйствах. </a:t>
            </a:r>
            <a:r>
              <a:rPr lang="ru-RU" dirty="0" smtClean="0"/>
              <a:t>В этой стадии находится большая часть процесса разведения и роста оленеводческого стада.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20911" y="2235432"/>
            <a:ext cx="988536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3</a:t>
            </a:r>
            <a:r>
              <a:rPr lang="ru-RU" sz="2800" dirty="0" smtClean="0">
                <a:solidFill>
                  <a:schemeClr val="accent1"/>
                </a:solidFill>
              </a:rPr>
              <a:t>. </a:t>
            </a:r>
            <a:r>
              <a:rPr lang="ru-RU" sz="2400" dirty="0" smtClean="0">
                <a:solidFill>
                  <a:schemeClr val="accent1"/>
                </a:solidFill>
              </a:rPr>
              <a:t>Уход за оленями и откорм</a:t>
            </a:r>
            <a:r>
              <a:rPr lang="ru-RU" dirty="0" smtClean="0"/>
              <a:t>: это включает кормление, уход за здоровьем животных и обеспечение условий для их нормального развития. Уникальные атрибуты этого бизнеса включают наличие проектированного режима питания, включая поиск и выбор пищи, а также поиск и приобретение витаминно-минеральных добавок.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99480" y="3615211"/>
            <a:ext cx="99067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4</a:t>
            </a:r>
            <a:r>
              <a:rPr lang="ru-RU" sz="2800" dirty="0" smtClean="0">
                <a:solidFill>
                  <a:schemeClr val="accent1"/>
                </a:solidFill>
              </a:rPr>
              <a:t>. </a:t>
            </a:r>
            <a:r>
              <a:rPr lang="ru-RU" sz="2400" dirty="0" smtClean="0">
                <a:solidFill>
                  <a:schemeClr val="accent1"/>
                </a:solidFill>
              </a:rPr>
              <a:t>Сборка и убой оленей</a:t>
            </a:r>
            <a:r>
              <a:rPr lang="ru-RU" dirty="0" smtClean="0"/>
              <a:t>: когда олени достигают определенного веса и возраста, они готовы к убою. Важно обеспечить безопасность и этичное обращение с животными в процессе убоя.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963736" y="4756032"/>
            <a:ext cx="101639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5</a:t>
            </a:r>
            <a:r>
              <a:rPr lang="ru-RU" sz="2800" dirty="0" smtClean="0">
                <a:solidFill>
                  <a:schemeClr val="accent1"/>
                </a:solidFill>
              </a:rPr>
              <a:t>. </a:t>
            </a:r>
            <a:r>
              <a:rPr lang="ru-RU" sz="2400" dirty="0" smtClean="0">
                <a:solidFill>
                  <a:schemeClr val="accent1"/>
                </a:solidFill>
              </a:rPr>
              <a:t>Переработка и упаковка мяса</a:t>
            </a:r>
            <a:r>
              <a:rPr lang="ru-RU" dirty="0" smtClean="0"/>
              <a:t>: после убоя мясо оленя перерабатывается и упаковывается для дальнейшей продажи. Этот этап включает в себя обработку мяса, создание готовых продуктов, упаковку и маркировку товара.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352550" y="5791890"/>
            <a:ext cx="10668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6</a:t>
            </a:r>
            <a:r>
              <a:rPr lang="ru-RU" sz="2800" dirty="0" smtClean="0">
                <a:solidFill>
                  <a:schemeClr val="accent1"/>
                </a:solidFill>
              </a:rPr>
              <a:t>. </a:t>
            </a:r>
            <a:r>
              <a:rPr lang="ru-RU" sz="2400" dirty="0" smtClean="0">
                <a:solidFill>
                  <a:schemeClr val="accent1"/>
                </a:solidFill>
              </a:rPr>
              <a:t>Сбыт продукции</a:t>
            </a:r>
            <a:r>
              <a:rPr lang="ru-RU" dirty="0" smtClean="0"/>
              <a:t>: готовая продукция поступает на рынок и предлагается потребителям. Отрасль оленеводства постоянно работает над улучшением качества продукции и развитием новых рынков сбыта.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54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449655"/>
              </p:ext>
            </p:extLst>
          </p:nvPr>
        </p:nvGraphicFramePr>
        <p:xfrm>
          <a:off x="0" y="0"/>
          <a:ext cx="12192000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1897">
                  <a:extLst>
                    <a:ext uri="{9D8B030D-6E8A-4147-A177-3AD203B41FA5}">
                      <a16:colId xmlns:a16="http://schemas.microsoft.com/office/drawing/2014/main" val="920440136"/>
                    </a:ext>
                  </a:extLst>
                </a:gridCol>
                <a:gridCol w="8450103">
                  <a:extLst>
                    <a:ext uri="{9D8B030D-6E8A-4147-A177-3AD203B41FA5}">
                      <a16:colId xmlns:a16="http://schemas.microsoft.com/office/drawing/2014/main" val="1139992380"/>
                    </a:ext>
                  </a:extLst>
                </a:gridCol>
              </a:tblGrid>
              <a:tr h="139642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Преимущества оленеводства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Описание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2415330"/>
                  </a:ext>
                </a:extLst>
              </a:tr>
              <a:tr h="141017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Экономический рост	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Оленеводство способствует развитию экономики района, привлекая инвестиции и создавая рабочие места.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702248"/>
                  </a:ext>
                </a:extLst>
              </a:tr>
              <a:tr h="108519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Управление природными ресурсами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Оленеводство способствует более эффективному использованию пастбищ и других природных ресурсов. 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3046699"/>
                  </a:ext>
                </a:extLst>
              </a:tr>
              <a:tr h="155601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Социальное развитие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Развитие отрасли способствует </a:t>
                      </a:r>
                    </a:p>
                    <a:p>
                      <a:r>
                        <a:rPr lang="ru-RU" sz="2400" dirty="0" smtClean="0"/>
                        <a:t>улучшению жизни местного населения</a:t>
                      </a:r>
                    </a:p>
                    <a:p>
                      <a:r>
                        <a:rPr lang="ru-RU" sz="2400" dirty="0" smtClean="0"/>
                        <a:t> и обеспечивает работу для многих людей. 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56417"/>
                  </a:ext>
                </a:extLst>
              </a:tr>
              <a:tr h="1410179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Сберегание</a:t>
                      </a:r>
                      <a:r>
                        <a:rPr lang="ru-RU" sz="2400" dirty="0" smtClean="0"/>
                        <a:t> среды	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Оленеводство способствует сохранению </a:t>
                      </a:r>
                    </a:p>
                    <a:p>
                      <a:r>
                        <a:rPr lang="ru-RU" sz="2400" dirty="0" smtClean="0"/>
                        <a:t>биоразнообразия и экологической </a:t>
                      </a:r>
                    </a:p>
                    <a:p>
                      <a:r>
                        <a:rPr lang="ru-RU" sz="2400" dirty="0" smtClean="0"/>
                        <a:t>устойчивости региона. 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667782"/>
                  </a:ext>
                </a:extLst>
              </a:tr>
            </a:tbl>
          </a:graphicData>
        </a:graphic>
      </p:graphicFrame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250" y="3524250"/>
            <a:ext cx="3333750" cy="3333750"/>
          </a:xfrm>
        </p:spPr>
      </p:pic>
    </p:spTree>
    <p:extLst>
      <p:ext uri="{BB962C8B-B14F-4D97-AF65-F5344CB8AC3E}">
        <p14:creationId xmlns:p14="http://schemas.microsoft.com/office/powerpoint/2010/main" val="340170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350" y="368300"/>
            <a:ext cx="10083800" cy="1651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Правительство РФ осознает важность и потенциал оленеводческой отрасли и предоставляет различные формы поддержки оленеводческим хозяйствам: 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8350" y="1879598"/>
            <a:ext cx="111061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Финансовая поддержка. </a:t>
            </a:r>
            <a:r>
              <a:rPr lang="ru-RU" sz="2400" dirty="0" smtClean="0"/>
              <a:t>Оленеводческим хозяйствам предоставляются гранты, субсидии и льготные кредиты для развития и модернизации производства. Это позволяет оленеводам приобретать новое оборудование, расширять площади пастбищ и улучшать условия содержания животных.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14800" y="3868222"/>
            <a:ext cx="78232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Научно-исследовательская поддержка. </a:t>
            </a:r>
            <a:r>
              <a:rPr lang="ru-RU" sz="2400" dirty="0"/>
              <a:t>Государственные и научные организации проводят исследования в области оленеводства, разрабатывают новые технологии возделывания кормов и лечения животных. Открытия и разработки в этой области помогают повышать уровень производства и качество продукции. 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9100" y="2019300"/>
            <a:ext cx="241300" cy="14915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46500" y="3968012"/>
            <a:ext cx="234950" cy="2489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Мох рисунок - 68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3375" y="3721098"/>
            <a:ext cx="5216525" cy="42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1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6100" y="332345"/>
            <a:ext cx="11442700" cy="20171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accent1"/>
                </a:solidFill>
              </a:rPr>
              <a:t>Образовательная поддержка. </a:t>
            </a:r>
            <a:r>
              <a:rPr lang="ru-RU" sz="2400" dirty="0"/>
              <a:t>Вузы и колледжи предлагают специальные программы обучения для оленеводов, которые подготавливают специалистов с необходимыми знаниями и навыками. Государство также оказывает финансовую поддержку студентам, желающим получить высшее образование в области оленеводства.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95600" y="1701802"/>
            <a:ext cx="90932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Маркетинговая поддержка. </a:t>
            </a:r>
            <a:r>
              <a:rPr lang="ru-RU" sz="2400" dirty="0" smtClean="0"/>
              <a:t>С целью продвижения оленеводческой продукции на рынке государство оказывает помощь в проведении выставок, ярмарок и </a:t>
            </a:r>
            <a:r>
              <a:rPr lang="ru-RU" sz="2400" dirty="0" err="1" smtClean="0"/>
              <a:t>промоакций</a:t>
            </a:r>
            <a:r>
              <a:rPr lang="ru-RU" sz="2400" dirty="0" smtClean="0"/>
              <a:t>. Также разрабатывается система сертификации и стандартов качества для оленеводческой продукции, что способствует ее конкурентоспособности.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54500" y="4071682"/>
            <a:ext cx="7874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Правовая поддержка.</a:t>
            </a:r>
            <a:r>
              <a:rPr lang="ru-RU" sz="2400" dirty="0" smtClean="0"/>
              <a:t> Вопросы, связанные с правовым положением оленеводческих хозяйств, регулируются законодательством. Государство разрабатывает и улучшает нормативные акты, которые защищают интересы оленеводов и способствуют развитию отрасли.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9400" y="332345"/>
            <a:ext cx="177800" cy="1280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57450" y="1832642"/>
            <a:ext cx="215900" cy="210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48100" y="4211382"/>
            <a:ext cx="279400" cy="21005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1786" y="1847040"/>
            <a:ext cx="5025358" cy="502535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52512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Мох рисунок - 68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550967" y="889000"/>
            <a:ext cx="5216525" cy="42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Мох рисунок - 68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3666" y="3923765"/>
            <a:ext cx="5216525" cy="42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5836" y="116521"/>
            <a:ext cx="11053763" cy="6254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1"/>
                </a:solidFill>
              </a:rPr>
              <a:t>Основные направления развития оленеводства 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62000" y="1152872"/>
            <a:ext cx="5257800" cy="4733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Развитие оленьих ферм и хозяйств в северных регионах страны. </a:t>
            </a:r>
            <a:r>
              <a:rPr lang="ru-RU" sz="2000" dirty="0"/>
              <a:t>Они способствуют сохранению уникальных северных видов животных и создают условия для разведения оленей. Здесь олени содержатся в контролируемых условиях, что позволяет получать качественное мясо, шкуры и другую продукцию. </a:t>
            </a:r>
          </a:p>
        </p:txBody>
      </p:sp>
      <p:sp>
        <p:nvSpPr>
          <p:cNvPr id="6" name="Овал 5"/>
          <p:cNvSpPr/>
          <p:nvPr/>
        </p:nvSpPr>
        <p:spPr>
          <a:xfrm>
            <a:off x="6019800" y="2239442"/>
            <a:ext cx="4857750" cy="43675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Совершенствование методов разведения оленей. </a:t>
            </a:r>
            <a:r>
              <a:rPr lang="ru-RU" sz="2000" dirty="0"/>
              <a:t>Оленеводы работают над улучшением генетического потенциала стада, выбирают лучших производителей, осуществляют селекцию и проводят мероприятия по сохранению генетического разнообразия. </a:t>
            </a:r>
          </a:p>
        </p:txBody>
      </p:sp>
      <p:sp>
        <p:nvSpPr>
          <p:cNvPr id="13" name="Выгнутая влево стрелка 12"/>
          <p:cNvSpPr/>
          <p:nvPr/>
        </p:nvSpPr>
        <p:spPr>
          <a:xfrm>
            <a:off x="228600" y="263525"/>
            <a:ext cx="930275" cy="212831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лево стрелка 13"/>
          <p:cNvSpPr/>
          <p:nvPr/>
        </p:nvSpPr>
        <p:spPr>
          <a:xfrm rot="17535389" flipH="1">
            <a:off x="5780837" y="-143155"/>
            <a:ext cx="1014500" cy="303819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лево стрелка 15"/>
          <p:cNvSpPr/>
          <p:nvPr/>
        </p:nvSpPr>
        <p:spPr>
          <a:xfrm rot="21331669" flipH="1">
            <a:off x="11143129" y="3954495"/>
            <a:ext cx="941123" cy="391696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66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Мох рисунок - 68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2303348" y="-1067335"/>
            <a:ext cx="5216525" cy="42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Мох рисунок - 68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885" y="4291328"/>
            <a:ext cx="5216525" cy="42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5962650" y="361950"/>
            <a:ext cx="5257800" cy="4362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Развитие рынка оленеводческой продукции. </a:t>
            </a:r>
            <a:r>
              <a:rPr lang="ru-RU" sz="2000" dirty="0" smtClean="0"/>
              <a:t>Оленеводы активно привлекают инвесторов и разрабатывают меры по продвижению оленеводческой продукции на российском и международных рынках. Создание бренда «Северный олень» становится одним из приоритетных направлений работы. </a:t>
            </a:r>
            <a:endParaRPr lang="ru-RU" sz="2000" dirty="0"/>
          </a:p>
        </p:txBody>
      </p:sp>
      <p:sp>
        <p:nvSpPr>
          <p:cNvPr id="5" name="Овал 4"/>
          <p:cNvSpPr/>
          <p:nvPr/>
        </p:nvSpPr>
        <p:spPr>
          <a:xfrm>
            <a:off x="590550" y="1866900"/>
            <a:ext cx="5048250" cy="4171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Обеспечение оленеводов современными технологиями и знаниями.</a:t>
            </a:r>
            <a:r>
              <a:rPr lang="ru-RU" sz="2000" dirty="0" smtClean="0"/>
              <a:t> Государство и отраслевые организации поддерживают оленеводов в освоении новых технологий, предоставляют консультации и обучают специалистов. </a:t>
            </a:r>
            <a:endParaRPr lang="ru-RU" sz="2000" dirty="0"/>
          </a:p>
        </p:txBody>
      </p:sp>
      <p:sp>
        <p:nvSpPr>
          <p:cNvPr id="6" name="Выгнутая влево стрелка 5"/>
          <p:cNvSpPr/>
          <p:nvPr/>
        </p:nvSpPr>
        <p:spPr>
          <a:xfrm rot="21331669" flipH="1">
            <a:off x="11073738" y="-1308887"/>
            <a:ext cx="941123" cy="261777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 rot="4618549">
            <a:off x="4023519" y="-862125"/>
            <a:ext cx="1190732" cy="338312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6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50" y="165299"/>
            <a:ext cx="10382250" cy="98234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оленеводов </a:t>
            </a:r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сохранении </a:t>
            </a:r>
            <a:r>
              <a:rPr lang="ru-RU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экосистем </a:t>
            </a:r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Севера </a:t>
            </a:r>
            <a:endParaRPr lang="ru-RU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3550" y="1238250"/>
            <a:ext cx="9563100" cy="5032376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900" dirty="0" smtClean="0">
                <a:solidFill>
                  <a:schemeClr val="accent1"/>
                </a:solidFill>
              </a:rPr>
              <a:t>Сохранение биоразнообразия: </a:t>
            </a:r>
          </a:p>
          <a:p>
            <a:pPr marL="0" indent="0">
              <a:buNone/>
            </a:pPr>
            <a:r>
              <a:rPr lang="ru-RU" dirty="0" smtClean="0"/>
              <a:t>Олень является ключевым звеном в пищевой цепи, способствуя поддержанию баланса популяций других животных, таких как волки, лисы, птицы хищники и т.д. Оленеводы активно участвуют в регуляции плотности популяций оленей, предотвращая их избыточное размножение и перенаселение территорий.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Оленеводство способствует сохранению уникальных природных ландшафтов и экосистем на севере. Оленеводы бережно используют пастбища и зону обитания оленей, предотвращая их истощение и загрязнение, что в свою очередь благоприятно сказывается на биосистеме. </a:t>
            </a:r>
            <a:endParaRPr lang="ru-RU" dirty="0"/>
          </a:p>
        </p:txBody>
      </p:sp>
      <p:sp>
        <p:nvSpPr>
          <p:cNvPr id="4" name="Шеврон 3"/>
          <p:cNvSpPr/>
          <p:nvPr/>
        </p:nvSpPr>
        <p:spPr>
          <a:xfrm>
            <a:off x="838200" y="2057003"/>
            <a:ext cx="647700" cy="14859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Шеврон 4"/>
          <p:cNvSpPr/>
          <p:nvPr/>
        </p:nvSpPr>
        <p:spPr>
          <a:xfrm>
            <a:off x="838200" y="4379277"/>
            <a:ext cx="647700" cy="14859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266" name="Picture 2" descr="9665 Узоры и орнаменты народов России - ОАО Красная лент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9" t="30000" b="50666"/>
          <a:stretch/>
        </p:blipFill>
        <p:spPr bwMode="auto">
          <a:xfrm rot="16200000">
            <a:off x="7751762" y="2819401"/>
            <a:ext cx="800417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57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2600" y="571500"/>
            <a:ext cx="9448799" cy="56921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chemeClr val="accent1"/>
                </a:solidFill>
              </a:rPr>
              <a:t>Сохранение культурного наследия: </a:t>
            </a:r>
          </a:p>
          <a:p>
            <a:pPr marL="0" indent="0">
              <a:buNone/>
            </a:pPr>
            <a:endParaRPr lang="ru-RU" sz="36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600" dirty="0" smtClean="0"/>
              <a:t>Олень важен для культурно-исторической идентичности народов Севера. Оленеводство является традиционным и неотъемлемым аспектом культуры этих народов, сохраняющимся уже несколько тысячелетий. Оленеводы передают свои знания и навыки новым поколениям, сохраняя традиции и образ жизни северных народов.</a:t>
            </a:r>
          </a:p>
          <a:p>
            <a:pPr marL="0" indent="0">
              <a:buNone/>
            </a:pP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Оленеводство является важным источником дохода для многих северных семей, способствуя укреплению экономики и социальной стабильности в северных регионах. </a:t>
            </a:r>
          </a:p>
        </p:txBody>
      </p:sp>
      <p:sp>
        <p:nvSpPr>
          <p:cNvPr id="4" name="Шеврон 3"/>
          <p:cNvSpPr/>
          <p:nvPr/>
        </p:nvSpPr>
        <p:spPr>
          <a:xfrm>
            <a:off x="685800" y="4170521"/>
            <a:ext cx="647700" cy="14859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Шеврон 4"/>
          <p:cNvSpPr/>
          <p:nvPr/>
        </p:nvSpPr>
        <p:spPr>
          <a:xfrm>
            <a:off x="685800" y="1931670"/>
            <a:ext cx="647700" cy="14859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Picture 2" descr="9665 Узоры и орнаменты народов России - ОАО Красная лент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9" t="30000" b="50666"/>
          <a:stretch/>
        </p:blipFill>
        <p:spPr bwMode="auto">
          <a:xfrm rot="16200000">
            <a:off x="7751762" y="2819401"/>
            <a:ext cx="800417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98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4050" y="949325"/>
            <a:ext cx="9277349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chemeClr val="accent1"/>
                </a:solidFill>
              </a:rPr>
              <a:t>Научные исследования:</a:t>
            </a:r>
          </a:p>
          <a:p>
            <a:pPr marL="0" indent="0">
              <a:buNone/>
            </a:pPr>
            <a:r>
              <a:rPr lang="ru-RU" sz="2600" dirty="0"/>
              <a:t>Оленеводство играет важную роль в современных научных исследованиях и программе по сохранению диких оленей и их ареала. Оленеводы принимают участие в мониторинге состояния популяций, анализе генетического разнообразия, изучении особенностей поведения и здоровья оленей. Эти исследования позволяют улучшить методы разведения, защиту оленей от болезней и паразитов, а также эффективнее использовать оленеводство в целях сохранения этих уникальных животных и северной экосистемы в целом.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Шеврон 3"/>
          <p:cNvSpPr/>
          <p:nvPr/>
        </p:nvSpPr>
        <p:spPr>
          <a:xfrm>
            <a:off x="838200" y="2181304"/>
            <a:ext cx="647700" cy="234457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2" descr="9665 Узоры и орнаменты народов России - ОАО Красная лент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9" t="30000" b="50666"/>
          <a:stretch/>
        </p:blipFill>
        <p:spPr bwMode="auto">
          <a:xfrm rot="16200000">
            <a:off x="7751762" y="2819401"/>
            <a:ext cx="800417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48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Угрозы и проблемы, стоящие перед оленеводством</a:t>
            </a:r>
            <a:endParaRPr lang="ru-RU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5320" y="4123557"/>
            <a:ext cx="356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Изменение климата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154193" y="2681837"/>
            <a:ext cx="38420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Нарушение баланса </a:t>
            </a:r>
          </a:p>
          <a:p>
            <a:pPr algn="ctr"/>
            <a:r>
              <a:rPr lang="ru-RU" sz="2800" dirty="0" smtClean="0"/>
              <a:t>экосистемы</a:t>
            </a:r>
            <a:endParaRPr lang="ru-RU" sz="2800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420" y="2516492"/>
            <a:ext cx="4087492" cy="408749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7" name="TextBox 6"/>
          <p:cNvSpPr txBox="1"/>
          <p:nvPr/>
        </p:nvSpPr>
        <p:spPr>
          <a:xfrm>
            <a:off x="4864611" y="1949959"/>
            <a:ext cx="452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Болезни и паразиты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958452" y="4123557"/>
            <a:ext cx="4233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Охота и браконьерство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08912" y="2166350"/>
            <a:ext cx="4012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Недостаток финансирования </a:t>
            </a:r>
          </a:p>
          <a:p>
            <a:pPr algn="ctr"/>
            <a:r>
              <a:rPr lang="ru-RU" sz="2800" dirty="0" smtClean="0"/>
              <a:t>и поддержки 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24986" y="5218989"/>
            <a:ext cx="36857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Низкий спрос на продукцию оленеводства 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905836" y="5064268"/>
            <a:ext cx="36206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Недостаток профессиональных кадров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650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620" y="-58210"/>
            <a:ext cx="2956560" cy="295656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7871" y="473628"/>
            <a:ext cx="8528049" cy="1661795"/>
          </a:xfrm>
        </p:spPr>
        <p:txBody>
          <a:bodyPr>
            <a:normAutofit fontScale="90000"/>
          </a:bodyPr>
          <a:lstStyle/>
          <a:p>
            <a:r>
              <a:rPr lang="ru-RU" sz="4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Оленево́дство</a:t>
            </a:r>
            <a:r>
              <a:rPr lang="ru-RU" sz="3600" dirty="0"/>
              <a:t> — отрасль животноводства, сфокусированная на разведении и использовании северных оленей, а также благородных и пятнистых </a:t>
            </a:r>
            <a:r>
              <a:rPr lang="ru-RU" sz="3600" dirty="0" smtClean="0"/>
              <a:t>оленей.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556801" y="2641600"/>
            <a:ext cx="43761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Оленеводство</a:t>
            </a:r>
            <a:r>
              <a:rPr lang="ru-RU" sz="2800" dirty="0"/>
              <a:t> проводится в </a:t>
            </a:r>
            <a:r>
              <a:rPr lang="ru-RU" sz="2800" b="1" dirty="0"/>
              <a:t>9 </a:t>
            </a:r>
            <a:r>
              <a:rPr lang="ru-RU" sz="2800" b="1" dirty="0" smtClean="0"/>
              <a:t>странах</a:t>
            </a:r>
            <a:r>
              <a:rPr lang="ru-RU" sz="2800" dirty="0" smtClean="0"/>
              <a:t>:</a:t>
            </a:r>
            <a:r>
              <a:rPr lang="ru-RU" sz="2800" dirty="0"/>
              <a:t> Норвегия, Финляндия, Швеция, Россия, </a:t>
            </a:r>
            <a:r>
              <a:rPr lang="ru-RU" sz="2800" dirty="0" smtClean="0"/>
              <a:t>Дания (Гренландия), США (Аляска), </a:t>
            </a:r>
            <a:r>
              <a:rPr lang="ru-RU" sz="2800" dirty="0"/>
              <a:t>Монголия, Китай и Канада. Небольшое стадо также содержится в Шотландии. 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22"/>
          <a:stretch/>
        </p:blipFill>
        <p:spPr>
          <a:xfrm>
            <a:off x="398779" y="2708617"/>
            <a:ext cx="6906861" cy="391909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8779" y="473628"/>
            <a:ext cx="161289" cy="1722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32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6200" y="393700"/>
            <a:ext cx="4927600" cy="12969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70600" y="2019299"/>
            <a:ext cx="5283200" cy="41576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Северный олень на белом фоне generative ai | Премиум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0" t="-2798" r="24411" b="2798"/>
          <a:stretch/>
        </p:blipFill>
        <p:spPr bwMode="auto">
          <a:xfrm>
            <a:off x="0" y="2154437"/>
            <a:ext cx="4724400" cy="470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-облако 3"/>
          <p:cNvSpPr/>
          <p:nvPr/>
        </p:nvSpPr>
        <p:spPr>
          <a:xfrm rot="558444">
            <a:off x="5473179" y="150018"/>
            <a:ext cx="5982756" cy="3409950"/>
          </a:xfrm>
          <a:prstGeom prst="cloudCallout">
            <a:avLst>
              <a:gd name="adj1" fmla="val -45071"/>
              <a:gd name="adj2" fmla="val 76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Segoe Print" panose="02000600000000000000" pitchFamily="2" charset="0"/>
              </a:rPr>
              <a:t>Спасибо за внимание </a:t>
            </a:r>
            <a:endParaRPr lang="ru-RU" sz="48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65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РАЗВЕС Панты Рог Северного Оленя 1кг купить по доступным ценам |  интернет-магазин зоотоваров Zoovol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887" y="0"/>
            <a:ext cx="4849113" cy="323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Оленьи упряжки - красивые фото ☗ oir.mob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2096"/>
            <a:ext cx="6703576" cy="4402015"/>
          </a:xfrm>
          <a:prstGeom prst="rect">
            <a:avLst/>
          </a:prstGeom>
          <a:noFill/>
          <a:effectLst>
            <a:softEdge rad="876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Натуральная шкура северного оленя BG4-14 120 x 86 см (S ≈ 1,03 м²) для  бушкрафта, туризма, кемпинга, загородного отдыха купить в MyBiggam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692" y="3165798"/>
            <a:ext cx="2728308" cy="366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6239"/>
            <a:ext cx="7086600" cy="315912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Развивается отрасль </a:t>
            </a:r>
            <a:r>
              <a:rPr lang="ru-RU" sz="3200" dirty="0" smtClean="0"/>
              <a:t>с целью получения ценных 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пантов</a:t>
            </a:r>
            <a:r>
              <a:rPr lang="ru-RU" sz="3200" dirty="0" smtClean="0"/>
              <a:t>, вкусного 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мяса</a:t>
            </a:r>
            <a:r>
              <a:rPr lang="ru-RU" sz="3200" dirty="0" smtClean="0"/>
              <a:t>,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шкур</a:t>
            </a:r>
            <a:r>
              <a:rPr lang="ru-RU" sz="3200" dirty="0" smtClean="0"/>
              <a:t> и других ценных продуктов.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500" dirty="0" smtClean="0"/>
              <a:t>Северный </a:t>
            </a:r>
            <a:r>
              <a:rPr lang="ru-RU" sz="3500" dirty="0"/>
              <a:t>олень используется как </a:t>
            </a:r>
            <a:r>
              <a:rPr lang="ru-RU" sz="35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передвижения</a:t>
            </a:r>
            <a:r>
              <a:rPr lang="ru-RU" sz="3500" dirty="0" smtClean="0"/>
              <a:t>.</a:t>
            </a:r>
            <a:endParaRPr lang="ru-RU" sz="3500" dirty="0"/>
          </a:p>
        </p:txBody>
      </p:sp>
      <p:pic>
        <p:nvPicPr>
          <p:cNvPr id="3080" name="Picture 8" descr="Мясные консервы Балтийский Деликатес мясо оленя тушёное, 325г - купить с  доставкой в Москве в Перекрёстк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014" y="3535362"/>
            <a:ext cx="2999405" cy="233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45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4000" y="1130299"/>
            <a:ext cx="5429250" cy="544830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9451" y="1130299"/>
            <a:ext cx="6203950" cy="549616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настоящее время у потомков </a:t>
            </a:r>
            <a:r>
              <a:rPr lang="ru-RU" dirty="0" err="1"/>
              <a:t>самодийцев</a:t>
            </a:r>
            <a:r>
              <a:rPr lang="ru-RU" dirty="0"/>
              <a:t>-</a:t>
            </a:r>
            <a:r>
              <a:rPr lang="ru-RU" sz="3200" b="1" dirty="0">
                <a:solidFill>
                  <a:srgbClr val="0070C0"/>
                </a:solidFill>
              </a:rPr>
              <a:t>ненцев</a:t>
            </a:r>
            <a:r>
              <a:rPr lang="ru-RU" dirty="0"/>
              <a:t> находится самое большое стадо северных оленей в мире, насчитывающее </a:t>
            </a:r>
            <a:r>
              <a:rPr lang="ru-RU" sz="3200" dirty="0">
                <a:solidFill>
                  <a:srgbClr val="0070C0"/>
                </a:solidFill>
              </a:rPr>
              <a:t>почти миллион голов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sz="3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Пастухами</a:t>
            </a:r>
            <a:r>
              <a:rPr lang="ru-RU" sz="35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северных оленей </a:t>
            </a:r>
            <a:r>
              <a:rPr lang="ru-RU" dirty="0"/>
              <a:t>на территории Западной и Центральной Сибири </a:t>
            </a:r>
            <a:r>
              <a:rPr lang="ru-RU" dirty="0" smtClean="0"/>
              <a:t>также являются :</a:t>
            </a:r>
            <a:r>
              <a:rPr lang="ru-RU" dirty="0"/>
              <a:t> 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селькупы</a:t>
            </a:r>
            <a:r>
              <a:rPr lang="ru-RU" dirty="0"/>
              <a:t>, 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обские </a:t>
            </a:r>
            <a:r>
              <a:rPr lang="ru-RU" dirty="0" err="1" smtClean="0"/>
              <a:t>угры</a:t>
            </a:r>
            <a:r>
              <a:rPr lang="ru-RU" dirty="0"/>
              <a:t>, </a:t>
            </a:r>
            <a:r>
              <a:rPr lang="ru-RU" dirty="0" smtClean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энцы</a:t>
            </a:r>
            <a:r>
              <a:rPr lang="ru-RU" dirty="0"/>
              <a:t>, 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долганы</a:t>
            </a:r>
            <a:r>
              <a:rPr lang="ru-RU" dirty="0"/>
              <a:t>, 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э</a:t>
            </a:r>
            <a:r>
              <a:rPr lang="ru-RU" dirty="0" smtClean="0"/>
              <a:t>венки.</a:t>
            </a:r>
            <a:endParaRPr lang="ru-RU" dirty="0"/>
          </a:p>
        </p:txBody>
      </p:sp>
      <p:pic>
        <p:nvPicPr>
          <p:cNvPr id="4098" name="Picture 2" descr="https://upload.wikimedia.org/wikipedia/commons/d/d3/%D0%93%D0%BE%D1%80%D0%BD%D0%B0%D1%8F_%D1%81%D0%B8%D1%81%D1%82%D0%B5%D0%BC%D0%B0_%D0%A1%D0%B0%D1%8F%D0%B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192" y="1537413"/>
            <a:ext cx="3830866" cy="3420058"/>
          </a:xfrm>
          <a:prstGeom prst="rect">
            <a:avLst/>
          </a:prstGeom>
          <a:noFill/>
          <a:effectLst>
            <a:softEdge rad="165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8025" y="4909741"/>
            <a:ext cx="4749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Большинство исследователей считает 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Саянское нагорье</a:t>
            </a:r>
            <a:r>
              <a:rPr lang="ru-RU" sz="2400" dirty="0" smtClean="0"/>
              <a:t> родиной оленеводства, а его основателями —</a:t>
            </a:r>
            <a:r>
              <a:rPr lang="ru-RU" sz="2400" b="1" dirty="0" smtClean="0"/>
              <a:t> 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самодийцы</a:t>
            </a:r>
            <a:r>
              <a:rPr lang="ru-RU" sz="2400" dirty="0" smtClean="0"/>
              <a:t>. </a:t>
            </a:r>
          </a:p>
          <a:p>
            <a:endParaRPr lang="ru-RU" dirty="0"/>
          </a:p>
        </p:txBody>
      </p:sp>
      <p:pic>
        <p:nvPicPr>
          <p:cNvPr id="4100" name="Picture 4" descr="Ненцы – АРКТИЧЕСКИЙ МНОГОЯЗЫЧНЫЙ ПОРТАЛ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5" r="12023"/>
          <a:stretch/>
        </p:blipFill>
        <p:spPr bwMode="auto">
          <a:xfrm>
            <a:off x="8674100" y="3650714"/>
            <a:ext cx="3162300" cy="310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1800" y="292479"/>
            <a:ext cx="1117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pc="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СЕВЕРНОЕ ОЛЕНЕВОДСТВО РОССИИ.</a:t>
            </a:r>
            <a:endParaRPr lang="ru-RU" sz="4000" b="1" spc="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403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48700" y="302358"/>
            <a:ext cx="35433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Республика Коми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Архангельская область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Мурманская область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Ненецкий автономный округ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Ханты-Мансийский автономный округ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Ямало-Ненецкий автономный округ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Республика Алтай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Алтайский край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Республика Тыва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Красноярский край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Республика Саха (Якутия)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Хабаровский край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Амурская область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Камчатский край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Магаданская область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Сахалинская область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Чукотский автономный округ</a:t>
            </a:r>
            <a:endParaRPr lang="ru-RU" sz="2000" dirty="0"/>
          </a:p>
        </p:txBody>
      </p:sp>
      <p:pic>
        <p:nvPicPr>
          <p:cNvPr id="9220" name="Picture 4" descr="Субъекты РФ на карт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0"/>
            <a:ext cx="8540289" cy="552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46243" y="0"/>
            <a:ext cx="484780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Субъекты РФ</a:t>
            </a:r>
            <a:endParaRPr lang="ru-RU" sz="66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516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300" y="371576"/>
            <a:ext cx="1460500" cy="6109076"/>
          </a:xfrm>
        </p:spPr>
        <p:txBody>
          <a:bodyPr vert="vert270">
            <a:no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Поголовье северного оленя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17800" y="307032"/>
            <a:ext cx="896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70C0"/>
                </a:solidFill>
                <a:effectLst/>
              </a:rPr>
              <a:t>Россия</a:t>
            </a:r>
            <a:r>
              <a:rPr lang="ru-RU" sz="2400" b="0" i="0" dirty="0" smtClean="0">
                <a:effectLst/>
              </a:rPr>
              <a:t> </a:t>
            </a:r>
            <a:r>
              <a:rPr lang="ru-RU" sz="2400" b="0" i="0" dirty="0" smtClean="0">
                <a:solidFill>
                  <a:srgbClr val="0070C0"/>
                </a:solidFill>
                <a:effectLst/>
              </a:rPr>
              <a:t>обладает одним из самых больших в мире поголовий северного оленя.</a:t>
            </a:r>
            <a:r>
              <a:rPr lang="ru-RU" sz="2400" b="0" i="0" dirty="0" smtClean="0">
                <a:effectLst/>
              </a:rPr>
              <a:t> </a:t>
            </a: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054872"/>
              </p:ext>
            </p:extLst>
          </p:nvPr>
        </p:nvGraphicFramePr>
        <p:xfrm>
          <a:off x="6432551" y="2057400"/>
          <a:ext cx="5505449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" name="Picture 2" descr="9665 Узоры и орнаменты народов России - ОАО Красная лен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9" t="30000" b="50666"/>
          <a:stretch/>
        </p:blipFill>
        <p:spPr bwMode="auto">
          <a:xfrm rot="5400000">
            <a:off x="-3602039" y="2695861"/>
            <a:ext cx="800417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847850" y="2276059"/>
            <a:ext cx="458470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Различие данных Минсельхоза России и регионов обусловлено следующими причинами: отсутствием скоординированной работы органов власти, несовершенством системы учета поголовья оленей, отсутствием мотивации частных хозяйств к легализации поголовья северного оленя, а также бытовые причины — образ жизни и обычаи коренных малочисленных народов, не этично спрашивать у оленевода сколько у него оленей.</a:t>
            </a:r>
          </a:p>
        </p:txBody>
      </p:sp>
      <p:sp>
        <p:nvSpPr>
          <p:cNvPr id="14" name="Шеврон 13"/>
          <p:cNvSpPr/>
          <p:nvPr/>
        </p:nvSpPr>
        <p:spPr>
          <a:xfrm>
            <a:off x="1955799" y="264810"/>
            <a:ext cx="558800" cy="8255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17800" y="1366882"/>
            <a:ext cx="908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Общая площадь оленьих пастбищ в России составляет 326,9 млн га.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7" name="Шеврон 16"/>
          <p:cNvSpPr/>
          <p:nvPr/>
        </p:nvSpPr>
        <p:spPr>
          <a:xfrm>
            <a:off x="1968499" y="1125072"/>
            <a:ext cx="558800" cy="8255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85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600200" cy="6857999"/>
          </a:xfrm>
        </p:spPr>
        <p:txBody>
          <a:bodyPr vert="vert270"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Размер федеральной поддержки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5000" y="152400"/>
            <a:ext cx="4584699" cy="177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70C0"/>
                </a:solidFill>
              </a:rPr>
              <a:t>Размер федеральной поддержки рассчитывается исходя из заявленного (учтенного) поголовья северного оленя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9665 Узоры и орнаменты народов России - ОАО Красная лент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9" t="30000" b="50666"/>
          <a:stretch/>
        </p:blipFill>
        <p:spPr bwMode="auto">
          <a:xfrm rot="5400000">
            <a:off x="-3602039" y="2695861"/>
            <a:ext cx="800417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920107761"/>
              </p:ext>
            </p:extLst>
          </p:nvPr>
        </p:nvGraphicFramePr>
        <p:xfrm>
          <a:off x="7251700" y="152400"/>
          <a:ext cx="443230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451100" y="2156241"/>
            <a:ext cx="480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 2021 года государственная поддержка "северного оленеводства" осуществляется отдельным направлением в соответствии с Постановлением Правительства Российской Федерации от 26 ноября 2020 г. № 1932 «О внесении изменений в приложения № 7 и 8 к Государственной программе развития сельского хозяйства и регулирования рынков сельскохозяйственной продукции, сырья и продовольствия» на 2021 г. на эти цели предусмотрено 303 431,1 тыс. руб. Таким образом, «оленеводы-частники» в сложившейся системе сельскохозяйственной отрасли, не могут претендовать на получение федеральной поддержки.</a:t>
            </a:r>
          </a:p>
        </p:txBody>
      </p:sp>
      <p:sp>
        <p:nvSpPr>
          <p:cNvPr id="10" name="Шеврон 9"/>
          <p:cNvSpPr/>
          <p:nvPr/>
        </p:nvSpPr>
        <p:spPr>
          <a:xfrm>
            <a:off x="2527300" y="279400"/>
            <a:ext cx="558800" cy="15367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28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1400" y="290511"/>
            <a:ext cx="1016000" cy="6262689"/>
          </a:xfrm>
        </p:spPr>
        <p:txBody>
          <a:bodyPr vert="vert270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ЭКСПОРТ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9665 Узоры и орнаменты народов России - ОАО Красная лент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9" t="30000" b="50666"/>
          <a:stretch/>
        </p:blipFill>
        <p:spPr bwMode="auto">
          <a:xfrm rot="5400000">
            <a:off x="-3602039" y="2695861"/>
            <a:ext cx="800417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02000" y="314810"/>
            <a:ext cx="345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Российская Федерация имеет огромный потенциал по экспорту продукции оленеводства.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6" name="Шеврон 5"/>
          <p:cNvSpPr/>
          <p:nvPr/>
        </p:nvSpPr>
        <p:spPr>
          <a:xfrm>
            <a:off x="2527300" y="279399"/>
            <a:ext cx="558800" cy="200981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5100" y="264009"/>
            <a:ext cx="55499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России регионами-экспортёрами оленины (мясо, шкуры) являются: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Мурманская обл.,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Ямало-Ненецкий АО,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Ненецкий АО. </a:t>
            </a:r>
            <a:endParaRPr lang="ru-RU" sz="2000" dirty="0"/>
          </a:p>
        </p:txBody>
      </p:sp>
      <p:sp>
        <p:nvSpPr>
          <p:cNvPr id="8" name="Загнутый угол 7"/>
          <p:cNvSpPr/>
          <p:nvPr/>
        </p:nvSpPr>
        <p:spPr>
          <a:xfrm>
            <a:off x="2476500" y="2596991"/>
            <a:ext cx="9436100" cy="3867309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914650" y="2723991"/>
            <a:ext cx="8559800" cy="3740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Для сравнения, на сегодняшний день основным экспортёром продукции из оленя в мире является Новая Зеландия.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По данным за 2018 г. объем экспорта составил 16 598 тонн, включая 4 466 тонн побочных продуктов оленеводства, на общую сумму 322 млн дол. США. (23,8 млрд руб.)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Основные рынки Китай, Германия и США.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18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280" y="259080"/>
            <a:ext cx="11564620" cy="5918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</a:t>
            </a: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традиционного </a:t>
            </a: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оленеводства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632700" y="3900170"/>
            <a:ext cx="3868420" cy="25019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Лопарский (саамский)</a:t>
            </a:r>
            <a:r>
              <a:rPr lang="ru-RU" sz="2000" dirty="0" smtClean="0">
                <a:solidFill>
                  <a:srgbClr val="0070C0"/>
                </a:solidFill>
              </a:rPr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>— </a:t>
            </a:r>
            <a:r>
              <a:rPr lang="ru-RU" sz="2000" dirty="0">
                <a:solidFill>
                  <a:schemeClr val="tx1"/>
                </a:solidFill>
              </a:rPr>
              <a:t>использование оленей в упряжке и под вьюк, доение, выпас с собакой, использование оленя-</a:t>
            </a:r>
            <a:r>
              <a:rPr lang="ru-RU" sz="2000" dirty="0" err="1">
                <a:solidFill>
                  <a:schemeClr val="tx1"/>
                </a:solidFill>
              </a:rPr>
              <a:t>манщика</a:t>
            </a:r>
            <a:r>
              <a:rPr lang="ru-RU" sz="2000" dirty="0">
                <a:solidFill>
                  <a:schemeClr val="tx1"/>
                </a:solidFill>
              </a:rPr>
              <a:t> для приманивания свободно пасущихся оленей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300" y="1054100"/>
            <a:ext cx="3563620" cy="26123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Западно-сибирский (самодийский) </a:t>
            </a:r>
            <a:r>
              <a:rPr lang="ru-RU" sz="2000" dirty="0" smtClean="0">
                <a:solidFill>
                  <a:schemeClr val="tx1"/>
                </a:solidFill>
              </a:rPr>
              <a:t>— </a:t>
            </a:r>
            <a:r>
              <a:rPr lang="ru-RU" sz="2000" dirty="0">
                <a:solidFill>
                  <a:schemeClr val="tx1"/>
                </a:solidFill>
              </a:rPr>
              <a:t>упряжное оленеводство, использование пастушеской собаки и оленя-</a:t>
            </a:r>
            <a:r>
              <a:rPr lang="ru-RU" sz="2000" dirty="0" err="1">
                <a:solidFill>
                  <a:schemeClr val="tx1"/>
                </a:solidFill>
              </a:rPr>
              <a:t>манщика</a:t>
            </a:r>
            <a:r>
              <a:rPr lang="ru-RU" sz="2000" dirty="0">
                <a:solidFill>
                  <a:schemeClr val="tx1"/>
                </a:solidFill>
              </a:rPr>
              <a:t>, отсутствие доения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65575" y="1029970"/>
            <a:ext cx="4132580" cy="2636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Тунгусский (сибирский)</a:t>
            </a:r>
            <a:r>
              <a:rPr lang="ru-RU" sz="2000" dirty="0" smtClean="0">
                <a:solidFill>
                  <a:schemeClr val="tx1"/>
                </a:solidFill>
              </a:rPr>
              <a:t> — </a:t>
            </a:r>
            <a:r>
              <a:rPr lang="ru-RU" sz="2000" dirty="0">
                <a:solidFill>
                  <a:schemeClr val="tx1"/>
                </a:solidFill>
              </a:rPr>
              <a:t>вьючно-верховое оленеводство с верховым седлом без стремян, частично также упряжное, доение, использование оленя-</a:t>
            </a:r>
            <a:r>
              <a:rPr lang="ru-RU" sz="2000" dirty="0" err="1">
                <a:solidFill>
                  <a:schemeClr val="tx1"/>
                </a:solidFill>
              </a:rPr>
              <a:t>манщика</a:t>
            </a:r>
            <a:r>
              <a:rPr lang="ru-RU" sz="2000" dirty="0">
                <a:solidFill>
                  <a:schemeClr val="tx1"/>
                </a:solidFill>
              </a:rPr>
              <a:t>, отсутствие пастушеской собаки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385810" y="1029970"/>
            <a:ext cx="3651250" cy="2636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Северо-восточный</a:t>
            </a:r>
            <a:r>
              <a:rPr lang="ru-RU" sz="2000" dirty="0" smtClean="0">
                <a:solidFill>
                  <a:srgbClr val="0070C0"/>
                </a:solidFill>
              </a:rPr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>— </a:t>
            </a:r>
            <a:r>
              <a:rPr lang="ru-RU" sz="2000" dirty="0">
                <a:solidFill>
                  <a:schemeClr val="tx1"/>
                </a:solidFill>
              </a:rPr>
              <a:t>упряжное оленеводство, олень-</a:t>
            </a:r>
            <a:r>
              <a:rPr lang="ru-RU" sz="2000" dirty="0" err="1">
                <a:solidFill>
                  <a:schemeClr val="tx1"/>
                </a:solidFill>
              </a:rPr>
              <a:t>манщик</a:t>
            </a:r>
            <a:r>
              <a:rPr lang="ru-RU" sz="2000" dirty="0">
                <a:solidFill>
                  <a:schemeClr val="tx1"/>
                </a:solidFill>
              </a:rPr>
              <a:t>, отсутствие доения и пастушеской собаки.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37870" y="3900170"/>
            <a:ext cx="3784600" cy="25019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Саянский </a:t>
            </a:r>
            <a:r>
              <a:rPr lang="ru-RU" sz="2000" dirty="0" smtClean="0">
                <a:solidFill>
                  <a:schemeClr val="tx1"/>
                </a:solidFill>
              </a:rPr>
              <a:t>— </a:t>
            </a:r>
            <a:r>
              <a:rPr lang="ru-RU" sz="2000" dirty="0">
                <a:solidFill>
                  <a:schemeClr val="tx1"/>
                </a:solidFill>
              </a:rPr>
              <a:t>вьючно-верховое оленеводство, верховое седло типа конского (с высокой передней лукой и стременами), доение, отсутствие пастушеской собаки и оленя-</a:t>
            </a:r>
            <a:r>
              <a:rPr lang="ru-RU" sz="2000" dirty="0" err="1">
                <a:solidFill>
                  <a:schemeClr val="tx1"/>
                </a:solidFill>
              </a:rPr>
              <a:t>манщика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470" y="3785870"/>
            <a:ext cx="2956560" cy="29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59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1857</TotalTime>
  <Words>1250</Words>
  <Application>Microsoft Office PowerPoint</Application>
  <PresentationFormat>Широкоэкранный</PresentationFormat>
  <Paragraphs>114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Segoe Print</vt:lpstr>
      <vt:lpstr>Wingdings</vt:lpstr>
      <vt:lpstr>Тема Office</vt:lpstr>
      <vt:lpstr>Оленеводство. </vt:lpstr>
      <vt:lpstr>Оленево́дство — отрасль животноводства, сфокусированная на разведении и использовании северных оленей, а также благородных и пятнистых оленей.</vt:lpstr>
      <vt:lpstr>Презентация PowerPoint</vt:lpstr>
      <vt:lpstr>Презентация PowerPoint</vt:lpstr>
      <vt:lpstr>Презентация PowerPoint</vt:lpstr>
      <vt:lpstr>Поголовье северного оленя</vt:lpstr>
      <vt:lpstr>Размер федеральной поддержки</vt:lpstr>
      <vt:lpstr>ЭКСПОРТ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Роль оленеводов в сохранении экосистем Севера </vt:lpstr>
      <vt:lpstr>Презентация PowerPoint</vt:lpstr>
      <vt:lpstr>Презентация PowerPoint</vt:lpstr>
      <vt:lpstr>Угрозы и проблемы, стоящие перед оленеводством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36</cp:revision>
  <dcterms:created xsi:type="dcterms:W3CDTF">2024-03-23T01:29:54Z</dcterms:created>
  <dcterms:modified xsi:type="dcterms:W3CDTF">2024-03-24T08:32:09Z</dcterms:modified>
</cp:coreProperties>
</file>