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30" d="100"/>
          <a:sy n="30" d="100"/>
        </p:scale>
        <p:origin x="485" y="6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25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775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0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352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314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94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97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452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523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1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467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C57ED-238C-40F7-BD87-1442AEFE761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B429D-0278-44FD-8A94-6808DA540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800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000">
              <a:schemeClr val="tx1"/>
            </a:gs>
            <a:gs pos="7000">
              <a:schemeClr val="bg2">
                <a:lumMod val="90000"/>
                <a:alpha val="20000"/>
              </a:schemeClr>
            </a:gs>
            <a:gs pos="99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Дикуша-птица-Описание-особенности-образ-жизни-и-среда-обитания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7216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8134350"/>
          </a:xfrm>
          <a:prstGeom prst="rect">
            <a:avLst/>
          </a:prstGeom>
          <a:gradFill>
            <a:gsLst>
              <a:gs pos="99000">
                <a:schemeClr val="tx1">
                  <a:lumMod val="65000"/>
                  <a:lumOff val="35000"/>
                </a:schemeClr>
              </a:gs>
              <a:gs pos="63000">
                <a:schemeClr val="bg2">
                  <a:lumMod val="90000"/>
                  <a:alpha val="20000"/>
                </a:schemeClr>
              </a:gs>
              <a:gs pos="85000">
                <a:schemeClr val="bg2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 smtClean="0"/>
          </a:p>
          <a:p>
            <a:pPr algn="ctr"/>
            <a:endParaRPr lang="ru-RU" sz="6000" b="1" dirty="0"/>
          </a:p>
          <a:p>
            <a:pPr algn="ctr"/>
            <a:r>
              <a:rPr lang="ru-RU" sz="6000" b="1" dirty="0" smtClean="0"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Yu Gothic Medium" panose="020B0500000000000000" pitchFamily="34" charset="-128"/>
                <a:ea typeface="Yu Gothic Medium" panose="020B0500000000000000" pitchFamily="34" charset="-128"/>
              </a:rPr>
              <a:t>Дальневосточная (азиатская) дикуша</a:t>
            </a:r>
            <a:br>
              <a:rPr lang="ru-RU" sz="6000" b="1" dirty="0" smtClean="0"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Yu Gothic Medium" panose="020B0500000000000000" pitchFamily="34" charset="-128"/>
                <a:ea typeface="Yu Gothic Medium" panose="020B0500000000000000" pitchFamily="34" charset="-128"/>
              </a:rPr>
            </a:br>
            <a:r>
              <a:rPr lang="ru-RU" sz="6000" b="1" dirty="0" smtClean="0"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Yu Gothic Medium" panose="020B0500000000000000" pitchFamily="34" charset="-128"/>
                <a:ea typeface="Yu Gothic Medium" panose="020B0500000000000000" pitchFamily="34" charset="-128"/>
              </a:rPr>
              <a:t>Falcipennis </a:t>
            </a:r>
            <a:r>
              <a:rPr lang="ru-RU" sz="6000" b="1" dirty="0" err="1" smtClean="0"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Yu Gothic Medium" panose="020B0500000000000000" pitchFamily="34" charset="-128"/>
                <a:ea typeface="Yu Gothic Medium" panose="020B0500000000000000" pitchFamily="34" charset="-128"/>
              </a:rPr>
              <a:t>falcipennis</a:t>
            </a:r>
            <a:endParaRPr lang="ru-RU" sz="6000" b="1" dirty="0">
              <a:ln w="381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19250" y="34464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33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18" b="6213"/>
          <a:stretch/>
        </p:blipFill>
        <p:spPr bwMode="auto">
          <a:xfrm>
            <a:off x="5206962" y="929045"/>
            <a:ext cx="3500504" cy="250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21"/>
          <p:cNvSpPr>
            <a:spLocks noChangeArrowheads="1"/>
          </p:cNvSpPr>
          <p:nvPr/>
        </p:nvSpPr>
        <p:spPr bwMode="auto">
          <a:xfrm>
            <a:off x="5206962" y="3518026"/>
            <a:ext cx="2714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Дикуша канадская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i="1" dirty="0"/>
              <a:t>(Falcipennis </a:t>
            </a:r>
            <a:r>
              <a:rPr lang="en-US" altLang="ru-RU" sz="1800" i="1" dirty="0" err="1"/>
              <a:t>canadensis</a:t>
            </a:r>
            <a:r>
              <a:rPr lang="en-US" altLang="ru-RU" sz="1800" i="1" dirty="0"/>
              <a:t>)</a:t>
            </a:r>
            <a:endParaRPr lang="ru-RU" altLang="ru-RU" sz="1800" i="1" dirty="0"/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42" y="1001079"/>
            <a:ext cx="4382742" cy="329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586342" y="170082"/>
            <a:ext cx="5638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/>
              <a:t>Дикуша дальневосточная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i="1" dirty="0"/>
              <a:t>(</a:t>
            </a:r>
            <a:r>
              <a:rPr lang="en-US" altLang="ru-RU" sz="2000" i="1" dirty="0"/>
              <a:t>Falcipennis </a:t>
            </a:r>
            <a:r>
              <a:rPr lang="en-US" altLang="ru-RU" sz="2000" i="1" dirty="0" err="1"/>
              <a:t>falcipennis</a:t>
            </a:r>
            <a:r>
              <a:rPr lang="ru-RU" altLang="ru-RU" sz="2000" i="1" dirty="0"/>
              <a:t>)</a:t>
            </a:r>
          </a:p>
        </p:txBody>
      </p:sp>
      <p:pic>
        <p:nvPicPr>
          <p:cNvPr id="4100" name="Picture 4" descr="Горная дикуша - Тетеревиные | Некоммерческий учебно-познавательный  интернет-портал Зоогалактика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2974" r="33998" b="6055"/>
          <a:stretch/>
        </p:blipFill>
        <p:spPr bwMode="auto">
          <a:xfrm>
            <a:off x="8820150" y="929046"/>
            <a:ext cx="3219450" cy="2509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52262" y="3477170"/>
            <a:ext cx="3355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Горная дикуша </a:t>
            </a:r>
          </a:p>
          <a:p>
            <a:r>
              <a:rPr lang="ru-RU" dirty="0" smtClean="0"/>
              <a:t>(</a:t>
            </a:r>
            <a:r>
              <a:rPr lang="en-US" altLang="ru-RU" i="1" dirty="0">
                <a:latin typeface="Arial" panose="020B0604020202020204" pitchFamily="34" charset="0"/>
                <a:cs typeface="Arial" panose="020B0604020202020204" pitchFamily="34" charset="0"/>
              </a:rPr>
              <a:t>Falcipennis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franklinii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844956"/>
              </p:ext>
            </p:extLst>
          </p:nvPr>
        </p:nvGraphicFramePr>
        <p:xfrm>
          <a:off x="586342" y="4693829"/>
          <a:ext cx="10805558" cy="1879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0389">
                  <a:extLst>
                    <a:ext uri="{9D8B030D-6E8A-4147-A177-3AD203B41FA5}">
                      <a16:colId xmlns:a16="http://schemas.microsoft.com/office/drawing/2014/main" val="4076263386"/>
                    </a:ext>
                  </a:extLst>
                </a:gridCol>
                <a:gridCol w="7935169">
                  <a:extLst>
                    <a:ext uri="{9D8B030D-6E8A-4147-A177-3AD203B41FA5}">
                      <a16:colId xmlns:a16="http://schemas.microsoft.com/office/drawing/2014/main" val="1565573388"/>
                    </a:ext>
                  </a:extLst>
                </a:gridCol>
              </a:tblGrid>
              <a:tr h="8279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ЛАТИНСКИЕ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СИНОНИМЫ: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Tetrao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canadensis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L., var.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Franklinii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Daugl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.,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Middendorf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, 1851;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Tetrao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falcipennis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Hartlaub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, 1855; Canace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falcipennis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Taczanowski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, 1893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solidFill>
                      <a:schemeClr val="accent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820115"/>
                  </a:ext>
                </a:extLst>
              </a:tr>
              <a:tr h="3506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ОТРЯД: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 err="1">
                          <a:solidFill>
                            <a:schemeClr val="tx1"/>
                          </a:solidFill>
                          <a:effectLst/>
                        </a:rPr>
                        <a:t>Курообразные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(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Galliformes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616980"/>
                  </a:ext>
                </a:extLst>
              </a:tr>
              <a:tr h="3506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СЕМЕЙСТВО: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Тетеревиные (Tetraonidae)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646845"/>
                  </a:ext>
                </a:extLst>
              </a:tr>
              <a:tr h="3506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РОД: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solidFill>
                            <a:schemeClr val="tx1"/>
                          </a:solidFill>
                          <a:effectLst/>
                        </a:rPr>
                        <a:t>Дикуши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(Falcipennis Elliot, 1864)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181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075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Палеарктика — Википед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72" t="-1" r="8194" b="47925"/>
          <a:stretch/>
        </p:blipFill>
        <p:spPr bwMode="auto">
          <a:xfrm>
            <a:off x="384174" y="906765"/>
            <a:ext cx="5810251" cy="2628900"/>
          </a:xfrm>
          <a:prstGeom prst="rect">
            <a:avLst/>
          </a:prstGeom>
          <a:noFill/>
          <a:effectLst>
            <a:softEdge rad="292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Неарктика — Википедия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2" r="52361" b="38428"/>
          <a:stretch/>
        </p:blipFill>
        <p:spPr bwMode="auto">
          <a:xfrm>
            <a:off x="6915150" y="876301"/>
            <a:ext cx="4648200" cy="3108325"/>
          </a:xfrm>
          <a:prstGeom prst="rect">
            <a:avLst/>
          </a:prstGeom>
          <a:noFill/>
          <a:effectLst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thumb.tildacdn.com/tild3464-6636-4933-a663-623436363533/-/format/webp/________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699" y="3173715"/>
            <a:ext cx="7083426" cy="3612548"/>
          </a:xfrm>
          <a:prstGeom prst="rect">
            <a:avLst/>
          </a:prstGeom>
          <a:noFill/>
          <a:effectLst>
            <a:softEdge rad="431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79725" y="181578"/>
            <a:ext cx="662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/>
              <a:t>Берингия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938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96" y="392112"/>
            <a:ext cx="5995094" cy="1855787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Yu Gothic Medium" panose="020B0500000000000000" pitchFamily="34" charset="-128"/>
                <a:cs typeface="Arial" panose="020B0604020202020204" pitchFamily="34" charset="0"/>
              </a:rPr>
              <a:t>Дальневосточная (азиатская) дикуша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7000" y="209550"/>
            <a:ext cx="5524500" cy="6384527"/>
          </a:xfrm>
        </p:spPr>
        <p:txBody>
          <a:bodyPr>
            <a:noAutofit/>
          </a:bodyPr>
          <a:lstStyle/>
          <a:p>
            <a:r>
              <a:rPr lang="ru-RU" dirty="0"/>
              <a:t>Окраска пёстрая, с преобладанием коричневых и тёмно-шоколадных тонов и с многочисленными белыми </a:t>
            </a:r>
            <a:r>
              <a:rPr lang="ru-RU" dirty="0" smtClean="0"/>
              <a:t>пятнами</a:t>
            </a:r>
            <a:endParaRPr lang="ru-RU" dirty="0"/>
          </a:p>
          <a:p>
            <a:r>
              <a:rPr lang="ru-RU" dirty="0"/>
              <a:t>Особенно характерны сердцевидная форма этих пятен на нижней стороне тела и тёмный (у старых самцов) пластрон на </a:t>
            </a:r>
            <a:r>
              <a:rPr lang="ru-RU" dirty="0" smtClean="0"/>
              <a:t>груди</a:t>
            </a:r>
          </a:p>
          <a:p>
            <a:r>
              <a:rPr lang="ru-RU" dirty="0" smtClean="0"/>
              <a:t>Обитают </a:t>
            </a:r>
            <a:r>
              <a:rPr lang="ru-RU" dirty="0"/>
              <a:t>преимущественно в нижнем ярусе леса и на земле</a:t>
            </a:r>
            <a:r>
              <a:rPr lang="ru-RU" dirty="0" smtClean="0"/>
              <a:t> </a:t>
            </a:r>
          </a:p>
          <a:p>
            <a:r>
              <a:rPr lang="ru-RU" dirty="0"/>
              <a:t>Передвигаются они преимущественно </a:t>
            </a:r>
            <a:r>
              <a:rPr lang="ru-RU" dirty="0" smtClean="0"/>
              <a:t>пешком</a:t>
            </a:r>
          </a:p>
          <a:p>
            <a:r>
              <a:rPr lang="ru-RU" dirty="0"/>
              <a:t>Дикуши очень молчаливы</a:t>
            </a:r>
            <a:endParaRPr lang="ru-RU" dirty="0" smtClean="0"/>
          </a:p>
          <a:p>
            <a:endParaRPr lang="ru-RU" sz="3000" dirty="0"/>
          </a:p>
        </p:txBody>
      </p:sp>
      <p:pic>
        <p:nvPicPr>
          <p:cNvPr id="6146" name="Picture 2" descr="Дикуша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84" y="2574129"/>
            <a:ext cx="5659006" cy="381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5659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99" t="88681" r="10302" b="7645"/>
          <a:stretch/>
        </p:blipFill>
        <p:spPr>
          <a:xfrm>
            <a:off x="10363200" y="580651"/>
            <a:ext cx="1676400" cy="64770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9" t="4461" r="2596" b="15965"/>
          <a:stretch/>
        </p:blipFill>
        <p:spPr>
          <a:xfrm>
            <a:off x="6877050" y="1424926"/>
            <a:ext cx="5314950" cy="4872922"/>
          </a:xfrm>
        </p:spPr>
      </p:pic>
      <p:pic>
        <p:nvPicPr>
          <p:cNvPr id="4" name="Picture 2" descr="Рисунок 26. Ареал дикуши (по: Потапов, 198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907" y="580651"/>
            <a:ext cx="4343400" cy="475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9193" y="5347969"/>
            <a:ext cx="3924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Ареал дикуши </a:t>
            </a:r>
          </a:p>
          <a:p>
            <a:r>
              <a:rPr lang="ru-RU" sz="2800" dirty="0" smtClean="0"/>
              <a:t>(по: Потапов, 1985)</a:t>
            </a:r>
            <a:endParaRPr lang="ru-RU" sz="2800" dirty="0"/>
          </a:p>
        </p:txBody>
      </p:sp>
      <p:pic>
        <p:nvPicPr>
          <p:cNvPr id="7170" name="Picture 2" descr="Ель аянская — Википед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884" y="3400170"/>
            <a:ext cx="2898775" cy="3865034"/>
          </a:xfrm>
          <a:prstGeom prst="rect">
            <a:avLst/>
          </a:prstGeom>
          <a:noFill/>
          <a:effectLst>
            <a:softEdge rad="444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94575" y="274244"/>
            <a:ext cx="34099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Ареал </a:t>
            </a:r>
            <a:r>
              <a:rPr lang="ru-RU" sz="2800" dirty="0" err="1" smtClean="0"/>
              <a:t>аянской</a:t>
            </a:r>
            <a:r>
              <a:rPr lang="ru-RU" sz="2800" dirty="0" smtClean="0"/>
              <a:t> ели </a:t>
            </a:r>
          </a:p>
          <a:p>
            <a:r>
              <a:rPr lang="ru-RU" sz="2800" i="1" dirty="0" smtClean="0"/>
              <a:t>(</a:t>
            </a:r>
            <a:r>
              <a:rPr lang="ru-RU" sz="2800" i="1" dirty="0" err="1" smtClean="0"/>
              <a:t>Picea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jezoensis</a:t>
            </a:r>
            <a:r>
              <a:rPr lang="ru-RU" sz="2800" i="1" dirty="0" smtClean="0"/>
              <a:t>)</a:t>
            </a:r>
            <a:endParaRPr lang="ru-RU" sz="2800" i="1" dirty="0"/>
          </a:p>
        </p:txBody>
      </p:sp>
      <p:pic>
        <p:nvPicPr>
          <p:cNvPr id="7174" name="Picture 6" descr="Дикуша в ареале Охотское побережье Уда-Амур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9" t="18460" r="7731" b="6943"/>
          <a:stretch/>
        </p:blipFill>
        <p:spPr bwMode="auto">
          <a:xfrm>
            <a:off x="3848100" y="274244"/>
            <a:ext cx="3657600" cy="3524250"/>
          </a:xfrm>
          <a:prstGeom prst="rect">
            <a:avLst/>
          </a:prstGeom>
          <a:noFill/>
          <a:effectLst>
            <a:softEdge rad="457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984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8199" y="669925"/>
            <a:ext cx="349250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Дикуша вполне обычна для:</a:t>
            </a:r>
          </a:p>
          <a:p>
            <a:pPr marL="0" indent="0">
              <a:buNone/>
            </a:pPr>
            <a:r>
              <a:rPr lang="ru-RU" sz="3200" dirty="0" err="1" smtClean="0"/>
              <a:t>Алдано-Учурского</a:t>
            </a:r>
            <a:r>
              <a:rPr lang="ru-RU" sz="3200" dirty="0" smtClean="0"/>
              <a:t> </a:t>
            </a:r>
            <a:r>
              <a:rPr lang="ru-RU" sz="3200" dirty="0" err="1" smtClean="0"/>
              <a:t>хребетак</a:t>
            </a:r>
            <a:r>
              <a:rPr lang="ru-RU" sz="3200" dirty="0" smtClean="0"/>
              <a:t>, </a:t>
            </a:r>
            <a:r>
              <a:rPr lang="ru-RU" sz="3200" dirty="0"/>
              <a:t>верховья реки </a:t>
            </a:r>
            <a:r>
              <a:rPr lang="ru-RU" sz="3200" dirty="0" err="1"/>
              <a:t>Амгунь</a:t>
            </a:r>
            <a:r>
              <a:rPr lang="ru-RU" sz="3200" dirty="0"/>
              <a:t>, </a:t>
            </a:r>
            <a:r>
              <a:rPr lang="ru-RU" sz="3200" dirty="0" smtClean="0"/>
              <a:t>бассейна </a:t>
            </a:r>
            <a:r>
              <a:rPr lang="ru-RU" sz="3200" dirty="0"/>
              <a:t>реки Горин, </a:t>
            </a:r>
            <a:r>
              <a:rPr lang="ru-RU" sz="3200" dirty="0" smtClean="0"/>
              <a:t>района </a:t>
            </a:r>
            <a:r>
              <a:rPr lang="ru-RU" sz="3200" dirty="0"/>
              <a:t>озера Большие </a:t>
            </a:r>
            <a:r>
              <a:rPr lang="ru-RU" sz="3200" dirty="0" err="1"/>
              <a:t>Кизи</a:t>
            </a:r>
            <a:r>
              <a:rPr lang="ru-RU" sz="3200" dirty="0"/>
              <a:t> и залива Де-Кастри, верховья реки </a:t>
            </a:r>
            <a:r>
              <a:rPr lang="ru-RU" sz="3200" dirty="0" smtClean="0"/>
              <a:t>Бикин</a:t>
            </a:r>
            <a:endParaRPr lang="ru-RU" sz="3200" dirty="0"/>
          </a:p>
        </p:txBody>
      </p:sp>
      <p:pic>
        <p:nvPicPr>
          <p:cNvPr id="9220" name="Picture 4" descr="Физическая карта Приморского и южная часть Хабаровского края, 1940 г. —  Картографический архив || старые карт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131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5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5350" y="1009650"/>
            <a:ext cx="5391150" cy="54435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Быстрое </a:t>
            </a:r>
            <a:r>
              <a:rPr lang="ru-RU" sz="3600" b="1" i="1" dirty="0"/>
              <a:t>исчезновение дикуш</a:t>
            </a:r>
            <a:r>
              <a:rPr lang="ru-RU" sz="3600" dirty="0"/>
              <a:t> при начале хозяйственного освоения таёжных районов </a:t>
            </a:r>
            <a:r>
              <a:rPr lang="ru-RU" sz="3600" b="1" i="1" dirty="0"/>
              <a:t>ставит вид под угрозу полного истребления</a:t>
            </a:r>
            <a:r>
              <a:rPr lang="ru-RU" sz="3600" dirty="0"/>
              <a:t>, и поэтому он внесён в </a:t>
            </a:r>
            <a:r>
              <a:rPr lang="ru-RU" sz="3600" b="1" dirty="0">
                <a:solidFill>
                  <a:srgbClr val="FF0000"/>
                </a:solidFill>
              </a:rPr>
              <a:t>Красную Книгу РФ</a:t>
            </a:r>
            <a:r>
              <a:rPr lang="ru-RU" sz="3600" dirty="0"/>
              <a:t>.</a:t>
            </a:r>
          </a:p>
        </p:txBody>
      </p:sp>
      <p:pic>
        <p:nvPicPr>
          <p:cNvPr id="8194" name="Picture 2" descr="Животные России. Красная 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1" y="0"/>
            <a:ext cx="51434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77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121</Words>
  <Application>Microsoft Office PowerPoint</Application>
  <PresentationFormat>Широкоэкранный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Yu Gothic Medium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Дальневосточная (азиатская) дикуша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14</cp:revision>
  <dcterms:created xsi:type="dcterms:W3CDTF">2024-02-25T11:12:14Z</dcterms:created>
  <dcterms:modified xsi:type="dcterms:W3CDTF">2024-02-25T13:46:45Z</dcterms:modified>
</cp:coreProperties>
</file>