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331" r:id="rId3"/>
    <p:sldId id="339" r:id="rId4"/>
    <p:sldId id="333" r:id="rId5"/>
    <p:sldId id="335" r:id="rId6"/>
    <p:sldId id="336" r:id="rId7"/>
    <p:sldId id="259" r:id="rId8"/>
    <p:sldId id="260" r:id="rId9"/>
    <p:sldId id="340" r:id="rId10"/>
    <p:sldId id="349" r:id="rId11"/>
    <p:sldId id="346" r:id="rId12"/>
    <p:sldId id="285" r:id="rId13"/>
    <p:sldId id="258" r:id="rId14"/>
    <p:sldId id="348" r:id="rId15"/>
    <p:sldId id="34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AF8FDBD-B62A-45AB-B539-CDC173E4CCE2}">
          <p14:sldIdLst>
            <p14:sldId id="256"/>
            <p14:sldId id="337"/>
            <p14:sldId id="331"/>
            <p14:sldId id="339"/>
            <p14:sldId id="333"/>
            <p14:sldId id="335"/>
            <p14:sldId id="336"/>
            <p14:sldId id="259"/>
            <p14:sldId id="260"/>
            <p14:sldId id="340"/>
            <p14:sldId id="343"/>
            <p14:sldId id="341"/>
            <p14:sldId id="342"/>
            <p14:sldId id="349"/>
            <p14:sldId id="346"/>
            <p14:sldId id="344"/>
            <p14:sldId id="345"/>
            <p14:sldId id="285"/>
            <p14:sldId id="258"/>
            <p14:sldId id="348"/>
            <p14:sldId id="347"/>
            <p14:sldId id="268"/>
            <p14:sldId id="26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153" autoAdjust="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13B8B-23AC-4D04-95F4-5FCFC9F4206F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3D057-C93B-41AB-B7A7-10DB608826F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244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D057-C93B-41AB-B7A7-10DB608826F8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44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D057-C93B-41AB-B7A7-10DB608826F8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0536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D057-C93B-41AB-B7A7-10DB608826F8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652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D057-C93B-41AB-B7A7-10DB608826F8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7233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D057-C93B-41AB-B7A7-10DB608826F8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1483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0E4419-F759-4BBF-899E-60F57014696D}" type="datetimeFigureOut">
              <a:rPr lang="ru-RU" smtClean="0"/>
              <a:pPr/>
              <a:t>23.03.2023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A45A87-F7E9-4F25-A1DD-806C9CA2DE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388" y="1772816"/>
            <a:ext cx="8911108" cy="18002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ПЕРЕХОДИМ </a:t>
            </a:r>
            <a:r>
              <a:rPr lang="ru-RU" sz="4000" dirty="0" smtClean="0">
                <a:solidFill>
                  <a:srgbClr val="FF0000"/>
                </a:solidFill>
              </a:rPr>
              <a:t>3 КЛАСС.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9320" y="332656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Родительское собрание за 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3 ЧЕТВЕРТЬ 2022 – 2023 учебный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573016"/>
            <a:ext cx="4230588" cy="31683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5586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5A61BB-C081-4DD8-A73D-3A100F803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1143000"/>
          </a:xfrm>
        </p:spPr>
        <p:txBody>
          <a:bodyPr/>
          <a:lstStyle/>
          <a:p>
            <a:r>
              <a:rPr lang="ru-RU" b="1" u="sng" dirty="0"/>
              <a:t>Работа над ошибками: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FBA8257-211D-4117-A272-43B77CDBE927}"/>
              </a:ext>
            </a:extLst>
          </p:cNvPr>
          <p:cNvSpPr txBox="1"/>
          <p:nvPr/>
        </p:nvSpPr>
        <p:spPr>
          <a:xfrm>
            <a:off x="251520" y="1196752"/>
            <a:ext cx="8712967" cy="13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над ошибками способствует активизации мыслительной деятельности ребёнка, формирует у него умение осознанно применять изученные правила, развивает орфографическую зоркость, формирует умение работать с инструкцией, развивает такие личностные качества как терпение, сила воли.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7CD2789-CEB4-4524-ABEA-6BA8114C4820}"/>
              </a:ext>
            </a:extLst>
          </p:cNvPr>
          <p:cNvSpPr txBox="1"/>
          <p:nvPr/>
        </p:nvSpPr>
        <p:spPr>
          <a:xfrm>
            <a:off x="1763688" y="3105834"/>
            <a:ext cx="6876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Каждая орфограмма в памятке имеет свой порядковый номер.</a:t>
            </a:r>
            <a:endParaRPr lang="ru-RU" b="1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04D10C3-A884-4E1B-AF2F-12632BD4F64A}"/>
              </a:ext>
            </a:extLst>
          </p:cNvPr>
          <p:cNvSpPr txBox="1"/>
          <p:nvPr/>
        </p:nvSpPr>
        <p:spPr>
          <a:xfrm>
            <a:off x="1763688" y="3913724"/>
            <a:ext cx="5382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сам находит свою ошибку в памятке. </a:t>
            </a:r>
            <a:endParaRPr lang="ru-RU" b="1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FF00973-2ADE-43F4-B9A4-9F732357DED9}"/>
              </a:ext>
            </a:extLst>
          </p:cNvPr>
          <p:cNvSpPr txBox="1"/>
          <p:nvPr/>
        </p:nvSpPr>
        <p:spPr>
          <a:xfrm>
            <a:off x="1763687" y="4568808"/>
            <a:ext cx="72007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выполняет работу над ошибками в тетради в соответствии с памяткой. </a:t>
            </a:r>
            <a:endParaRPr lang="ru-RU" b="1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BCC3DD5-0304-4A52-81E9-880EEE961E85}"/>
              </a:ext>
            </a:extLst>
          </p:cNvPr>
          <p:cNvSpPr txBox="1"/>
          <p:nvPr/>
        </p:nvSpPr>
        <p:spPr>
          <a:xfrm>
            <a:off x="503548" y="6023029"/>
            <a:ext cx="8136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Обучающиеся перед выполнением домашнего задания проводят работу над ошибками обязательно.</a:t>
            </a:r>
            <a:endParaRPr lang="ru-RU" dirty="0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="" xmlns:a16="http://schemas.microsoft.com/office/drawing/2014/main" id="{AC6F09B6-22A5-46B0-8B0F-B81BDDDEBCBA}"/>
              </a:ext>
            </a:extLst>
          </p:cNvPr>
          <p:cNvSpPr/>
          <p:nvPr/>
        </p:nvSpPr>
        <p:spPr>
          <a:xfrm>
            <a:off x="395536" y="3191289"/>
            <a:ext cx="792088" cy="180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="" xmlns:a16="http://schemas.microsoft.com/office/drawing/2014/main" id="{08F571DF-71C2-49B6-A742-2802AEE210D4}"/>
              </a:ext>
            </a:extLst>
          </p:cNvPr>
          <p:cNvSpPr/>
          <p:nvPr/>
        </p:nvSpPr>
        <p:spPr>
          <a:xfrm>
            <a:off x="418171" y="3922878"/>
            <a:ext cx="792088" cy="180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="" xmlns:a16="http://schemas.microsoft.com/office/drawing/2014/main" id="{22727A31-FC1B-482B-9B2D-EF30D2A77834}"/>
              </a:ext>
            </a:extLst>
          </p:cNvPr>
          <p:cNvSpPr/>
          <p:nvPr/>
        </p:nvSpPr>
        <p:spPr>
          <a:xfrm>
            <a:off x="418171" y="4654467"/>
            <a:ext cx="792088" cy="180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11119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5A61BB-C081-4DD8-A73D-3A100F803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88640"/>
            <a:ext cx="7848872" cy="1143000"/>
          </a:xfrm>
        </p:spPr>
        <p:txBody>
          <a:bodyPr/>
          <a:lstStyle/>
          <a:p>
            <a:pPr algn="ctr"/>
            <a:r>
              <a:rPr lang="ru-RU" b="1" u="sng" dirty="0"/>
              <a:t>Итоговые тесты и проверочные </a:t>
            </a:r>
            <a:r>
              <a:rPr lang="ru-RU" u="sng" dirty="0"/>
              <a:t>р</a:t>
            </a:r>
            <a:r>
              <a:rPr lang="ru-RU" b="1" u="sng" dirty="0"/>
              <a:t>аботы: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5E74ED3-7F96-4B29-9F54-771EDD73E12D}"/>
              </a:ext>
            </a:extLst>
          </p:cNvPr>
          <p:cNvSpPr txBox="1"/>
          <p:nvPr/>
        </p:nvSpPr>
        <p:spPr>
          <a:xfrm>
            <a:off x="3275856" y="2492896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u="sng" dirty="0"/>
              <a:t>2 попытки</a:t>
            </a:r>
            <a:r>
              <a:rPr lang="ru-RU" sz="4000" dirty="0"/>
              <a:t> 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0F6C399B-70B1-49FA-A65E-8B57F0D4C78F}"/>
              </a:ext>
            </a:extLst>
          </p:cNvPr>
          <p:cNvSpPr txBox="1">
            <a:spLocks/>
          </p:cNvSpPr>
          <p:nvPr/>
        </p:nvSpPr>
        <p:spPr>
          <a:xfrm>
            <a:off x="467544" y="4362038"/>
            <a:ext cx="7848872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/>
              <a:t>Расписание проверочных работ можно отследить в таблице результатов: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72703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8"/>
          <p:cNvSpPr/>
          <p:nvPr/>
        </p:nvSpPr>
        <p:spPr bwMode="auto">
          <a:xfrm>
            <a:off x="235818" y="1178094"/>
            <a:ext cx="8887377" cy="442507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Up">
              <a:avLst>
                <a:gd name="adj" fmla="val 10800000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ИТОГОВАЯ ОЦЕНКА-ХАРАКТЕРИСТИКА </a:t>
            </a:r>
            <a:endParaRPr dirty="0"/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УЧЕНИКА ПО ПРЕДМЕТУ </a:t>
            </a:r>
          </a:p>
        </p:txBody>
      </p:sp>
      <p:sp>
        <p:nvSpPr>
          <p:cNvPr id="11" name="TextBox 9"/>
          <p:cNvSpPr txBox="1"/>
          <p:nvPr/>
        </p:nvSpPr>
        <p:spPr bwMode="auto">
          <a:xfrm>
            <a:off x="563757" y="2656710"/>
            <a:ext cx="1324695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2060"/>
                </a:solidFill>
              </a:rPr>
              <a:t>Файл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2060"/>
                </a:solidFill>
              </a:rPr>
              <a:t>от учителя</a:t>
            </a:r>
            <a:endParaRPr/>
          </a:p>
          <a:p>
            <a:pPr>
              <a:defRPr/>
            </a:pPr>
            <a:endParaRPr lang="ru-RU" sz="2000">
              <a:solidFill>
                <a:srgbClr val="002060"/>
              </a:solidFill>
            </a:endParaRPr>
          </a:p>
        </p:txBody>
      </p:sp>
      <p:sp>
        <p:nvSpPr>
          <p:cNvPr id="12" name="TextBox 10"/>
          <p:cNvSpPr txBox="1"/>
          <p:nvPr/>
        </p:nvSpPr>
        <p:spPr bwMode="auto">
          <a:xfrm>
            <a:off x="563757" y="4388020"/>
            <a:ext cx="1343947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Отметка </a:t>
            </a:r>
            <a:endParaRPr dirty="0"/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за </a:t>
            </a:r>
            <a:endParaRPr dirty="0"/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</a:rPr>
              <a:t>ПА</a:t>
            </a: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3" name="TextBox 3"/>
          <p:cNvSpPr txBox="1"/>
          <p:nvPr/>
        </p:nvSpPr>
        <p:spPr bwMode="auto">
          <a:xfrm>
            <a:off x="219668" y="1852444"/>
            <a:ext cx="644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dirty="0"/>
              <a:t>Мы сможем.     Если вы пришлете ДЗ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BE7B5880-3A2F-4E80-BB99-AA85A0FDAC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954" t="26757" r="6437" b="11297"/>
          <a:stretch/>
        </p:blipFill>
        <p:spPr>
          <a:xfrm>
            <a:off x="2627784" y="2667921"/>
            <a:ext cx="6265047" cy="23818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BFE62E-38EB-42C2-BB8A-D175255E9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7313"/>
            <a:ext cx="7916159" cy="1143000"/>
          </a:xfrm>
        </p:spPr>
        <p:txBody>
          <a:bodyPr/>
          <a:lstStyle/>
          <a:p>
            <a:pPr algn="ctr"/>
            <a:r>
              <a:rPr lang="ru-RU" sz="3600" dirty="0"/>
              <a:t>ПРОМЕЖУТОЧНАЯ АТТЕСТАЦИЯ: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1EA30AF-3FA6-4F56-8981-77328395EC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6423" y="2132856"/>
            <a:ext cx="3993356" cy="3336131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="" xmlns:a16="http://schemas.microsoft.com/office/drawing/2014/main" id="{3EBCCC64-87CF-4CA1-9D95-A0917DBE6B1D}"/>
              </a:ext>
            </a:extLst>
          </p:cNvPr>
          <p:cNvSpPr/>
          <p:nvPr/>
        </p:nvSpPr>
        <p:spPr>
          <a:xfrm>
            <a:off x="4000500" y="4200526"/>
            <a:ext cx="1978819" cy="5929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="" xmlns:a16="http://schemas.microsoft.com/office/drawing/2014/main" id="{7C0C5D02-23BA-4F90-8022-083DEABE17F3}"/>
              </a:ext>
            </a:extLst>
          </p:cNvPr>
          <p:cNvSpPr/>
          <p:nvPr/>
        </p:nvSpPr>
        <p:spPr>
          <a:xfrm>
            <a:off x="4000500" y="4793457"/>
            <a:ext cx="1978819" cy="592931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Стрелка: влево 16">
            <a:extLst>
              <a:ext uri="{FF2B5EF4-FFF2-40B4-BE49-F238E27FC236}">
                <a16:creationId xmlns="" xmlns:a16="http://schemas.microsoft.com/office/drawing/2014/main" id="{FF6BC0C1-BAB0-43C6-8FDA-5012F8B42D98}"/>
              </a:ext>
            </a:extLst>
          </p:cNvPr>
          <p:cNvSpPr/>
          <p:nvPr/>
        </p:nvSpPr>
        <p:spPr>
          <a:xfrm>
            <a:off x="6157912" y="4357688"/>
            <a:ext cx="1157288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="" xmlns:a16="http://schemas.microsoft.com/office/drawing/2014/main" id="{60A70AE6-5F48-454B-A0E5-DA165CE97954}"/>
              </a:ext>
            </a:extLst>
          </p:cNvPr>
          <p:cNvSpPr/>
          <p:nvPr/>
        </p:nvSpPr>
        <p:spPr>
          <a:xfrm>
            <a:off x="3090058" y="5014913"/>
            <a:ext cx="774711" cy="18573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B7072465-B3AC-4057-A9C5-45B44F63F740}"/>
              </a:ext>
            </a:extLst>
          </p:cNvPr>
          <p:cNvSpPr/>
          <p:nvPr/>
        </p:nvSpPr>
        <p:spPr>
          <a:xfrm>
            <a:off x="7199307" y="3429000"/>
            <a:ext cx="184701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50" dirty="0"/>
              <a:t>Если Вы оплатили и сдаете с нами промежуточную аттестацию, </a:t>
            </a:r>
          </a:p>
          <a:p>
            <a:r>
              <a:rPr lang="ru-RU" sz="1350" dirty="0"/>
              <a:t>то оценки выставит </a:t>
            </a:r>
            <a:r>
              <a:rPr lang="ru-RU" sz="1350" dirty="0" smtClean="0"/>
              <a:t>учитель. </a:t>
            </a:r>
            <a:endParaRPr lang="ru-RU" sz="1350" dirty="0"/>
          </a:p>
          <a:p>
            <a:r>
              <a:rPr lang="ru-RU" sz="1350" dirty="0"/>
              <a:t>Сдавать тесты на курсе ПА не нужно!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CF612D0F-F23E-4F65-8751-31380C78B899}"/>
              </a:ext>
            </a:extLst>
          </p:cNvPr>
          <p:cNvSpPr/>
          <p:nvPr/>
        </p:nvSpPr>
        <p:spPr>
          <a:xfrm>
            <a:off x="1111239" y="3319745"/>
            <a:ext cx="1978819" cy="1962076"/>
          </a:xfrm>
          <a:prstGeom prst="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350" dirty="0">
                <a:solidFill>
                  <a:schemeClr val="tx1"/>
                </a:solidFill>
              </a:rPr>
              <a:t>По этим предметам</a:t>
            </a:r>
          </a:p>
          <a:p>
            <a:r>
              <a:rPr lang="ru-RU" sz="1350" dirty="0">
                <a:solidFill>
                  <a:schemeClr val="tx1"/>
                </a:solidFill>
              </a:rPr>
              <a:t> Вы сдаете тесты на </a:t>
            </a:r>
          </a:p>
          <a:p>
            <a:r>
              <a:rPr lang="ru-RU" sz="1350" dirty="0">
                <a:solidFill>
                  <a:schemeClr val="tx1"/>
                </a:solidFill>
              </a:rPr>
              <a:t>курсе промежуточной аттестации. </a:t>
            </a:r>
          </a:p>
          <a:p>
            <a:r>
              <a:rPr lang="ru-RU" sz="1350" dirty="0">
                <a:solidFill>
                  <a:schemeClr val="tx1"/>
                </a:solidFill>
              </a:rPr>
              <a:t>По ним мы планируем подготовить</a:t>
            </a:r>
          </a:p>
          <a:p>
            <a:r>
              <a:rPr lang="ru-RU" sz="1350" dirty="0">
                <a:solidFill>
                  <a:schemeClr val="tx1"/>
                </a:solidFill>
              </a:rPr>
              <a:t>видео-уроки для подготовки к сдаче </a:t>
            </a:r>
          </a:p>
          <a:p>
            <a:r>
              <a:rPr lang="ru-RU" sz="1350" dirty="0">
                <a:solidFill>
                  <a:schemeClr val="tx1"/>
                </a:solidFill>
              </a:rPr>
              <a:t>тестов.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="" xmlns:a16="http://schemas.microsoft.com/office/drawing/2014/main" id="{3760B6F8-039B-488B-9716-49F28FD3186D}"/>
              </a:ext>
            </a:extLst>
          </p:cNvPr>
          <p:cNvSpPr txBox="1">
            <a:spLocks/>
          </p:cNvSpPr>
          <p:nvPr/>
        </p:nvSpPr>
        <p:spPr>
          <a:xfrm>
            <a:off x="1189623" y="914175"/>
            <a:ext cx="7342817" cy="29898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По предметами которым обучаетесь с нами – оценки выставит учитель.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B02D299-47FF-4BF0-858F-0E62A4660F79}"/>
              </a:ext>
            </a:extLst>
          </p:cNvPr>
          <p:cNvSpPr txBox="1"/>
          <p:nvPr/>
        </p:nvSpPr>
        <p:spPr>
          <a:xfrm>
            <a:off x="1828864" y="5844704"/>
            <a:ext cx="66884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Автоматически – принести справку с синей печатью о том, что ребенок занимается дополнительно (секция, кружок, школа…)</a:t>
            </a:r>
          </a:p>
        </p:txBody>
      </p:sp>
    </p:spTree>
    <p:extLst>
      <p:ext uri="{BB962C8B-B14F-4D97-AF65-F5344CB8AC3E}">
        <p14:creationId xmlns="" xmlns:p14="http://schemas.microsoft.com/office/powerpoint/2010/main" val="1684989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B28644-0FEB-465D-8072-C902E3F4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88640"/>
            <a:ext cx="6512511" cy="1143000"/>
          </a:xfrm>
        </p:spPr>
        <p:txBody>
          <a:bodyPr/>
          <a:lstStyle/>
          <a:p>
            <a:r>
              <a:rPr lang="ru-RU" sz="4800" dirty="0"/>
              <a:t>ПРОМЕЖУТОЧНАЯ АТТЕСТАЦИЯ: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08CCFB8-C8CC-4D41-BF7C-B93D81DA285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08920"/>
            <a:ext cx="8532440" cy="1919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9015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BFE62E-38EB-42C2-BB8A-D175255E9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920" y="188640"/>
            <a:ext cx="7916159" cy="1143000"/>
          </a:xfrm>
        </p:spPr>
        <p:txBody>
          <a:bodyPr/>
          <a:lstStyle/>
          <a:p>
            <a:pPr algn="ctr"/>
            <a:r>
              <a:rPr lang="ru-RU" sz="3600" dirty="0"/>
              <a:t>ПРОМЕЖУТОЧНАЯ АТТЕСТАЦИЯ: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CA6935D-8641-4F90-A3EC-D5BD7CFFC057}"/>
              </a:ext>
            </a:extLst>
          </p:cNvPr>
          <p:cNvSpPr txBox="1"/>
          <p:nvPr/>
        </p:nvSpPr>
        <p:spPr>
          <a:xfrm>
            <a:off x="1763688" y="2276872"/>
            <a:ext cx="6246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i="1" dirty="0"/>
              <a:t>более подробно обращаться к кураторам класса</a:t>
            </a:r>
          </a:p>
        </p:txBody>
      </p:sp>
    </p:spTree>
    <p:extLst>
      <p:ext uri="{BB962C8B-B14F-4D97-AF65-F5344CB8AC3E}">
        <p14:creationId xmlns="" xmlns:p14="http://schemas.microsoft.com/office/powerpoint/2010/main" val="12973692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5" y="1124744"/>
            <a:ext cx="9144001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Успешность ребенка в школе</a:t>
            </a:r>
          </a:p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во многом зависит от того,</a:t>
            </a:r>
          </a:p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асколько родители хотят,</a:t>
            </a:r>
          </a:p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стремятся, могут помогать ребенку и</a:t>
            </a:r>
          </a:p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оддержать его!</a:t>
            </a:r>
          </a:p>
        </p:txBody>
      </p:sp>
    </p:spTree>
    <p:extLst>
      <p:ext uri="{BB962C8B-B14F-4D97-AF65-F5344CB8AC3E}">
        <p14:creationId xmlns="" xmlns:p14="http://schemas.microsoft.com/office/powerpoint/2010/main" val="6635879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1124744"/>
            <a:ext cx="903649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Благодарю за внимание!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9712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26642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На конец учебного года </a:t>
            </a:r>
            <a:r>
              <a:rPr lang="ru-RU" dirty="0" smtClean="0">
                <a:solidFill>
                  <a:srgbClr val="FF0000"/>
                </a:solidFill>
              </a:rPr>
              <a:t>ученик </a:t>
            </a:r>
            <a:r>
              <a:rPr lang="ru-RU" dirty="0">
                <a:solidFill>
                  <a:srgbClr val="FF0000"/>
                </a:solidFill>
              </a:rPr>
              <a:t>должен быть!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6"/>
            <a:ext cx="86409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</a:rPr>
              <a:t>Ответственный, самостоятельным, целеустремленным.</a:t>
            </a:r>
          </a:p>
        </p:txBody>
      </p:sp>
    </p:spTree>
    <p:extLst>
      <p:ext uri="{BB962C8B-B14F-4D97-AF65-F5344CB8AC3E}">
        <p14:creationId xmlns="" xmlns:p14="http://schemas.microsoft.com/office/powerpoint/2010/main" val="4111372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26642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Задача мам и пап-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6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7030A0"/>
                </a:solidFill>
              </a:rPr>
              <a:t>ПРИДУМАТЬ ИНЕРЕСНУЮ СИСТЕМУ МОТИВАЦИИ </a:t>
            </a:r>
          </a:p>
        </p:txBody>
      </p:sp>
    </p:spTree>
    <p:extLst>
      <p:ext uri="{BB962C8B-B14F-4D97-AF65-F5344CB8AC3E}">
        <p14:creationId xmlns="" xmlns:p14="http://schemas.microsoft.com/office/powerpoint/2010/main" val="1311118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проблемы в знаниях по темам.</a:t>
            </a:r>
          </a:p>
          <a:p>
            <a:pPr algn="ctr"/>
            <a:endParaRPr lang="ru-RU" sz="2800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Не знание таблицы умножения.</a:t>
            </a:r>
          </a:p>
          <a:p>
            <a:pPr marL="228600" indent="-228600">
              <a:buAutoNum type="arabicPeriod"/>
            </a:pPr>
            <a:endParaRPr lang="ru-RU" sz="3200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Не осознанное чтение заданий и не правильное их выполнение.</a:t>
            </a:r>
          </a:p>
          <a:p>
            <a:pPr marL="228600" indent="-228600">
              <a:buAutoNum type="arabicPeriod"/>
            </a:pPr>
            <a:endParaRPr lang="ru-RU" sz="3200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Письменные приемы вычитания, сложения, умножения, деления.</a:t>
            </a:r>
          </a:p>
          <a:p>
            <a:pPr marL="228600" indent="-228600">
              <a:buAutoNum type="arabicPeriod"/>
            </a:pPr>
            <a:endParaRPr lang="ru-RU" sz="3200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Решение геометрических задач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589931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32856"/>
            <a:ext cx="89644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Оформление, почерк.</a:t>
            </a:r>
          </a:p>
          <a:p>
            <a:pPr marL="514350" indent="-51435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Внимательное чтение задания.</a:t>
            </a:r>
          </a:p>
          <a:p>
            <a:pPr marL="514350" indent="-514350"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9036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проблемы в знаниях по темам.</a:t>
            </a:r>
          </a:p>
        </p:txBody>
      </p:sp>
    </p:spTree>
    <p:extLst>
      <p:ext uri="{BB962C8B-B14F-4D97-AF65-F5344CB8AC3E}">
        <p14:creationId xmlns="" xmlns:p14="http://schemas.microsoft.com/office/powerpoint/2010/main" val="785574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Литературное чтение.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B69B759-DFEC-42A7-BDCE-84AB0A78D8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55556" t="67222"/>
          <a:stretch/>
        </p:blipFill>
        <p:spPr>
          <a:xfrm>
            <a:off x="1411261" y="1484784"/>
            <a:ext cx="6497597" cy="35283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44029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5030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accent6"/>
                </a:solidFill>
              </a:rPr>
              <a:t>Причины понижения качества знаний: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593273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rgbClr val="7030A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Неправильно организованный режим дня;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 Дети не вникают в суть выполняемого задания;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 Сталкиваясь с трудностями сразу же «опускают руки»;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 Лень;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 Нет интереса к некоторым предметам;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 умеют сосредотачиваться;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 прислушиваются к мнению старших.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 доучили.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 поняли, но за помощью не обратились.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</a:rPr>
              <a:t>Не были проконтролированы.</a:t>
            </a:r>
          </a:p>
        </p:txBody>
      </p:sp>
    </p:spTree>
    <p:extLst>
      <p:ext uri="{BB962C8B-B14F-4D97-AF65-F5344CB8AC3E}">
        <p14:creationId xmlns="" xmlns:p14="http://schemas.microsoft.com/office/powerpoint/2010/main" val="2929265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31032"/>
          </a:xfrm>
        </p:spPr>
        <p:txBody>
          <a:bodyPr/>
          <a:lstStyle/>
          <a:p>
            <a:pPr algn="ctr"/>
            <a:r>
              <a:rPr lang="ru-RU" sz="2800" b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Каковы же должны быть Наши действия</a:t>
            </a:r>
            <a:br>
              <a:rPr lang="ru-RU" sz="2800" b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b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Переводим причины в задачи, а задачи в ваши действия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8643" y="2780928"/>
            <a:ext cx="854671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</a:rPr>
              <a:t> Рационально вместе с ребёнком спланировать режим дня;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</a:rPr>
              <a:t> Научить ребёнка преодолевать возникшие трудности, оказывая ему при этом помощь;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</a:rPr>
              <a:t> Оказывать помощь детям в ходе подготовки домашнего задания 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8605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5A61BB-C081-4DD8-A73D-3A100F803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r>
              <a:rPr lang="ru-RU" b="1" u="sng" dirty="0"/>
              <a:t>Рабочие моменты: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A61E233-8FD3-4B0F-A4F9-87277946ABA7}"/>
              </a:ext>
            </a:extLst>
          </p:cNvPr>
          <p:cNvSpPr txBox="1"/>
          <p:nvPr/>
        </p:nvSpPr>
        <p:spPr>
          <a:xfrm>
            <a:off x="827584" y="908720"/>
            <a:ext cx="618593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u="sng" dirty="0"/>
              <a:t>Техническая оснащённость.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1" u="sng" dirty="0"/>
          </a:p>
          <a:p>
            <a:pPr>
              <a:buFont typeface="Arial" panose="020B0604020202020204" pitchFamily="34" charset="0"/>
              <a:buChar char="•"/>
            </a:pPr>
            <a:r>
              <a:rPr lang="ru-RU" b="1" u="sng" dirty="0"/>
              <a:t>Принадлежности для учёбы.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endParaRPr lang="ru-RU" b="1" dirty="0"/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/>
              <a:t>Срок сдачи домашнего задания (до 18.00 по московскому времени накануне урока).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1" dirty="0"/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/>
              <a:t>Правильное оформление работы в рабочей </a:t>
            </a:r>
            <a:r>
              <a:rPr lang="ru-RU" b="1" dirty="0" smtClean="0"/>
              <a:t>тетради.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5642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810</TotalTime>
  <Words>468</Words>
  <Application>Microsoft Office PowerPoint</Application>
  <PresentationFormat>Экран (4:3)</PresentationFormat>
  <Paragraphs>87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ПЕРЕХОДИМ 3 КЛАСС.</vt:lpstr>
      <vt:lpstr>На конец учебного года ученик должен быть!</vt:lpstr>
      <vt:lpstr> Задача мам и пап-       </vt:lpstr>
      <vt:lpstr>Слайд 4</vt:lpstr>
      <vt:lpstr>Слайд 5</vt:lpstr>
      <vt:lpstr>Слайд 6</vt:lpstr>
      <vt:lpstr>Причины понижения качества знаний:</vt:lpstr>
      <vt:lpstr> Каковы же должны быть Наши действия     Переводим причины в задачи, а задачи в ваши действия </vt:lpstr>
      <vt:lpstr>Рабочие моменты:  </vt:lpstr>
      <vt:lpstr>Работа над ошибками:  </vt:lpstr>
      <vt:lpstr>Итоговые тесты и проверочные работы:  </vt:lpstr>
      <vt:lpstr>Слайд 12</vt:lpstr>
      <vt:lpstr>ПРОМЕЖУТОЧНАЯ АТТЕСТАЦИЯ:</vt:lpstr>
      <vt:lpstr>ПРОМЕЖУТОЧНАЯ АТТЕСТАЦИЯ:</vt:lpstr>
      <vt:lpstr>ПРОМЕЖУТОЧНАЯ АТТЕСТАЦИЯ: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взлеты и падения.</dc:title>
  <dc:creator>1</dc:creator>
  <cp:lastModifiedBy>Y&amp;A</cp:lastModifiedBy>
  <cp:revision>129</cp:revision>
  <cp:lastPrinted>2014-11-09T09:39:45Z</cp:lastPrinted>
  <dcterms:created xsi:type="dcterms:W3CDTF">2013-02-03T10:56:17Z</dcterms:created>
  <dcterms:modified xsi:type="dcterms:W3CDTF">2023-03-23T21:04:44Z</dcterms:modified>
</cp:coreProperties>
</file>