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0" r:id="rId5"/>
    <p:sldId id="259" r:id="rId6"/>
    <p:sldId id="271" r:id="rId7"/>
    <p:sldId id="260" r:id="rId8"/>
    <p:sldId id="261" r:id="rId9"/>
    <p:sldId id="272" r:id="rId10"/>
    <p:sldId id="262" r:id="rId11"/>
    <p:sldId id="274" r:id="rId12"/>
    <p:sldId id="263" r:id="rId13"/>
    <p:sldId id="264" r:id="rId14"/>
    <p:sldId id="275" r:id="rId15"/>
    <p:sldId id="265" r:id="rId16"/>
    <p:sldId id="276" r:id="rId17"/>
    <p:sldId id="266" r:id="rId18"/>
    <p:sldId id="267" r:id="rId19"/>
    <p:sldId id="268" r:id="rId20"/>
    <p:sldId id="269" r:id="rId21"/>
    <p:sldId id="277" r:id="rId2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40" d="100"/>
          <a:sy n="40" d="100"/>
        </p:scale>
        <p:origin x="830" y="8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C376C-EABA-4E79-893C-5072874DE2B9}" type="datetimeFigureOut">
              <a:rPr lang="ru-RU" smtClean="0"/>
              <a:t>25.12.2023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88BF9-2F7A-4759-B866-B461A2B3AC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6671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C376C-EABA-4E79-893C-5072874DE2B9}" type="datetimeFigureOut">
              <a:rPr lang="ru-RU" smtClean="0"/>
              <a:t>25.12.2023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88BF9-2F7A-4759-B866-B461A2B3AC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88186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C376C-EABA-4E79-893C-5072874DE2B9}" type="datetimeFigureOut">
              <a:rPr lang="ru-RU" smtClean="0"/>
              <a:t>25.12.2023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88BF9-2F7A-4759-B866-B461A2B3AC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32732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C376C-EABA-4E79-893C-5072874DE2B9}" type="datetimeFigureOut">
              <a:rPr lang="ru-RU" smtClean="0"/>
              <a:t>25.12.2023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88BF9-2F7A-4759-B866-B461A2B3AC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17262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C376C-EABA-4E79-893C-5072874DE2B9}" type="datetimeFigureOut">
              <a:rPr lang="ru-RU" smtClean="0"/>
              <a:t>25.12.2023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88BF9-2F7A-4759-B866-B461A2B3AC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44484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C376C-EABA-4E79-893C-5072874DE2B9}" type="datetimeFigureOut">
              <a:rPr lang="ru-RU" smtClean="0"/>
              <a:t>25.12.2023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88BF9-2F7A-4759-B866-B461A2B3AC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43087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C376C-EABA-4E79-893C-5072874DE2B9}" type="datetimeFigureOut">
              <a:rPr lang="ru-RU" smtClean="0"/>
              <a:t>25.12.2023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88BF9-2F7A-4759-B866-B461A2B3AC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56395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C376C-EABA-4E79-893C-5072874DE2B9}" type="datetimeFigureOut">
              <a:rPr lang="ru-RU" smtClean="0"/>
              <a:t>25.12.2023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88BF9-2F7A-4759-B866-B461A2B3AC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77332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C376C-EABA-4E79-893C-5072874DE2B9}" type="datetimeFigureOut">
              <a:rPr lang="ru-RU" smtClean="0"/>
              <a:t>25.12.2023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88BF9-2F7A-4759-B866-B461A2B3AC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27141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C376C-EABA-4E79-893C-5072874DE2B9}" type="datetimeFigureOut">
              <a:rPr lang="ru-RU" smtClean="0"/>
              <a:t>25.12.2023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88BF9-2F7A-4759-B866-B461A2B3AC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06608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C376C-EABA-4E79-893C-5072874DE2B9}" type="datetimeFigureOut">
              <a:rPr lang="ru-RU" smtClean="0"/>
              <a:t>25.12.2023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88BF9-2F7A-4759-B866-B461A2B3AC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36705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6C376C-EABA-4E79-893C-5072874DE2B9}" type="datetimeFigureOut">
              <a:rPr lang="ru-RU" smtClean="0"/>
              <a:t>25.12.2023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588BF9-2F7A-4759-B866-B461A2B3AC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7758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Группа клетки вируса изолированные на белом Иллюстрация штока - иллюстрации  насчитывающей клетка, дармоед: 18680972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4500" y="1"/>
            <a:ext cx="4127499" cy="3136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Структура днк на белом фоне | Премиум Фото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75" r="21561"/>
          <a:stretch/>
        </p:blipFill>
        <p:spPr bwMode="auto">
          <a:xfrm>
            <a:off x="182318" y="115861"/>
            <a:ext cx="2396667" cy="6742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00300" y="825500"/>
            <a:ext cx="9372600" cy="4000501"/>
          </a:xfrm>
        </p:spPr>
        <p:txBody>
          <a:bodyPr>
            <a:noAutofit/>
          </a:bodyPr>
          <a:lstStyle/>
          <a:p>
            <a:pPr algn="l"/>
            <a:r>
              <a:rPr lang="ru-RU" sz="6600" b="1" dirty="0" smtClean="0">
                <a:solidFill>
                  <a:srgbClr val="0070C0"/>
                </a:solidFill>
              </a:rPr>
              <a:t>Основные этапы </a:t>
            </a:r>
            <a:br>
              <a:rPr lang="ru-RU" sz="6600" b="1" dirty="0" smtClean="0">
                <a:solidFill>
                  <a:srgbClr val="0070C0"/>
                </a:solidFill>
              </a:rPr>
            </a:br>
            <a:r>
              <a:rPr lang="ru-RU" sz="6600" b="1" dirty="0" smtClean="0">
                <a:solidFill>
                  <a:srgbClr val="0070C0"/>
                </a:solidFill>
              </a:rPr>
              <a:t>развития и достижения молекулярной биологии</a:t>
            </a:r>
            <a:endParaRPr lang="ru-RU" sz="66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5474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52450" y="4914899"/>
            <a:ext cx="3657600" cy="161925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3200" b="1" dirty="0" smtClean="0">
                <a:latin typeface="Times New Roman"/>
                <a:ea typeface="Calibri"/>
              </a:rPr>
              <a:t>1972</a:t>
            </a:r>
            <a:r>
              <a:rPr lang="ru-RU" sz="3200" dirty="0" smtClean="0">
                <a:latin typeface="Times New Roman"/>
                <a:ea typeface="Calibri"/>
              </a:rPr>
              <a:t> Корана и др. синтезировали полноразмерный ген </a:t>
            </a:r>
            <a:r>
              <a:rPr lang="ru-RU" sz="3200" dirty="0" err="1" smtClean="0">
                <a:latin typeface="Times New Roman"/>
                <a:ea typeface="Calibri"/>
              </a:rPr>
              <a:t>тРНК</a:t>
            </a:r>
            <a:endParaRPr lang="ru-RU" sz="3200" dirty="0" smtClean="0">
              <a:latin typeface="Times New Roman"/>
              <a:ea typeface="Calibri"/>
            </a:endParaRPr>
          </a:p>
          <a:p>
            <a:pPr marL="0" indent="0">
              <a:buNone/>
            </a:pPr>
            <a:endParaRPr lang="ru-RU" sz="3200" dirty="0" smtClean="0">
              <a:latin typeface="Times New Roman"/>
              <a:ea typeface="Calibri"/>
            </a:endParaRPr>
          </a:p>
          <a:p>
            <a:pPr marL="0" indent="0">
              <a:buNone/>
            </a:pPr>
            <a:endParaRPr lang="ru-RU" dirty="0">
              <a:latin typeface="Times New Roman"/>
              <a:ea typeface="Calibri"/>
            </a:endParaRPr>
          </a:p>
          <a:p>
            <a:pPr marL="0" indent="0">
              <a:buNone/>
            </a:pPr>
            <a:endParaRPr lang="ru-RU" dirty="0">
              <a:latin typeface="Times New Roman"/>
              <a:ea typeface="Calibri"/>
            </a:endParaRPr>
          </a:p>
          <a:p>
            <a:pPr marL="0" indent="0">
              <a:buNone/>
            </a:pPr>
            <a:endParaRPr lang="ru-RU" dirty="0">
              <a:latin typeface="Times New Roman"/>
              <a:ea typeface="Calibri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/>
          <a:srcRect l="23959" t="14630" r="45208" b="15741"/>
          <a:stretch/>
        </p:blipFill>
        <p:spPr>
          <a:xfrm>
            <a:off x="760378" y="685800"/>
            <a:ext cx="2984365" cy="379095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/>
          <a:srcRect l="27395" t="45916" r="50730" b="36926"/>
          <a:stretch/>
        </p:blipFill>
        <p:spPr>
          <a:xfrm>
            <a:off x="4415799" y="900906"/>
            <a:ext cx="7617356" cy="3360738"/>
          </a:xfrm>
          <a:prstGeom prst="rect">
            <a:avLst/>
          </a:prstGeom>
        </p:spPr>
      </p:pic>
      <p:sp>
        <p:nvSpPr>
          <p:cNvPr id="8" name="Объект 2"/>
          <p:cNvSpPr txBox="1">
            <a:spLocks/>
          </p:cNvSpPr>
          <p:nvPr/>
        </p:nvSpPr>
        <p:spPr>
          <a:xfrm>
            <a:off x="5499100" y="5076825"/>
            <a:ext cx="5651500" cy="110807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3200" b="1" smtClean="0">
                <a:latin typeface="Times New Roman"/>
                <a:ea typeface="Calibri"/>
              </a:rPr>
              <a:t>1973 </a:t>
            </a:r>
            <a:r>
              <a:rPr lang="ru-RU" sz="3200" smtClean="0">
                <a:latin typeface="Times New Roman"/>
                <a:ea typeface="Calibri"/>
              </a:rPr>
              <a:t>Пол Берг, Герберт Боер и Стенли Коэн получили рекомбинантную ДНК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ru-RU" smtClean="0">
              <a:latin typeface="Times New Roman"/>
              <a:ea typeface="Calibri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69743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68574" y="5419725"/>
            <a:ext cx="6537325" cy="1298575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3500" b="1" dirty="0" smtClean="0">
                <a:latin typeface="Times New Roman"/>
                <a:ea typeface="Calibri"/>
              </a:rPr>
              <a:t>1975</a:t>
            </a:r>
            <a:r>
              <a:rPr lang="ru-RU" sz="3500" dirty="0" smtClean="0"/>
              <a:t> </a:t>
            </a:r>
            <a:r>
              <a:rPr lang="ru-RU" sz="3500" dirty="0" smtClean="0">
                <a:latin typeface="Times New Roman"/>
                <a:ea typeface="Calibri"/>
              </a:rPr>
              <a:t>Колер и </a:t>
            </a:r>
            <a:r>
              <a:rPr lang="ru-RU" sz="3500" dirty="0" err="1" smtClean="0">
                <a:latin typeface="Times New Roman"/>
                <a:ea typeface="Calibri"/>
              </a:rPr>
              <a:t>Мильштейн</a:t>
            </a:r>
            <a:r>
              <a:rPr lang="ru-RU" sz="3500" dirty="0" smtClean="0">
                <a:latin typeface="Times New Roman"/>
                <a:ea typeface="Calibri"/>
              </a:rPr>
              <a:t> описали получение </a:t>
            </a:r>
            <a:r>
              <a:rPr lang="ru-RU" sz="3500" dirty="0" err="1" smtClean="0">
                <a:latin typeface="Times New Roman"/>
                <a:ea typeface="Calibri"/>
              </a:rPr>
              <a:t>моноклональных</a:t>
            </a:r>
            <a:r>
              <a:rPr lang="ru-RU" sz="3500" dirty="0" smtClean="0">
                <a:latin typeface="Times New Roman"/>
                <a:ea typeface="Calibri"/>
              </a:rPr>
              <a:t> антител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2290" name="Picture 2" descr="ÐÐ¾ÑÐ¶ ÐÐµÐ»ÐµÑ Ð¸ Ð¡ÐµÐ·Ð°Ñ ÐÐ¸Ð»ÑÑÑÐµÐ¹Ð½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8575" y="423862"/>
            <a:ext cx="6537325" cy="4614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90843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12800" y="457200"/>
            <a:ext cx="11010900" cy="56133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>
                <a:latin typeface="Times New Roman"/>
                <a:ea typeface="Calibri"/>
              </a:rPr>
              <a:t>1976</a:t>
            </a:r>
            <a:r>
              <a:rPr lang="ru-RU" dirty="0" smtClean="0">
                <a:latin typeface="Times New Roman"/>
                <a:ea typeface="Calibri"/>
              </a:rPr>
              <a:t> Изданы первые руководства, регламентирующие работы с рекомбинантными ДНК. Фредерик </a:t>
            </a:r>
            <a:r>
              <a:rPr lang="ru-RU" dirty="0" err="1" smtClean="0">
                <a:latin typeface="Times New Roman"/>
                <a:ea typeface="Calibri"/>
              </a:rPr>
              <a:t>Сэнгер</a:t>
            </a:r>
            <a:r>
              <a:rPr lang="ru-RU" dirty="0" smtClean="0">
                <a:latin typeface="Times New Roman"/>
                <a:ea typeface="Calibri"/>
              </a:rPr>
              <a:t>, </a:t>
            </a:r>
            <a:r>
              <a:rPr lang="ru-RU" dirty="0" err="1" smtClean="0">
                <a:latin typeface="Times New Roman"/>
                <a:ea typeface="Calibri"/>
              </a:rPr>
              <a:t>Аллан</a:t>
            </a:r>
            <a:r>
              <a:rPr lang="ru-RU" dirty="0" smtClean="0">
                <a:latin typeface="Times New Roman"/>
                <a:ea typeface="Calibri"/>
              </a:rPr>
              <a:t> Максам  и </a:t>
            </a:r>
            <a:r>
              <a:rPr lang="ru-RU" dirty="0" err="1" smtClean="0">
                <a:latin typeface="Times New Roman"/>
                <a:ea typeface="Calibri"/>
              </a:rPr>
              <a:t>Уолтер</a:t>
            </a:r>
            <a:r>
              <a:rPr lang="ru-RU" dirty="0" smtClean="0">
                <a:latin typeface="Times New Roman"/>
                <a:ea typeface="Calibri"/>
              </a:rPr>
              <a:t> Гилберт разработали методы определения нуклеотидной последовательности ДНК</a:t>
            </a:r>
          </a:p>
          <a:p>
            <a:pPr marL="0" indent="0">
              <a:buNone/>
            </a:pPr>
            <a:r>
              <a:rPr lang="ru-RU" dirty="0" smtClean="0">
                <a:latin typeface="Times New Roman"/>
                <a:ea typeface="Calibri"/>
              </a:rPr>
              <a:t>Фредерик </a:t>
            </a:r>
            <a:r>
              <a:rPr lang="ru-RU" dirty="0" err="1">
                <a:latin typeface="Times New Roman"/>
                <a:ea typeface="Calibri"/>
              </a:rPr>
              <a:t>Сэнгер</a:t>
            </a:r>
            <a:r>
              <a:rPr lang="ru-RU" dirty="0">
                <a:latin typeface="Times New Roman"/>
                <a:ea typeface="Calibri"/>
              </a:rPr>
              <a:t> расшифровал нуклеотидную последовательность ДНК фага φХ174 длиной 5375 нуклеотидных последовательностей</a:t>
            </a:r>
          </a:p>
          <a:p>
            <a:pPr marL="0" indent="0">
              <a:buNone/>
            </a:pPr>
            <a:endParaRPr lang="ru-RU" sz="2400" dirty="0" smtClean="0">
              <a:latin typeface="Times New Roman"/>
              <a:ea typeface="Calibri"/>
            </a:endParaRPr>
          </a:p>
          <a:p>
            <a:pPr marL="0" indent="0">
              <a:buNone/>
            </a:pPr>
            <a:endParaRPr lang="ru-RU" dirty="0">
              <a:latin typeface="Times New Roman"/>
              <a:ea typeface="Calibri"/>
            </a:endParaRPr>
          </a:p>
          <a:p>
            <a:pPr marL="0" indent="0">
              <a:buNone/>
            </a:pPr>
            <a:endParaRPr lang="ru-RU" dirty="0">
              <a:latin typeface="Times New Roman"/>
              <a:ea typeface="Calibri"/>
            </a:endParaRPr>
          </a:p>
          <a:p>
            <a:pPr marL="0" indent="0">
              <a:buNone/>
            </a:pPr>
            <a:endParaRPr lang="ru-RU" dirty="0" smtClean="0">
              <a:latin typeface="Times New Roman"/>
              <a:ea typeface="Calibri"/>
            </a:endParaRPr>
          </a:p>
          <a:p>
            <a:pPr marL="0" indent="0">
              <a:buNone/>
            </a:pPr>
            <a:endParaRPr lang="ru-RU" dirty="0" smtClean="0">
              <a:latin typeface="Times New Roman"/>
              <a:ea typeface="Calibri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3314" name="Picture 2" descr="Секвенёр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0300" y="2990850"/>
            <a:ext cx="7048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162300" y="6070599"/>
            <a:ext cx="6057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/>
                <a:ea typeface="Calibri"/>
              </a:rPr>
              <a:t>Фредерик </a:t>
            </a:r>
            <a:r>
              <a:rPr lang="ru-RU" dirty="0" err="1" smtClean="0">
                <a:latin typeface="Times New Roman"/>
                <a:ea typeface="Calibri"/>
              </a:rPr>
              <a:t>Сэнгер</a:t>
            </a:r>
            <a:r>
              <a:rPr lang="ru-RU" dirty="0" smtClean="0">
                <a:latin typeface="Times New Roman"/>
                <a:ea typeface="Calibri"/>
              </a:rPr>
              <a:t>, </a:t>
            </a:r>
            <a:r>
              <a:rPr lang="ru-RU" dirty="0" err="1" smtClean="0">
                <a:latin typeface="Times New Roman"/>
                <a:ea typeface="Calibri"/>
              </a:rPr>
              <a:t>Аллан</a:t>
            </a:r>
            <a:r>
              <a:rPr lang="ru-RU" dirty="0" smtClean="0">
                <a:latin typeface="Times New Roman"/>
                <a:ea typeface="Calibri"/>
              </a:rPr>
              <a:t> Максам  и </a:t>
            </a:r>
            <a:r>
              <a:rPr lang="ru-RU" dirty="0" err="1" smtClean="0">
                <a:latin typeface="Times New Roman"/>
                <a:ea typeface="Calibri"/>
              </a:rPr>
              <a:t>Уолтер</a:t>
            </a:r>
            <a:r>
              <a:rPr lang="ru-RU" dirty="0" smtClean="0">
                <a:latin typeface="Times New Roman"/>
                <a:ea typeface="Calibri"/>
              </a:rPr>
              <a:t> Гилберт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331078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2300" y="584200"/>
            <a:ext cx="11049000" cy="1066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 smtClean="0">
                <a:latin typeface="Times New Roman"/>
                <a:ea typeface="Calibri"/>
              </a:rPr>
              <a:t>1978</a:t>
            </a:r>
            <a:r>
              <a:rPr lang="ru-RU" sz="3200" dirty="0" smtClean="0">
                <a:latin typeface="Times New Roman"/>
                <a:ea typeface="Calibri"/>
              </a:rPr>
              <a:t> Фирма </a:t>
            </a:r>
            <a:r>
              <a:rPr lang="ru-RU" sz="3200" dirty="0" err="1" smtClean="0">
                <a:latin typeface="Times New Roman"/>
                <a:ea typeface="Calibri"/>
              </a:rPr>
              <a:t>Genentech</a:t>
            </a:r>
            <a:r>
              <a:rPr lang="ru-RU" sz="3200" dirty="0" smtClean="0">
                <a:latin typeface="Times New Roman"/>
                <a:ea typeface="Calibri"/>
              </a:rPr>
              <a:t> выпустила человеческий инсулин</a:t>
            </a:r>
          </a:p>
          <a:p>
            <a:pPr marL="0" indent="0">
              <a:buNone/>
            </a:pPr>
            <a:endParaRPr lang="ru-RU" sz="3200" dirty="0">
              <a:latin typeface="Times New Roman"/>
              <a:ea typeface="Calibri"/>
            </a:endParaRPr>
          </a:p>
        </p:txBody>
      </p:sp>
      <p:pic>
        <p:nvPicPr>
          <p:cNvPr id="14338" name="Picture 2" descr="Дочерняя компания Roche и Kronos Bio заключили соглашение по созданию  онкопрепаратов » Фармвестник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7812" y="1651000"/>
            <a:ext cx="6657975" cy="4438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42984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Молекулярная биология Рабочая станция Вектор для бесплатного скачивания |  FreeImage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87" r="13486"/>
          <a:stretch/>
        </p:blipFill>
        <p:spPr bwMode="auto">
          <a:xfrm>
            <a:off x="157059" y="482600"/>
            <a:ext cx="4224441" cy="5857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29100" y="482600"/>
            <a:ext cx="7124700" cy="5694363"/>
          </a:xfrm>
        </p:spPr>
        <p:txBody>
          <a:bodyPr/>
          <a:lstStyle/>
          <a:p>
            <a:pPr marL="0" indent="0">
              <a:buNone/>
            </a:pPr>
            <a:r>
              <a:rPr lang="ru-RU" b="1" dirty="0">
                <a:latin typeface="Times New Roman"/>
                <a:ea typeface="Calibri"/>
              </a:rPr>
              <a:t>1981</a:t>
            </a:r>
            <a:r>
              <a:rPr lang="ru-RU" dirty="0">
                <a:latin typeface="Times New Roman"/>
                <a:ea typeface="Calibri"/>
              </a:rPr>
              <a:t> Серповидноклеточная анемия становиться первой генетической болезнью, диагностируемой с помощью анализатора ДНК</a:t>
            </a:r>
          </a:p>
          <a:p>
            <a:pPr marL="0" indent="0">
              <a:buNone/>
            </a:pPr>
            <a:r>
              <a:rPr lang="ru-RU" dirty="0">
                <a:latin typeface="Times New Roman"/>
                <a:ea typeface="Calibri"/>
              </a:rPr>
              <a:t>Создано первое </a:t>
            </a:r>
            <a:r>
              <a:rPr lang="ru-RU" dirty="0" err="1">
                <a:latin typeface="Times New Roman"/>
                <a:ea typeface="Calibri"/>
              </a:rPr>
              <a:t>трансгенное</a:t>
            </a:r>
            <a:r>
              <a:rPr lang="ru-RU" dirty="0">
                <a:latin typeface="Times New Roman"/>
                <a:ea typeface="Calibri"/>
              </a:rPr>
              <a:t> животное (мышь)</a:t>
            </a:r>
          </a:p>
          <a:p>
            <a:pPr marL="0" indent="0">
              <a:buNone/>
            </a:pPr>
            <a:r>
              <a:rPr lang="ru-RU" dirty="0">
                <a:latin typeface="Times New Roman"/>
                <a:ea typeface="Calibri"/>
              </a:rPr>
              <a:t>Разрешен к применению в США первый диагностический набор </a:t>
            </a:r>
            <a:r>
              <a:rPr lang="ru-RU" dirty="0" err="1">
                <a:latin typeface="Times New Roman"/>
                <a:ea typeface="Calibri"/>
              </a:rPr>
              <a:t>моноклональных</a:t>
            </a:r>
            <a:r>
              <a:rPr lang="ru-RU" dirty="0">
                <a:latin typeface="Times New Roman"/>
                <a:ea typeface="Calibri"/>
              </a:rPr>
              <a:t> антител</a:t>
            </a:r>
          </a:p>
          <a:p>
            <a:pPr marL="0" indent="0">
              <a:buNone/>
            </a:pPr>
            <a:endParaRPr lang="ru-RU" dirty="0">
              <a:latin typeface="Times New Roman"/>
              <a:ea typeface="Calibri"/>
            </a:endParaRPr>
          </a:p>
          <a:p>
            <a:pPr marL="0" indent="0">
              <a:buNone/>
            </a:pPr>
            <a:r>
              <a:rPr lang="ru-RU" b="1" dirty="0">
                <a:latin typeface="Times New Roman"/>
                <a:ea typeface="Calibri"/>
              </a:rPr>
              <a:t>1982</a:t>
            </a:r>
            <a:r>
              <a:rPr lang="ru-RU" dirty="0">
                <a:latin typeface="Times New Roman"/>
                <a:ea typeface="Calibri"/>
              </a:rPr>
              <a:t> Разрешена к применению в Европе первая вакцина для животных, полученная по технологии рекомбинантных ДНК</a:t>
            </a:r>
          </a:p>
          <a:p>
            <a:pPr marL="0" indent="0">
              <a:buNone/>
            </a:pPr>
            <a:endParaRPr lang="ru-RU" dirty="0" smtClean="0">
              <a:latin typeface="Times New Roman"/>
              <a:ea typeface="Calibri"/>
            </a:endParaRP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280279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622301"/>
            <a:ext cx="10515600" cy="1574800"/>
          </a:xfrm>
        </p:spPr>
        <p:txBody>
          <a:bodyPr/>
          <a:lstStyle/>
          <a:p>
            <a:pPr marL="0" indent="0">
              <a:buNone/>
            </a:pPr>
            <a:r>
              <a:rPr lang="ru-RU" sz="3200" b="1" dirty="0" smtClean="0">
                <a:latin typeface="Times New Roman"/>
                <a:ea typeface="Calibri"/>
              </a:rPr>
              <a:t>1983 </a:t>
            </a:r>
            <a:r>
              <a:rPr lang="ru-RU" sz="3200" dirty="0">
                <a:latin typeface="Times New Roman"/>
                <a:ea typeface="Calibri"/>
              </a:rPr>
              <a:t>Т. Чек и С. </a:t>
            </a:r>
            <a:r>
              <a:rPr lang="ru-RU" sz="3200" dirty="0" err="1">
                <a:latin typeface="Times New Roman"/>
                <a:ea typeface="Calibri"/>
              </a:rPr>
              <a:t>Олтман</a:t>
            </a:r>
            <a:r>
              <a:rPr lang="ru-RU" sz="3200" dirty="0">
                <a:latin typeface="Times New Roman"/>
                <a:ea typeface="Calibri"/>
              </a:rPr>
              <a:t> открыли каталитическую функцию РНК, каталитические РНК были названы </a:t>
            </a:r>
            <a:r>
              <a:rPr lang="ru-RU" sz="3200" dirty="0" err="1">
                <a:latin typeface="Times New Roman"/>
                <a:ea typeface="Calibri"/>
              </a:rPr>
              <a:t>рибозимами</a:t>
            </a:r>
            <a:endParaRPr lang="ru-RU" sz="3200" dirty="0">
              <a:latin typeface="Times New Roman"/>
              <a:ea typeface="Calibri"/>
            </a:endParaRPr>
          </a:p>
          <a:p>
            <a:pPr marL="0" indent="0">
              <a:buNone/>
            </a:pPr>
            <a:endParaRPr lang="ru-RU" sz="3200" dirty="0" smtClean="0">
              <a:latin typeface="Times New Roman"/>
              <a:ea typeface="Calibri"/>
            </a:endParaRPr>
          </a:p>
          <a:p>
            <a:pPr marL="0" indent="0">
              <a:buNone/>
            </a:pPr>
            <a:endParaRPr lang="ru-RU" dirty="0">
              <a:latin typeface="Times New Roman"/>
              <a:ea typeface="Calibri"/>
            </a:endParaRPr>
          </a:p>
          <a:p>
            <a:pPr marL="0" indent="0">
              <a:buNone/>
            </a:pPr>
            <a:endParaRPr lang="ru-RU" dirty="0">
              <a:latin typeface="Times New Roman"/>
              <a:ea typeface="Calibri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5364" name="Picture 4" descr="https://upload.wikimedia.org/wikipedia/commons/5/57/Sidney_Altman_cro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2174" y="2049462"/>
            <a:ext cx="3273425" cy="4117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6" name="Picture 6" descr="https://upload.wikimedia.org/wikipedia/commons/thumb/f/fe/Thomas_Robert_Cech.png/150px-Thomas_Robert_Cech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3274" y="2049462"/>
            <a:ext cx="2859275" cy="4117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87001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Молекулярная биология Рабочая станция Вектор для бесплатного скачивания |  FreeImage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87" r="13486"/>
          <a:stretch/>
        </p:blipFill>
        <p:spPr bwMode="auto">
          <a:xfrm>
            <a:off x="7332559" y="678285"/>
            <a:ext cx="4224441" cy="5857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7600" y="1273545"/>
            <a:ext cx="5702300" cy="4351338"/>
          </a:xfrm>
        </p:spPr>
        <p:txBody>
          <a:bodyPr/>
          <a:lstStyle/>
          <a:p>
            <a:pPr marL="0" indent="0">
              <a:buNone/>
            </a:pPr>
            <a:r>
              <a:rPr lang="ru-RU" b="1" dirty="0">
                <a:latin typeface="Times New Roman"/>
                <a:ea typeface="Calibri"/>
              </a:rPr>
              <a:t>1984</a:t>
            </a:r>
            <a:r>
              <a:rPr lang="ru-RU" dirty="0">
                <a:latin typeface="Times New Roman"/>
                <a:ea typeface="Calibri"/>
              </a:rPr>
              <a:t> Разработана технология применения анализа ДНК для идентификации человека, с 1985 года она используется в работе правоохранительных органов </a:t>
            </a:r>
          </a:p>
          <a:p>
            <a:pPr marL="0" indent="0">
              <a:buNone/>
            </a:pPr>
            <a:endParaRPr lang="ru-RU" dirty="0">
              <a:latin typeface="Times New Roman"/>
              <a:ea typeface="Calibri"/>
            </a:endParaRPr>
          </a:p>
          <a:p>
            <a:pPr marL="0" indent="0">
              <a:buNone/>
            </a:pPr>
            <a:r>
              <a:rPr lang="ru-RU" b="1" dirty="0">
                <a:latin typeface="Times New Roman"/>
                <a:ea typeface="Calibri"/>
              </a:rPr>
              <a:t>1986 </a:t>
            </a:r>
            <a:r>
              <a:rPr lang="ru-RU" dirty="0">
                <a:latin typeface="Times New Roman"/>
                <a:ea typeface="Calibri"/>
              </a:rPr>
              <a:t>Впервые с помощью генной инженерии создана вакцина (гепатит В) и первое лекарство против рака (интерферон)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48438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56100" y="618542"/>
            <a:ext cx="7112000" cy="58420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3200" b="1" dirty="0" smtClean="0">
                <a:latin typeface="Times New Roman"/>
                <a:ea typeface="Calibri"/>
              </a:rPr>
              <a:t>1987</a:t>
            </a:r>
            <a:r>
              <a:rPr lang="ru-RU" sz="3200" dirty="0" smtClean="0">
                <a:latin typeface="Times New Roman"/>
                <a:ea typeface="Calibri"/>
              </a:rPr>
              <a:t> </a:t>
            </a:r>
            <a:r>
              <a:rPr lang="ru-RU" sz="3200" dirty="0">
                <a:latin typeface="Times New Roman"/>
                <a:ea typeface="Calibri"/>
              </a:rPr>
              <a:t>Первые полевые испытания генетически модифицированных сельскохозяйственных растений (помидор, устойчивый к вирусным заболеваниям)</a:t>
            </a:r>
          </a:p>
          <a:p>
            <a:pPr marL="0" indent="0">
              <a:buNone/>
            </a:pPr>
            <a:endParaRPr lang="ru-RU" sz="3200" dirty="0" smtClean="0">
              <a:latin typeface="Times New Roman"/>
              <a:ea typeface="Calibri"/>
            </a:endParaRPr>
          </a:p>
          <a:p>
            <a:pPr marL="0" indent="0">
              <a:buNone/>
            </a:pPr>
            <a:r>
              <a:rPr lang="ru-RU" sz="3200" b="1" dirty="0">
                <a:latin typeface="Times New Roman"/>
                <a:ea typeface="Calibri"/>
              </a:rPr>
              <a:t>1988</a:t>
            </a:r>
            <a:r>
              <a:rPr lang="ru-RU" sz="3200" dirty="0">
                <a:latin typeface="Times New Roman"/>
                <a:ea typeface="Calibri"/>
              </a:rPr>
              <a:t> Создан метод полимеразной цепной реакции (ПЦР)</a:t>
            </a:r>
          </a:p>
          <a:p>
            <a:pPr marL="0" indent="0">
              <a:buNone/>
            </a:pPr>
            <a:endParaRPr lang="ru-RU" sz="3200" dirty="0" smtClean="0">
              <a:latin typeface="Times New Roman"/>
              <a:ea typeface="Calibri"/>
            </a:endParaRPr>
          </a:p>
          <a:p>
            <a:pPr marL="0" indent="0">
              <a:buNone/>
            </a:pPr>
            <a:r>
              <a:rPr lang="ru-RU" sz="3200" b="1" dirty="0" smtClean="0">
                <a:latin typeface="Times New Roman"/>
                <a:ea typeface="Calibri"/>
              </a:rPr>
              <a:t>1990</a:t>
            </a:r>
            <a:r>
              <a:rPr lang="ru-RU" sz="3200" dirty="0" smtClean="0">
                <a:latin typeface="Times New Roman"/>
                <a:ea typeface="Calibri"/>
              </a:rPr>
              <a:t> </a:t>
            </a:r>
            <a:r>
              <a:rPr lang="ru-RU" sz="3200" dirty="0">
                <a:latin typeface="Times New Roman"/>
                <a:ea typeface="Calibri"/>
              </a:rPr>
              <a:t>В США утвержден план испытаний генной терапии с использованием соматических клеток человека</a:t>
            </a:r>
          </a:p>
          <a:p>
            <a:pPr marL="0" indent="0">
              <a:buNone/>
            </a:pPr>
            <a:r>
              <a:rPr lang="ru-RU" sz="3200" dirty="0">
                <a:latin typeface="Times New Roman"/>
                <a:ea typeface="Calibri"/>
              </a:rPr>
              <a:t>Разработан метод получения синтетических </a:t>
            </a:r>
            <a:r>
              <a:rPr lang="ru-RU" sz="3200" dirty="0" err="1">
                <a:latin typeface="Times New Roman"/>
                <a:ea typeface="Calibri"/>
              </a:rPr>
              <a:t>функцианально</a:t>
            </a:r>
            <a:r>
              <a:rPr lang="ru-RU" sz="3200" dirty="0">
                <a:latin typeface="Times New Roman"/>
                <a:ea typeface="Calibri"/>
              </a:rPr>
              <a:t> активных РНК (искусственные </a:t>
            </a:r>
            <a:r>
              <a:rPr lang="ru-RU" sz="3200" dirty="0" err="1">
                <a:latin typeface="Times New Roman"/>
                <a:ea typeface="Calibri"/>
              </a:rPr>
              <a:t>рибозимы</a:t>
            </a:r>
            <a:r>
              <a:rPr lang="ru-RU" sz="3200" dirty="0">
                <a:latin typeface="Times New Roman"/>
                <a:ea typeface="Calibri"/>
              </a:rPr>
              <a:t>)</a:t>
            </a:r>
          </a:p>
          <a:p>
            <a:pPr marL="0" indent="0">
              <a:buNone/>
            </a:pPr>
            <a:endParaRPr lang="ru-RU" dirty="0">
              <a:latin typeface="Times New Roman"/>
              <a:ea typeface="Calibri"/>
            </a:endParaRPr>
          </a:p>
          <a:p>
            <a:pPr marL="0" indent="0">
              <a:buNone/>
            </a:pPr>
            <a:endParaRPr lang="ru-RU" dirty="0">
              <a:latin typeface="Times New Roman"/>
              <a:ea typeface="Calibri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Picture 2" descr="Молекулярная биология Рабочая станция Вектор для бесплатного скачивания |  FreeImage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87" r="13486"/>
          <a:stretch/>
        </p:blipFill>
        <p:spPr bwMode="auto">
          <a:xfrm>
            <a:off x="360259" y="1097385"/>
            <a:ext cx="3522861" cy="4884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03356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812800"/>
            <a:ext cx="7023100" cy="5364163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3200" b="1" dirty="0" smtClean="0">
                <a:latin typeface="Times New Roman"/>
                <a:ea typeface="Calibri"/>
              </a:rPr>
              <a:t>1990-1993</a:t>
            </a:r>
            <a:r>
              <a:rPr lang="ru-RU" sz="3200" dirty="0" smtClean="0">
                <a:latin typeface="Times New Roman"/>
                <a:ea typeface="Calibri"/>
              </a:rPr>
              <a:t> </a:t>
            </a:r>
            <a:r>
              <a:rPr lang="ru-RU" sz="3200" dirty="0">
                <a:latin typeface="Times New Roman"/>
                <a:ea typeface="Calibri"/>
              </a:rPr>
              <a:t>Показана возможность  существования, роста и амплификации молекул РНК в форме колоний на твердых </a:t>
            </a:r>
            <a:r>
              <a:rPr lang="ru-RU" sz="3200" dirty="0" smtClean="0">
                <a:latin typeface="Times New Roman"/>
                <a:ea typeface="Calibri"/>
              </a:rPr>
              <a:t>средах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ru-RU" sz="3200" dirty="0">
              <a:latin typeface="Times New Roman"/>
              <a:ea typeface="Calibri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3200" b="1" dirty="0" smtClean="0">
                <a:latin typeface="Times New Roman"/>
                <a:ea typeface="Calibri"/>
              </a:rPr>
              <a:t>1993</a:t>
            </a:r>
            <a:r>
              <a:rPr lang="ru-RU" sz="3200" dirty="0" smtClean="0">
                <a:latin typeface="Times New Roman"/>
                <a:ea typeface="Calibri"/>
              </a:rPr>
              <a:t> </a:t>
            </a:r>
            <a:r>
              <a:rPr lang="ru-RU" sz="3200" dirty="0">
                <a:latin typeface="Times New Roman"/>
                <a:ea typeface="Calibri"/>
              </a:rPr>
              <a:t>Генетически измененные продукты допущены на прилавки магазинов мира. Практически сразу начинается международная кампания, требующая их </a:t>
            </a:r>
            <a:r>
              <a:rPr lang="ru-RU" sz="3200" dirty="0" smtClean="0">
                <a:latin typeface="Times New Roman"/>
                <a:ea typeface="Calibri"/>
              </a:rPr>
              <a:t>запрещения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ru-RU" sz="3200" dirty="0">
              <a:latin typeface="Times New Roman"/>
              <a:ea typeface="Calibri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3200" b="1" dirty="0" smtClean="0">
                <a:latin typeface="Times New Roman"/>
                <a:ea typeface="Calibri"/>
              </a:rPr>
              <a:t>1994–1995</a:t>
            </a:r>
            <a:r>
              <a:rPr lang="ru-RU" sz="3200" dirty="0" smtClean="0">
                <a:latin typeface="Times New Roman"/>
                <a:ea typeface="Calibri"/>
              </a:rPr>
              <a:t> Опубликованы </a:t>
            </a:r>
            <a:r>
              <a:rPr lang="ru-RU" sz="3200" dirty="0">
                <a:latin typeface="Times New Roman"/>
                <a:ea typeface="Calibri"/>
              </a:rPr>
              <a:t>подробные генетические и физические карты хромосом человека. </a:t>
            </a: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endParaRPr lang="ru-RU" dirty="0">
              <a:latin typeface="Times New Roman"/>
              <a:ea typeface="Calibri"/>
            </a:endParaRP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endParaRPr lang="ru-RU" dirty="0">
              <a:latin typeface="Times New Roman"/>
              <a:ea typeface="Calibri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Picture 2" descr="Молекулярная биология Рабочая станция Вектор для бесплатного скачивания |  FreeImage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87" r="13486"/>
          <a:stretch/>
        </p:blipFill>
        <p:spPr bwMode="auto">
          <a:xfrm>
            <a:off x="8221559" y="812800"/>
            <a:ext cx="3522861" cy="4884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02152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www.ingredientsnetwork.com/47/product/126/19/40/S.%20cerevisiae%20(template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100" y="825500"/>
            <a:ext cx="4762500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16600" y="2171700"/>
            <a:ext cx="6197600" cy="3251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 smtClean="0">
                <a:latin typeface="Times New Roman"/>
                <a:ea typeface="Calibri"/>
              </a:rPr>
              <a:t>1996</a:t>
            </a:r>
            <a:r>
              <a:rPr lang="ru-RU" sz="3200" dirty="0" smtClean="0">
                <a:latin typeface="Times New Roman"/>
                <a:ea typeface="Calibri"/>
              </a:rPr>
              <a:t> </a:t>
            </a:r>
            <a:r>
              <a:rPr lang="ru-RU" sz="3200" dirty="0">
                <a:latin typeface="Times New Roman"/>
                <a:ea typeface="Calibri"/>
              </a:rPr>
              <a:t>Определена нуклеотидная последовательность всех хромосом  </a:t>
            </a:r>
            <a:r>
              <a:rPr lang="ru-RU" sz="3200" i="1" dirty="0">
                <a:latin typeface="Times New Roman"/>
                <a:ea typeface="Calibri"/>
              </a:rPr>
              <a:t>Saccharomyces </a:t>
            </a:r>
            <a:r>
              <a:rPr lang="ru-RU" sz="3200" i="1" dirty="0" err="1">
                <a:latin typeface="Times New Roman"/>
                <a:ea typeface="Calibri"/>
              </a:rPr>
              <a:t>cerevisiae</a:t>
            </a:r>
            <a:endParaRPr lang="ru-RU" sz="3200" dirty="0">
              <a:latin typeface="Times New Roman"/>
              <a:ea typeface="Calibri"/>
            </a:endParaRPr>
          </a:p>
          <a:p>
            <a:pPr marL="0" indent="0">
              <a:buNone/>
            </a:pPr>
            <a:endParaRPr lang="ru-RU" sz="3200" dirty="0" smtClean="0">
              <a:latin typeface="Times New Roman"/>
              <a:ea typeface="Calibri"/>
            </a:endParaRPr>
          </a:p>
          <a:p>
            <a:pPr marL="0" indent="0">
              <a:buNone/>
            </a:pPr>
            <a:endParaRPr lang="ru-RU" dirty="0">
              <a:latin typeface="Times New Roman"/>
              <a:ea typeface="Calibri"/>
            </a:endParaRPr>
          </a:p>
          <a:p>
            <a:pPr marL="0" indent="0">
              <a:buNone/>
            </a:pPr>
            <a:endParaRPr lang="ru-RU" dirty="0">
              <a:latin typeface="Times New Roman"/>
              <a:ea typeface="Calibri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73440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Молекулярная биология и генетика – залог успеха в лечении рака в Германии -  MedHaus, German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9125"/>
            <a:ext cx="4968875" cy="4968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12725"/>
            <a:ext cx="10515600" cy="1325563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Mолекулярная биология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68875" y="1406525"/>
            <a:ext cx="6591300" cy="36480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наука о механизмах хранения, воспроизведения, передачи и реализации генетической информации, о структуре и функциях нерегулярных биополимеров - нуклеиновых кислот и белков. </a:t>
            </a:r>
            <a:endParaRPr lang="ru-RU" sz="33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87090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7500" y="1409698"/>
            <a:ext cx="3835400" cy="4140201"/>
          </a:xfrm>
        </p:spPr>
        <p:txBody>
          <a:bodyPr/>
          <a:lstStyle/>
          <a:p>
            <a:pPr marL="0" indent="0">
              <a:buNone/>
            </a:pPr>
            <a:r>
              <a:rPr lang="ru-RU" sz="3200" b="1" dirty="0">
                <a:latin typeface="Times New Roman"/>
                <a:ea typeface="Calibri"/>
              </a:rPr>
              <a:t>1997</a:t>
            </a:r>
            <a:r>
              <a:rPr lang="ru-RU" sz="3200" dirty="0">
                <a:latin typeface="Times New Roman"/>
                <a:ea typeface="Calibri"/>
              </a:rPr>
              <a:t> Клонировано млекопитающее из дифференцированной соматической клетки – знаменитая шотландская «овечка Долли»  </a:t>
            </a:r>
          </a:p>
          <a:p>
            <a:pPr marL="0" indent="0">
              <a:buNone/>
            </a:pPr>
            <a:endParaRPr lang="ru-RU" dirty="0">
              <a:latin typeface="Times New Roman"/>
              <a:ea typeface="Calibri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1506" name="Picture 2" descr="В возрасте 79 лет умер ученый, занимавшийся клонированием овечки Долл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9900" y="1092199"/>
            <a:ext cx="7162800" cy="477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839902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Значок &quot;Цепочка ДНК&quot; → купить в Москве, Санкт-Петербурге с доставкой по  России — цена 400р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14" t="19450" r="37142" b="19419"/>
          <a:stretch/>
        </p:blipFill>
        <p:spPr bwMode="auto">
          <a:xfrm>
            <a:off x="1162050" y="152399"/>
            <a:ext cx="2933700" cy="6558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91100" y="1616075"/>
            <a:ext cx="5695950" cy="4351338"/>
          </a:xfrm>
        </p:spPr>
        <p:txBody>
          <a:bodyPr/>
          <a:lstStyle/>
          <a:p>
            <a:pPr marL="0" indent="0">
              <a:buNone/>
            </a:pPr>
            <a:r>
              <a:rPr lang="ru-RU" sz="3200" b="1" dirty="0" smtClean="0">
                <a:latin typeface="Times New Roman"/>
                <a:ea typeface="Calibri"/>
              </a:rPr>
              <a:t>1998</a:t>
            </a:r>
            <a:r>
              <a:rPr lang="ru-RU" sz="3200" dirty="0" smtClean="0">
                <a:latin typeface="Times New Roman"/>
                <a:ea typeface="Calibri"/>
              </a:rPr>
              <a:t> Открыт механизм РНК-интерференции - способность </a:t>
            </a:r>
            <a:r>
              <a:rPr lang="ru-RU" sz="3200" dirty="0" err="1" smtClean="0">
                <a:latin typeface="Times New Roman"/>
                <a:ea typeface="Calibri"/>
              </a:rPr>
              <a:t>двухцепочечной</a:t>
            </a:r>
            <a:r>
              <a:rPr lang="ru-RU" sz="3200" dirty="0" smtClean="0">
                <a:latin typeface="Times New Roman"/>
                <a:ea typeface="Calibri"/>
              </a:rPr>
              <a:t> РНК к специфическому подавлению экспрессии гена. Это явление на практике используется для «выключения» отдельных генов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86209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14301"/>
            <a:ext cx="10515600" cy="2590799"/>
          </a:xfrm>
        </p:spPr>
        <p:txBody>
          <a:bodyPr>
            <a:normAutofit/>
          </a:bodyPr>
          <a:lstStyle/>
          <a:p>
            <a:pPr algn="ctr"/>
            <a:r>
              <a:rPr lang="ru-RU" sz="40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этапы развития молекулярной </a:t>
            </a:r>
            <a:r>
              <a:rPr lang="ru-RU" sz="40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биологии</a:t>
            </a:r>
            <a:br>
              <a:rPr lang="ru-RU" sz="40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Романтический период</a:t>
            </a: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1935-1944гг. 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59100" y="2712022"/>
            <a:ext cx="4787900" cy="36703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Макс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Дельбрюк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Сальвадор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Лурия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занимались изучением репродукции фагов и вирусов, представляющих собой комплексы нуклеиновых кислот с белками</a:t>
            </a:r>
          </a:p>
          <a:p>
            <a:pPr marL="0" indent="0">
              <a:buNone/>
            </a:pPr>
            <a:endParaRPr lang="ru-RU" dirty="0">
              <a:latin typeface="Times New Roman"/>
              <a:ea typeface="Calibri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3078" name="Picture 6" descr="ДЕЛЬБРЮК, МАКС ЛЮДВИГ | Энциклопедия Кругосвет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05100"/>
            <a:ext cx="2921000" cy="3684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/>
          <a:srcRect l="30833" t="20371" r="31504" b="26296"/>
          <a:stretch/>
        </p:blipFill>
        <p:spPr>
          <a:xfrm>
            <a:off x="7785101" y="2712022"/>
            <a:ext cx="4406900" cy="3510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77172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97362" y="987425"/>
            <a:ext cx="3358639" cy="4351338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1940 г. Джордж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Бидл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Эдуард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Татум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сформулировали гипотезу  - "Один ген - один фермент". Однако, что такое ген в физико-химическом плане тогда еще не знали. </a:t>
            </a:r>
            <a:endParaRPr lang="ru-RU" dirty="0">
              <a:latin typeface="Times New Roman"/>
              <a:ea typeface="Calibri"/>
            </a:endParaRPr>
          </a:p>
          <a:p>
            <a:endParaRPr lang="ru-RU" dirty="0"/>
          </a:p>
        </p:txBody>
      </p:sp>
      <p:pic>
        <p:nvPicPr>
          <p:cNvPr id="6146" name="Picture 2" descr="Бидл.jpg?14359234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125" y="738187"/>
            <a:ext cx="3790950" cy="5438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Edward Tatum – Photo gallery - NobelPrize.or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55"/>
          <a:stretch/>
        </p:blipFill>
        <p:spPr bwMode="auto">
          <a:xfrm>
            <a:off x="7797289" y="952499"/>
            <a:ext cx="4394711" cy="5203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21654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Второй романтический период 1944-1953гг. 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886700" y="1923256"/>
            <a:ext cx="3981450" cy="4191794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b="1" dirty="0" smtClean="0">
                <a:latin typeface="Times New Roman"/>
                <a:ea typeface="Calibri"/>
              </a:rPr>
              <a:t>1944</a:t>
            </a:r>
            <a:r>
              <a:rPr lang="ru-RU" sz="3200" dirty="0" smtClean="0">
                <a:latin typeface="Times New Roman"/>
                <a:ea typeface="Calibri"/>
              </a:rPr>
              <a:t> Эвери, </a:t>
            </a:r>
            <a:r>
              <a:rPr lang="ru-RU" sz="3200" dirty="0" err="1" smtClean="0">
                <a:latin typeface="Times New Roman"/>
                <a:ea typeface="Calibri"/>
              </a:rPr>
              <a:t>МакЛеод</a:t>
            </a:r>
            <a:r>
              <a:rPr lang="ru-RU" sz="3200" dirty="0" smtClean="0">
                <a:latin typeface="Times New Roman"/>
                <a:ea typeface="Calibri"/>
              </a:rPr>
              <a:t> и </a:t>
            </a:r>
            <a:r>
              <a:rPr lang="ru-RU" sz="3200" dirty="0" err="1" smtClean="0">
                <a:latin typeface="Times New Roman"/>
                <a:ea typeface="Calibri"/>
              </a:rPr>
              <a:t>МакКарти</a:t>
            </a:r>
            <a:r>
              <a:rPr lang="ru-RU" sz="3200" dirty="0" smtClean="0">
                <a:latin typeface="Times New Roman"/>
                <a:ea typeface="Calibri"/>
              </a:rPr>
              <a:t> показали, что генетический материал представляет собой ДНК</a:t>
            </a:r>
          </a:p>
          <a:p>
            <a:pPr marL="0" indent="0" algn="ctr">
              <a:buNone/>
            </a:pPr>
            <a:endParaRPr lang="ru-RU" sz="3200" b="1" dirty="0" smtClean="0">
              <a:latin typeface="Times New Roman"/>
              <a:ea typeface="Calibri"/>
            </a:endParaRPr>
          </a:p>
          <a:p>
            <a:pPr marL="0" indent="0" algn="ctr">
              <a:buNone/>
            </a:pPr>
            <a:endParaRPr lang="ru-RU" dirty="0"/>
          </a:p>
        </p:txBody>
      </p:sp>
      <p:pic>
        <p:nvPicPr>
          <p:cNvPr id="4102" name="Picture 6" descr="Кто на самом деле открыл ДНК? История изучения гена | Нанотехнологии  Nanonewsne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087" y="1923257"/>
            <a:ext cx="6762118" cy="4668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01956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5909" y="781051"/>
            <a:ext cx="9982200" cy="1905000"/>
          </a:xfrm>
        </p:spPr>
        <p:txBody>
          <a:bodyPr/>
          <a:lstStyle/>
          <a:p>
            <a:pPr marL="0" indent="0">
              <a:buNone/>
            </a:pPr>
            <a:r>
              <a:rPr lang="ru-RU" sz="3200" b="1" dirty="0">
                <a:latin typeface="Times New Roman"/>
                <a:ea typeface="Calibri"/>
              </a:rPr>
              <a:t>1953</a:t>
            </a:r>
            <a:r>
              <a:rPr lang="ru-RU" sz="3200" dirty="0">
                <a:latin typeface="Times New Roman"/>
                <a:ea typeface="Calibri"/>
              </a:rPr>
              <a:t> Уотсон и Крик определили структуру молекулы ДНК</a:t>
            </a:r>
            <a:r>
              <a:rPr lang="ru-RU" sz="3200" u="sng" dirty="0">
                <a:latin typeface="Times New Roman"/>
                <a:ea typeface="Calibri"/>
              </a:rPr>
              <a:t> </a:t>
            </a:r>
            <a:endParaRPr lang="ru-RU" sz="3200" dirty="0">
              <a:latin typeface="Times New Roman"/>
              <a:ea typeface="Calibri"/>
            </a:endParaRPr>
          </a:p>
          <a:p>
            <a:endParaRPr lang="ru-RU" dirty="0"/>
          </a:p>
        </p:txBody>
      </p:sp>
      <p:pic>
        <p:nvPicPr>
          <p:cNvPr id="7170" name="Picture 2" descr="Джеймс Уотсон и Френсис Крик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9969" y="1390651"/>
            <a:ext cx="7094081" cy="4763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3887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Молекулярная биология Рабочая станция Вектор для бесплатного скачивания |  FreeImage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155042">
            <a:off x="435855" y="4767963"/>
            <a:ext cx="2413886" cy="2413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Догматический период 1953-1962гг. 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7073900" cy="3584575"/>
          </a:xfrm>
        </p:spPr>
        <p:txBody>
          <a:bodyPr/>
          <a:lstStyle/>
          <a:p>
            <a:pPr marL="0" indent="0">
              <a:buNone/>
            </a:pPr>
            <a:r>
              <a:rPr lang="ru-RU" sz="3200" b="1" dirty="0" smtClean="0">
                <a:latin typeface="Times New Roman"/>
                <a:ea typeface="Calibri"/>
              </a:rPr>
              <a:t>1957</a:t>
            </a:r>
            <a:r>
              <a:rPr lang="ru-RU" sz="3200" dirty="0" smtClean="0">
                <a:latin typeface="Times New Roman"/>
                <a:ea typeface="Calibri"/>
              </a:rPr>
              <a:t> </a:t>
            </a:r>
            <a:r>
              <a:rPr lang="ru-RU" sz="3200" dirty="0">
                <a:latin typeface="Times New Roman"/>
                <a:ea typeface="Calibri"/>
              </a:rPr>
              <a:t>Френкель-</a:t>
            </a:r>
            <a:r>
              <a:rPr lang="ru-RU" sz="3200" dirty="0" err="1">
                <a:latin typeface="Times New Roman"/>
                <a:ea typeface="Calibri"/>
              </a:rPr>
              <a:t>Конрат</a:t>
            </a:r>
            <a:r>
              <a:rPr lang="ru-RU" sz="3200" dirty="0">
                <a:latin typeface="Times New Roman"/>
                <a:ea typeface="Calibri"/>
              </a:rPr>
              <a:t> установил, что не только ДНК, но и РНК может служить носителем генетической </a:t>
            </a:r>
            <a:r>
              <a:rPr lang="ru-RU" sz="3200" dirty="0" smtClean="0">
                <a:latin typeface="Times New Roman"/>
                <a:ea typeface="Calibri"/>
              </a:rPr>
              <a:t>информации</a:t>
            </a:r>
            <a:endParaRPr lang="ru-RU" sz="3200" dirty="0">
              <a:latin typeface="Times New Roman"/>
              <a:ea typeface="Calibri"/>
            </a:endParaRPr>
          </a:p>
          <a:p>
            <a:pPr marL="0" indent="0">
              <a:buNone/>
            </a:pPr>
            <a:endParaRPr lang="ru-RU" sz="3200" b="1" dirty="0" smtClean="0">
              <a:latin typeface="Times New Roman"/>
              <a:ea typeface="Calibri"/>
            </a:endParaRPr>
          </a:p>
          <a:p>
            <a:pPr marL="0" indent="0">
              <a:buNone/>
            </a:pPr>
            <a:r>
              <a:rPr lang="ru-RU" sz="3200" b="1" dirty="0" smtClean="0">
                <a:latin typeface="Times New Roman"/>
                <a:ea typeface="Calibri"/>
              </a:rPr>
              <a:t>1961</a:t>
            </a:r>
            <a:r>
              <a:rPr lang="ru-RU" sz="3200" dirty="0" smtClean="0">
                <a:latin typeface="Times New Roman"/>
                <a:ea typeface="Calibri"/>
              </a:rPr>
              <a:t> </a:t>
            </a:r>
            <a:r>
              <a:rPr lang="ru-RU" sz="3200" dirty="0">
                <a:latin typeface="Times New Roman"/>
                <a:ea typeface="Calibri"/>
              </a:rPr>
              <a:t>Расшифрован генетический код</a:t>
            </a:r>
          </a:p>
          <a:p>
            <a:pPr marL="0" indent="0">
              <a:buNone/>
            </a:pPr>
            <a:endParaRPr lang="ru-RU" dirty="0">
              <a:latin typeface="Times New Roman"/>
              <a:ea typeface="Calibri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128" name="Picture 8" descr="Френкель-Конрат, Хайнц Людвиг — Википедия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7832" y="1409700"/>
            <a:ext cx="3530917" cy="5192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8943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2650" y="101599"/>
            <a:ext cx="10515600" cy="2020889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Академический период</a:t>
            </a: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 1962г. по настоящее время 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575300" y="1737009"/>
            <a:ext cx="6616700" cy="4711700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AutoNum type="arabicPlain" startAt="1967"/>
            </a:pPr>
            <a:r>
              <a:rPr lang="ru-RU" sz="3200" b="1" dirty="0" smtClean="0">
                <a:latin typeface="Times New Roman"/>
                <a:ea typeface="Calibri"/>
              </a:rPr>
              <a:t> </a:t>
            </a:r>
            <a:r>
              <a:rPr lang="ru-RU" sz="3200" dirty="0" smtClean="0">
                <a:latin typeface="Times New Roman"/>
                <a:ea typeface="Calibri"/>
              </a:rPr>
              <a:t>А.С. Спирин продемонстрировал, что форма компактно свернутой РНК  определяет морфологию </a:t>
            </a:r>
            <a:r>
              <a:rPr lang="ru-RU" sz="3200" dirty="0" err="1" smtClean="0">
                <a:latin typeface="Times New Roman"/>
                <a:ea typeface="Calibri"/>
              </a:rPr>
              <a:t>рибосомальной</a:t>
            </a:r>
            <a:r>
              <a:rPr lang="ru-RU" sz="3200" dirty="0" smtClean="0">
                <a:latin typeface="Times New Roman"/>
                <a:ea typeface="Calibri"/>
              </a:rPr>
              <a:t> частицы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ru-RU" sz="3200" dirty="0" smtClean="0">
              <a:latin typeface="Times New Roman"/>
              <a:ea typeface="Calibri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3200" b="1" dirty="0" smtClean="0">
                <a:latin typeface="Times New Roman"/>
                <a:ea typeface="Calibri"/>
              </a:rPr>
              <a:t>1968</a:t>
            </a:r>
            <a:r>
              <a:rPr lang="ru-RU" sz="3200" dirty="0" smtClean="0">
                <a:latin typeface="Times New Roman"/>
                <a:ea typeface="Calibri"/>
              </a:rPr>
              <a:t> Впервые синтезирован фермент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ru-RU" sz="3200" dirty="0" smtClean="0">
              <a:latin typeface="Times New Roman"/>
              <a:ea typeface="Calibri"/>
            </a:endParaRPr>
          </a:p>
        </p:txBody>
      </p:sp>
      <p:pic>
        <p:nvPicPr>
          <p:cNvPr id="8198" name="Picture 6" descr="Памяти Александра Сергеевича Спирина | Федеральный исследовательский центр  «Фундаментальные основы биотехнологии»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1" y="1732529"/>
            <a:ext cx="4346574" cy="4716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4208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943600" y="1749425"/>
            <a:ext cx="5372100" cy="4351338"/>
          </a:xfrm>
        </p:spPr>
        <p:txBody>
          <a:bodyPr/>
          <a:lstStyle/>
          <a:p>
            <a:pPr marL="0" indent="0">
              <a:buNone/>
            </a:pPr>
            <a:r>
              <a:rPr lang="ru-RU" b="1" dirty="0">
                <a:latin typeface="Times New Roman"/>
                <a:ea typeface="Calibri"/>
              </a:rPr>
              <a:t>1970 </a:t>
            </a:r>
            <a:r>
              <a:rPr lang="ru-RU" dirty="0">
                <a:latin typeface="Times New Roman"/>
                <a:ea typeface="Calibri"/>
              </a:rPr>
              <a:t>Выделена первая </a:t>
            </a:r>
            <a:r>
              <a:rPr lang="ru-RU" dirty="0" err="1">
                <a:latin typeface="Times New Roman"/>
                <a:ea typeface="Calibri"/>
              </a:rPr>
              <a:t>рестрикцирующая</a:t>
            </a:r>
            <a:r>
              <a:rPr lang="ru-RU" dirty="0">
                <a:latin typeface="Times New Roman"/>
                <a:ea typeface="Calibri"/>
              </a:rPr>
              <a:t> </a:t>
            </a:r>
            <a:r>
              <a:rPr lang="ru-RU" dirty="0" err="1">
                <a:latin typeface="Times New Roman"/>
                <a:ea typeface="Calibri"/>
              </a:rPr>
              <a:t>эндонуклеаза</a:t>
            </a:r>
            <a:r>
              <a:rPr lang="ru-RU" dirty="0">
                <a:latin typeface="Times New Roman"/>
                <a:ea typeface="Calibri"/>
              </a:rPr>
              <a:t>. Ховард </a:t>
            </a:r>
            <a:r>
              <a:rPr lang="ru-RU" dirty="0" err="1">
                <a:latin typeface="Times New Roman"/>
                <a:ea typeface="Calibri"/>
              </a:rPr>
              <a:t>Темин</a:t>
            </a:r>
            <a:r>
              <a:rPr lang="ru-RU" dirty="0">
                <a:latin typeface="Times New Roman"/>
                <a:ea typeface="Calibri"/>
              </a:rPr>
              <a:t> и Дэвид Балтимор обнаружили обратную </a:t>
            </a:r>
            <a:r>
              <a:rPr lang="ru-RU" dirty="0" err="1">
                <a:latin typeface="Times New Roman"/>
                <a:ea typeface="Calibri"/>
              </a:rPr>
              <a:t>траскриптазу</a:t>
            </a:r>
            <a:r>
              <a:rPr lang="ru-RU" dirty="0">
                <a:latin typeface="Times New Roman"/>
                <a:ea typeface="Calibri"/>
              </a:rPr>
              <a:t> у онкогенных вирусов </a:t>
            </a:r>
          </a:p>
          <a:p>
            <a:endParaRPr lang="ru-RU" dirty="0"/>
          </a:p>
        </p:txBody>
      </p:sp>
      <p:pic>
        <p:nvPicPr>
          <p:cNvPr id="9218" name="Picture 2" descr="Challengers and our Lives - by Akshay Dat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075" y="467519"/>
            <a:ext cx="5254625" cy="6085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096877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</TotalTime>
  <Words>492</Words>
  <Application>Microsoft Office PowerPoint</Application>
  <PresentationFormat>Широкоэкранный</PresentationFormat>
  <Paragraphs>61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6" baseType="lpstr">
      <vt:lpstr>Arial</vt:lpstr>
      <vt:lpstr>Calibri</vt:lpstr>
      <vt:lpstr>Calibri Light</vt:lpstr>
      <vt:lpstr>Times New Roman</vt:lpstr>
      <vt:lpstr>Тема Office</vt:lpstr>
      <vt:lpstr>Основные этапы  развития и достижения молекулярной биологии</vt:lpstr>
      <vt:lpstr>Mолекулярная биология</vt:lpstr>
      <vt:lpstr>Основные этапы развития молекулярной биологии 1. Романтический период 1935-1944гг. </vt:lpstr>
      <vt:lpstr>Презентация PowerPoint</vt:lpstr>
      <vt:lpstr>2. Второй романтический период 1944-1953гг. </vt:lpstr>
      <vt:lpstr>Презентация PowerPoint</vt:lpstr>
      <vt:lpstr>3. Догматический период 1953-1962гг. </vt:lpstr>
      <vt:lpstr>4. Академический период с 1962г. по настоящее время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Основные этапы  развития и достижения молекулярной биологии</dc:title>
  <dc:creator>uzer</dc:creator>
  <cp:lastModifiedBy>uzer</cp:lastModifiedBy>
  <cp:revision>13</cp:revision>
  <dcterms:created xsi:type="dcterms:W3CDTF">2023-12-25T10:17:00Z</dcterms:created>
  <dcterms:modified xsi:type="dcterms:W3CDTF">2023-12-25T12:46:14Z</dcterms:modified>
</cp:coreProperties>
</file>