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446" y="6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1A7A-7E18-46F2-AC8D-4BD713081003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7F4F-4F56-4F8A-BDE9-C1EC34AB1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847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1A7A-7E18-46F2-AC8D-4BD713081003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7F4F-4F56-4F8A-BDE9-C1EC34AB1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600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1A7A-7E18-46F2-AC8D-4BD713081003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7F4F-4F56-4F8A-BDE9-C1EC34AB1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760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1A7A-7E18-46F2-AC8D-4BD713081003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7F4F-4F56-4F8A-BDE9-C1EC34AB1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65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1A7A-7E18-46F2-AC8D-4BD713081003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7F4F-4F56-4F8A-BDE9-C1EC34AB1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82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1A7A-7E18-46F2-AC8D-4BD713081003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7F4F-4F56-4F8A-BDE9-C1EC34AB1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075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1A7A-7E18-46F2-AC8D-4BD713081003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7F4F-4F56-4F8A-BDE9-C1EC34AB1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159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1A7A-7E18-46F2-AC8D-4BD713081003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7F4F-4F56-4F8A-BDE9-C1EC34AB1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140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1A7A-7E18-46F2-AC8D-4BD713081003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7F4F-4F56-4F8A-BDE9-C1EC34AB1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585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1A7A-7E18-46F2-AC8D-4BD713081003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7F4F-4F56-4F8A-BDE9-C1EC34AB1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586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1A7A-7E18-46F2-AC8D-4BD713081003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7F4F-4F56-4F8A-BDE9-C1EC34AB1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654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01A7A-7E18-46F2-AC8D-4BD713081003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17F4F-4F56-4F8A-BDE9-C1EC34AB1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44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Пловец на белом фоне - фото и картинки abrakadabra.fu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16" b="20905"/>
          <a:stretch/>
        </p:blipFill>
        <p:spPr bwMode="auto">
          <a:xfrm>
            <a:off x="6550884" y="4024697"/>
            <a:ext cx="5256796" cy="2644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Наклоны в сторон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573" y="2925701"/>
            <a:ext cx="2857500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Человек делает прыжки через скакалку. векторная иллюстрация эскиза |  Премиум векторы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4" t="10873" r="22393" b="8769"/>
          <a:stretch/>
        </p:blipFill>
        <p:spPr bwMode="auto">
          <a:xfrm>
            <a:off x="64005" y="2128396"/>
            <a:ext cx="3241903" cy="450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Улыбающийся случайный человек убегает от векторной плоской иллюстрации.  счастливый молодой парень суетится или спешит, изолированные на белом фоне.  забавный активный мужчина быстро двигается. возбужденный человек спешит. |  Премиум векторы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4" t="-5898" r="10202" b="5898"/>
          <a:stretch/>
        </p:blipFill>
        <p:spPr bwMode="auto">
          <a:xfrm>
            <a:off x="8467299" y="-164733"/>
            <a:ext cx="3560577" cy="484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6457" y="452619"/>
            <a:ext cx="9144000" cy="2387600"/>
          </a:xfrm>
        </p:spPr>
        <p:txBody>
          <a:bodyPr/>
          <a:lstStyle/>
          <a:p>
            <a:r>
              <a:rPr lang="ru-RU" dirty="0" smtClean="0"/>
              <a:t>Биология.</a:t>
            </a:r>
            <a:br>
              <a:rPr lang="ru-RU" dirty="0" smtClean="0"/>
            </a:br>
            <a:r>
              <a:rPr lang="ru-RU" dirty="0" smtClean="0"/>
              <a:t>8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696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550" y="345809"/>
            <a:ext cx="10515600" cy="585311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smtClean="0"/>
              <a:t>Домашнее задание.</a:t>
            </a:r>
          </a:p>
          <a:p>
            <a:pPr marL="0" indent="0">
              <a:buNone/>
            </a:pPr>
            <a:r>
              <a:rPr lang="ru-RU" dirty="0" smtClean="0"/>
              <a:t>Заполнить таблицу.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029211"/>
              </p:ext>
            </p:extLst>
          </p:nvPr>
        </p:nvGraphicFramePr>
        <p:xfrm>
          <a:off x="971550" y="1752601"/>
          <a:ext cx="10210800" cy="3488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3600">
                  <a:extLst>
                    <a:ext uri="{9D8B030D-6E8A-4147-A177-3AD203B41FA5}">
                      <a16:colId xmlns:a16="http://schemas.microsoft.com/office/drawing/2014/main" val="1952903877"/>
                    </a:ext>
                  </a:extLst>
                </a:gridCol>
                <a:gridCol w="3403600">
                  <a:extLst>
                    <a:ext uri="{9D8B030D-6E8A-4147-A177-3AD203B41FA5}">
                      <a16:colId xmlns:a16="http://schemas.microsoft.com/office/drawing/2014/main" val="1275825741"/>
                    </a:ext>
                  </a:extLst>
                </a:gridCol>
                <a:gridCol w="3403600">
                  <a:extLst>
                    <a:ext uri="{9D8B030D-6E8A-4147-A177-3AD203B41FA5}">
                      <a16:colId xmlns:a16="http://schemas.microsoft.com/office/drawing/2014/main" val="3142309597"/>
                    </a:ext>
                  </a:extLst>
                </a:gridCol>
              </a:tblGrid>
              <a:tr h="69765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Тип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Пример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Функция 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6442209"/>
                  </a:ext>
                </a:extLst>
              </a:tr>
              <a:tr h="69765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Трубчатые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207188"/>
                  </a:ext>
                </a:extLst>
              </a:tr>
              <a:tr h="69765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Плоские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872332"/>
                  </a:ext>
                </a:extLst>
              </a:tr>
              <a:tr h="69765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Губчатые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8465694"/>
                  </a:ext>
                </a:extLst>
              </a:tr>
              <a:tr h="69765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Смешанные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952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946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ефлексия как этап урока: виды, приемы, примеры - Критическое мышление -  Преподавание - Образование, воспитание и обучение - Сообщество взаимопомощи  учителей Педсовет.su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" t="3007" r="51092" b="5264"/>
          <a:stretch/>
        </p:blipFill>
        <p:spPr bwMode="auto">
          <a:xfrm>
            <a:off x="438149" y="865868"/>
            <a:ext cx="6017079" cy="57526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960" y="865868"/>
            <a:ext cx="5547360" cy="1325563"/>
          </a:xfrm>
        </p:spPr>
        <p:txBody>
          <a:bodyPr/>
          <a:lstStyle/>
          <a:p>
            <a:r>
              <a:rPr lang="ru-RU" dirty="0" smtClean="0"/>
              <a:t>Ответе на вопросы…</a:t>
            </a:r>
            <a:endParaRPr lang="ru-RU" dirty="0"/>
          </a:p>
        </p:txBody>
      </p:sp>
      <p:pic>
        <p:nvPicPr>
          <p:cNvPr id="8194" name="Picture 2" descr="Ein mann schreibt in ein notizbuch. | Premium-Vek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735" y="2191431"/>
            <a:ext cx="4713279" cy="4087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11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3707" y="657346"/>
            <a:ext cx="6101862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Скелет</a:t>
            </a:r>
            <a:r>
              <a:rPr lang="ru-RU" sz="6000" dirty="0" smtClean="0"/>
              <a:t> - 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3707" y="2599348"/>
            <a:ext cx="10515600" cy="300428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(</a:t>
            </a:r>
            <a:r>
              <a:rPr lang="ru-RU" sz="3600" dirty="0">
                <a:solidFill>
                  <a:srgbClr val="002060"/>
                </a:solidFill>
              </a:rPr>
              <a:t>лат. </a:t>
            </a:r>
            <a:r>
              <a:rPr lang="ru-RU" sz="3600" dirty="0" err="1">
                <a:solidFill>
                  <a:srgbClr val="002060"/>
                </a:solidFill>
              </a:rPr>
              <a:t>skeleton</a:t>
            </a:r>
            <a:r>
              <a:rPr lang="ru-RU" sz="3600" dirty="0">
                <a:solidFill>
                  <a:srgbClr val="002060"/>
                </a:solidFill>
              </a:rPr>
              <a:t> ← др. -греч. </a:t>
            </a:r>
            <a:r>
              <a:rPr lang="ru-RU" sz="3600" dirty="0" err="1">
                <a:solidFill>
                  <a:srgbClr val="002060"/>
                </a:solidFill>
              </a:rPr>
              <a:t>σκελετός</a:t>
            </a:r>
            <a:r>
              <a:rPr lang="ru-RU" sz="3600" dirty="0">
                <a:solidFill>
                  <a:srgbClr val="002060"/>
                </a:solidFill>
              </a:rPr>
              <a:t> «высушенный») </a:t>
            </a:r>
          </a:p>
          <a:p>
            <a:pPr marL="0" indent="0">
              <a:buNone/>
            </a:pPr>
            <a:r>
              <a:rPr lang="ru-RU" sz="3600" dirty="0" smtClean="0"/>
              <a:t>совокупность </a:t>
            </a:r>
            <a:r>
              <a:rPr lang="ru-RU" sz="3600" dirty="0"/>
              <a:t>твердых тканей в организме, служащих опорой тела или отдельных его частей и защищающих его от механических повреждений.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7045569" y="272194"/>
            <a:ext cx="4173415" cy="2095866"/>
          </a:xfrm>
          <a:prstGeom prst="wedgeRectCallout">
            <a:avLst>
              <a:gd name="adj1" fmla="val -69709"/>
              <a:gd name="adj2" fmla="val 4516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Масса скелета 11 кг. В составе скелета около 200 костей</a:t>
            </a:r>
            <a:r>
              <a:rPr lang="ru-RU" sz="2800" b="1" i="1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87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Добавочный скелет человека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18" t="18797" r="15413"/>
          <a:stretch/>
        </p:blipFill>
        <p:spPr bwMode="auto">
          <a:xfrm>
            <a:off x="5454429" y="2590799"/>
            <a:ext cx="3179617" cy="4197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Скелет </a:t>
            </a:r>
            <a:endParaRPr lang="ru-RU" sz="60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352801" y="1430490"/>
            <a:ext cx="1137140" cy="52039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7707923" y="1380894"/>
            <a:ext cx="1131277" cy="5068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81001" y="2479023"/>
            <a:ext cx="3294185" cy="13481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Осевой скелет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434755" y="2479023"/>
            <a:ext cx="3294185" cy="13481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Добавочный скелет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Осевой и добавочный скелет. | Инфузория. | Дзен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11"/>
          <a:stretch/>
        </p:blipFill>
        <p:spPr bwMode="auto">
          <a:xfrm>
            <a:off x="3763108" y="1887713"/>
            <a:ext cx="2438401" cy="492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40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ем Скелет Шаг за Шагом | Envato Tuts+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2" r="32653"/>
          <a:stretch/>
        </p:blipFill>
        <p:spPr bwMode="auto">
          <a:xfrm>
            <a:off x="9166274" y="255352"/>
            <a:ext cx="2749647" cy="63239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"/>
          <a:stretch/>
        </p:blipFill>
        <p:spPr>
          <a:xfrm>
            <a:off x="210410" y="128955"/>
            <a:ext cx="9144605" cy="2580544"/>
          </a:xfrm>
        </p:spPr>
      </p:pic>
      <p:sp>
        <p:nvSpPr>
          <p:cNvPr id="7" name="TextBox 6"/>
          <p:cNvSpPr txBox="1"/>
          <p:nvPr/>
        </p:nvSpPr>
        <p:spPr>
          <a:xfrm>
            <a:off x="1723292" y="3048000"/>
            <a:ext cx="2567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538758"/>
              </p:ext>
            </p:extLst>
          </p:nvPr>
        </p:nvGraphicFramePr>
        <p:xfrm>
          <a:off x="660098" y="2931146"/>
          <a:ext cx="8506176" cy="3066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3088">
                  <a:extLst>
                    <a:ext uri="{9D8B030D-6E8A-4147-A177-3AD203B41FA5}">
                      <a16:colId xmlns:a16="http://schemas.microsoft.com/office/drawing/2014/main" val="4089649436"/>
                    </a:ext>
                  </a:extLst>
                </a:gridCol>
                <a:gridCol w="4253088">
                  <a:extLst>
                    <a:ext uri="{9D8B030D-6E8A-4147-A177-3AD203B41FA5}">
                      <a16:colId xmlns:a16="http://schemas.microsoft.com/office/drawing/2014/main" val="3382193328"/>
                    </a:ext>
                  </a:extLst>
                </a:gridCol>
              </a:tblGrid>
              <a:tr h="3833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Часть скелета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Цвет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388764"/>
                  </a:ext>
                </a:extLst>
              </a:tr>
              <a:tr h="383361">
                <a:tc>
                  <a:txBody>
                    <a:bodyPr/>
                    <a:lstStyle/>
                    <a:p>
                      <a:r>
                        <a:rPr lang="ru-RU" dirty="0" smtClean="0"/>
                        <a:t>Череп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Красный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04666"/>
                  </a:ext>
                </a:extLst>
              </a:tr>
              <a:tr h="383361">
                <a:tc>
                  <a:txBody>
                    <a:bodyPr/>
                    <a:lstStyle/>
                    <a:p>
                      <a:r>
                        <a:rPr lang="ru-RU" dirty="0" smtClean="0"/>
                        <a:t>Позвоночник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Синий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2773907"/>
                  </a:ext>
                </a:extLst>
              </a:tr>
              <a:tr h="383361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Грудина и ребра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Фиолетовый 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776241"/>
                  </a:ext>
                </a:extLst>
              </a:tr>
              <a:tr h="383361">
                <a:tc>
                  <a:txBody>
                    <a:bodyPr/>
                    <a:lstStyle/>
                    <a:p>
                      <a:r>
                        <a:rPr lang="ru-RU" dirty="0" smtClean="0"/>
                        <a:t>Пояс</a:t>
                      </a:r>
                      <a:r>
                        <a:rPr lang="ru-RU" baseline="0" dirty="0" smtClean="0"/>
                        <a:t> верхней конечности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Оранжевый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1078116"/>
                  </a:ext>
                </a:extLst>
              </a:tr>
              <a:tr h="3833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Свободная часть верхней конечности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Желтый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719758"/>
                  </a:ext>
                </a:extLst>
              </a:tr>
              <a:tr h="3833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Пояс</a:t>
                      </a:r>
                      <a:r>
                        <a:rPr lang="ru-RU" baseline="0" dirty="0" smtClean="0"/>
                        <a:t> нижней конечности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Тёмно-зелёный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371289"/>
                  </a:ext>
                </a:extLst>
              </a:tr>
              <a:tr h="3833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Свободная часть верхней конечности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Светло-зеленый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456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74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9769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Физкультминутка </a:t>
            </a:r>
            <a:endParaRPr lang="ru-RU" dirty="0"/>
          </a:p>
        </p:txBody>
      </p:sp>
      <p:pic>
        <p:nvPicPr>
          <p:cNvPr id="4" name="Супер физкультминутка для урока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26422" y="1119582"/>
            <a:ext cx="8339156" cy="4690668"/>
          </a:xfrm>
        </p:spPr>
      </p:pic>
    </p:spTree>
    <p:extLst>
      <p:ext uri="{BB962C8B-B14F-4D97-AF65-F5344CB8AC3E}">
        <p14:creationId xmlns:p14="http://schemas.microsoft.com/office/powerpoint/2010/main" val="277879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7" r="7895"/>
          <a:stretch/>
        </p:blipFill>
        <p:spPr>
          <a:xfrm>
            <a:off x="7886699" y="1748631"/>
            <a:ext cx="4305301" cy="50056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6300" y="423068"/>
            <a:ext cx="66675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Череп</a:t>
            </a:r>
            <a:r>
              <a:rPr lang="ru-RU" dirty="0"/>
              <a:t> состоит из 23 костей. </a:t>
            </a:r>
          </a:p>
        </p:txBody>
      </p:sp>
      <p:pic>
        <p:nvPicPr>
          <p:cNvPr id="3074" name="Picture 2" descr="Череп человека — Википед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645" y="1648980"/>
            <a:ext cx="4175441" cy="324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Череп человека — Википед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9" y="790318"/>
            <a:ext cx="3583760" cy="366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2728" y="5340031"/>
            <a:ext cx="68360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Подвижны только 2 (нижняя челюсть и подъязычная кость</a:t>
            </a:r>
            <a:r>
              <a:rPr lang="ru-RU" sz="2400" dirty="0" smtClean="0"/>
              <a:t>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4322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Рентген позвоночника. Где сделать рентген позвоночника в Москве. Снимки  шейного, грудного и пояснично-крестцового отделов позвоночн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5125"/>
            <a:ext cx="4749522" cy="610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7950" y="365125"/>
            <a:ext cx="4895850" cy="1325563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Позвоночник</a:t>
            </a:r>
            <a:r>
              <a:rPr lang="ru-RU" dirty="0" smtClean="0"/>
              <a:t> </a:t>
            </a:r>
            <a:r>
              <a:rPr lang="ru-RU" dirty="0" smtClean="0"/>
              <a:t>= 33-34 позвонка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1922" y="1027906"/>
            <a:ext cx="1219200" cy="529669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/>
              <a:t>(</a:t>
            </a:r>
            <a:r>
              <a:rPr lang="ru-RU" dirty="0"/>
              <a:t>7)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(</a:t>
            </a:r>
            <a:r>
              <a:rPr lang="ru-RU" dirty="0"/>
              <a:t>12)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(</a:t>
            </a:r>
            <a:r>
              <a:rPr lang="ru-RU" dirty="0"/>
              <a:t>7)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(</a:t>
            </a:r>
            <a:r>
              <a:rPr lang="ru-RU" dirty="0"/>
              <a:t>5</a:t>
            </a:r>
            <a:r>
              <a:rPr lang="ru-RU" dirty="0" smtClean="0"/>
              <a:t>)</a:t>
            </a:r>
          </a:p>
          <a:p>
            <a:r>
              <a:rPr lang="ru-RU" dirty="0" smtClean="0"/>
              <a:t>(</a:t>
            </a:r>
            <a:r>
              <a:rPr lang="ru-RU" dirty="0"/>
              <a:t>3-4)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100" name="Picture 4" descr="Строение позвонка | Протезно-ортопедический центр | Дзен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" t="3666" r="1361" b="23834"/>
          <a:stretch/>
        </p:blipFill>
        <p:spPr bwMode="auto">
          <a:xfrm>
            <a:off x="6457950" y="2433513"/>
            <a:ext cx="5241786" cy="389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61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Анатомия грудной клетки человека – nizcol-cr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85800"/>
            <a:ext cx="8217636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48550" y="365125"/>
            <a:ext cx="3905250" cy="1158875"/>
          </a:xfrm>
        </p:spPr>
        <p:txBody>
          <a:bodyPr>
            <a:normAutofit/>
          </a:bodyPr>
          <a:lstStyle/>
          <a:p>
            <a:r>
              <a:rPr lang="ru-RU" b="1" dirty="0" smtClean="0"/>
              <a:t>Грудная клетка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58250" y="1825625"/>
            <a:ext cx="249555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12 </a:t>
            </a:r>
            <a:endParaRPr lang="ru-RU" sz="4800" dirty="0" smtClean="0"/>
          </a:p>
          <a:p>
            <a:pPr marL="0" indent="0" algn="ctr">
              <a:buNone/>
            </a:pPr>
            <a:r>
              <a:rPr lang="ru-RU" sz="4800" dirty="0" smtClean="0"/>
              <a:t>пар </a:t>
            </a:r>
            <a:r>
              <a:rPr lang="ru-RU" sz="4800" dirty="0"/>
              <a:t>ребер </a:t>
            </a:r>
            <a:endParaRPr lang="ru-RU" sz="4800" dirty="0" smtClean="0"/>
          </a:p>
          <a:p>
            <a:pPr marL="0" indent="0" algn="ctr">
              <a:buNone/>
            </a:pPr>
            <a:r>
              <a:rPr lang="ru-RU" sz="4800" dirty="0" smtClean="0"/>
              <a:t>+ </a:t>
            </a:r>
          </a:p>
          <a:p>
            <a:pPr marL="0" indent="0" algn="ctr">
              <a:buNone/>
            </a:pPr>
            <a:r>
              <a:rPr lang="ru-RU" sz="4800" dirty="0" smtClean="0"/>
              <a:t>грудина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6910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26" y="535188"/>
            <a:ext cx="11711247" cy="3150394"/>
          </a:xfrm>
        </p:spPr>
      </p:pic>
      <p:pic>
        <p:nvPicPr>
          <p:cNvPr id="6148" name="Picture 4" descr="Как Расположены Внутренние Органы? Анатомия Человека + Картинки | Грудная  клетка, Ребра, Челове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6475" y="4013002"/>
            <a:ext cx="1632425" cy="215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Листез - симптомы и лечение листеза в СПБ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8" t="-3172" r="-792" b="3172"/>
          <a:stretch/>
        </p:blipFill>
        <p:spPr bwMode="auto">
          <a:xfrm>
            <a:off x="2155825" y="3825479"/>
            <a:ext cx="1758155" cy="240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Череп | это... Что такое Череп?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" t="4725" r="2380" b="2592"/>
          <a:stretch/>
        </p:blipFill>
        <p:spPr bwMode="auto">
          <a:xfrm>
            <a:off x="4324350" y="4076700"/>
            <a:ext cx="350520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8935" y="3825479"/>
            <a:ext cx="1758879" cy="2340172"/>
          </a:xfrm>
          <a:prstGeom prst="rect">
            <a:avLst/>
          </a:prstGeom>
        </p:spPr>
      </p:pic>
      <p:pic>
        <p:nvPicPr>
          <p:cNvPr id="6154" name="Picture 10" descr="Некроз головки бедренной кости: причины, симптомы и осложнения | Первая  Медицинская Клиника | Дзен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9867" y="4105274"/>
            <a:ext cx="1527175" cy="211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5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121</Words>
  <Application>Microsoft Office PowerPoint</Application>
  <PresentationFormat>Широкоэкранный</PresentationFormat>
  <Paragraphs>54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Биология. 8 класс</vt:lpstr>
      <vt:lpstr>Скелет - </vt:lpstr>
      <vt:lpstr>Скелет </vt:lpstr>
      <vt:lpstr>Презентация PowerPoint</vt:lpstr>
      <vt:lpstr>Физкультминутка </vt:lpstr>
      <vt:lpstr>Череп состоит из 23 костей. </vt:lpstr>
      <vt:lpstr>Позвоночник = 33-34 позвонка</vt:lpstr>
      <vt:lpstr>Грудная клетка</vt:lpstr>
      <vt:lpstr>Презентация PowerPoint</vt:lpstr>
      <vt:lpstr>Презентация PowerPoint</vt:lpstr>
      <vt:lpstr>Ответе на вопросы…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uzer</cp:lastModifiedBy>
  <cp:revision>14</cp:revision>
  <dcterms:created xsi:type="dcterms:W3CDTF">2023-12-17T12:20:26Z</dcterms:created>
  <dcterms:modified xsi:type="dcterms:W3CDTF">2023-12-17T15:47:38Z</dcterms:modified>
</cp:coreProperties>
</file>