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0" r:id="rId4"/>
    <p:sldId id="262" r:id="rId5"/>
    <p:sldId id="261" r:id="rId6"/>
    <p:sldId id="284" r:id="rId7"/>
    <p:sldId id="285" r:id="rId8"/>
    <p:sldId id="287" r:id="rId9"/>
    <p:sldId id="288" r:id="rId10"/>
    <p:sldId id="290" r:id="rId11"/>
    <p:sldId id="289" r:id="rId12"/>
    <p:sldId id="291" r:id="rId13"/>
    <p:sldId id="292" r:id="rId14"/>
    <p:sldId id="264" r:id="rId15"/>
    <p:sldId id="293" r:id="rId16"/>
    <p:sldId id="294" r:id="rId17"/>
    <p:sldId id="295" r:id="rId18"/>
    <p:sldId id="296" r:id="rId19"/>
    <p:sldId id="302" r:id="rId20"/>
    <p:sldId id="297" r:id="rId21"/>
    <p:sldId id="301" r:id="rId22"/>
    <p:sldId id="298" r:id="rId23"/>
    <p:sldId id="299" r:id="rId24"/>
    <p:sldId id="300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5DFFF"/>
    <a:srgbClr val="FFFF00"/>
    <a:srgbClr val="33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3011" autoAdjust="0"/>
  </p:normalViewPr>
  <p:slideViewPr>
    <p:cSldViewPr>
      <p:cViewPr varScale="1">
        <p:scale>
          <a:sx n="65" d="100"/>
          <a:sy n="65" d="100"/>
        </p:scale>
        <p:origin x="1320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23.03.2024</a:t>
            </a:fld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23.03.2024</a:t>
            </a:fld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23.03.2024</a:t>
            </a:fld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23.03.2024</a:t>
            </a:fld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23.03.2024</a:t>
            </a:fld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23.03.2024</a:t>
            </a:fld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23.03.2024</a:t>
            </a:fld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23.03.2024</a:t>
            </a:fld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23.03.2024</a:t>
            </a:fld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23.03.2024</a:t>
            </a:fld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23.03.2024</a:t>
            </a:fld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653380" y="262741"/>
            <a:ext cx="8239099" cy="6332519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solidFill>
              <a:srgbClr val="85D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409" name="Rectangle 1"/>
          <p:cNvSpPr>
            <a:spLocks noChangeArrowheads="1"/>
          </p:cNvSpPr>
          <p:nvPr userDrawn="1"/>
        </p:nvSpPr>
        <p:spPr bwMode="auto">
          <a:xfrm>
            <a:off x="21200" y="6619885"/>
            <a:ext cx="1095172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© Фокина Лидия Петровна </a:t>
            </a:r>
            <a:endParaRPr kumimoji="0" lang="ru-RU" sz="600" b="0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7" name="Picture 2" descr="http://img-fotki.yandex.ru/get/6709/16969765.141/0_74c93_8f7b4ea4_M.png"/>
          <p:cNvPicPr>
            <a:picLocks noChangeAspect="1" noChangeArrowheads="1"/>
          </p:cNvPicPr>
          <p:nvPr userDrawn="1"/>
        </p:nvPicPr>
        <p:blipFill>
          <a:blip r:embed="rId14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08304" y="213247"/>
            <a:ext cx="1656184" cy="1578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s://img-fotki.yandex.ru/get/30086/200418627.15e/0_16ef74_4acbfbc4_orig.png"/>
          <p:cNvPicPr>
            <a:picLocks noChangeAspect="1" noChangeArrowheads="1"/>
          </p:cNvPicPr>
          <p:nvPr userDrawn="1"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7923" y="1047750"/>
            <a:ext cx="848375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803899" y="1340768"/>
            <a:ext cx="8136904" cy="4358233"/>
            <a:chOff x="827137" y="1301218"/>
            <a:chExt cx="7530328" cy="4591160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827137" y="1301218"/>
              <a:ext cx="7530328" cy="97267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5400" b="1" dirty="0">
                <a:ln w="19050">
                  <a:solidFill>
                    <a:srgbClr val="7030A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cs typeface="Arial" charset="0"/>
              </a:endParaRP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2195166" y="5503307"/>
              <a:ext cx="5084703" cy="3890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70C0"/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2411760" y="4960337"/>
            <a:ext cx="4746591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sz="16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918442" y="1335872"/>
            <a:ext cx="784887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>
                <a:solidFill>
                  <a:schemeClr val="accent6">
                    <a:lumMod val="75000"/>
                  </a:schemeClr>
                </a:solidFill>
                <a:latin typeface="Constantia" pitchFamily="18" charset="0"/>
              </a:rPr>
              <a:t>ОРГАНИЗАЦИЯ РАЗВИВАЮЩЕЙ ПРЕДМЕТНО-ПРОСТРАНСТВЕННОЙ СРЕДЫ С УЧЕТОМ ВОЗРАСТНЫХ И ИНДИВИДУАЛЬНЫХ ОСОБЕННОСТЕЙ ДЕТЕЙ</a:t>
            </a:r>
            <a:br>
              <a:rPr lang="ru-RU" sz="3600" b="1" i="1" dirty="0">
                <a:solidFill>
                  <a:schemeClr val="accent6">
                    <a:lumMod val="75000"/>
                  </a:schemeClr>
                </a:solidFill>
                <a:latin typeface="Constantia" pitchFamily="18" charset="0"/>
              </a:rPr>
            </a:br>
            <a:endParaRPr lang="ru-RU" sz="3600" b="1" i="1" dirty="0">
              <a:solidFill>
                <a:schemeClr val="accent6">
                  <a:lumMod val="75000"/>
                </a:schemeClr>
              </a:solidFill>
              <a:latin typeface="Constant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707904" y="5098836"/>
            <a:ext cx="502743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rgbClr val="7030A0"/>
                </a:solidFill>
                <a:latin typeface="Constantia" pitchFamily="18" charset="0"/>
              </a:rPr>
              <a:t>Выполнила: Воспитатель Первой квалификационной категории </a:t>
            </a:r>
          </a:p>
          <a:p>
            <a:pPr algn="ctr"/>
            <a:r>
              <a:rPr lang="ru-RU" sz="2400" dirty="0">
                <a:solidFill>
                  <a:srgbClr val="7030A0"/>
                </a:solidFill>
                <a:latin typeface="Constantia" pitchFamily="18" charset="0"/>
              </a:rPr>
              <a:t>Кузьмина Гульнара </a:t>
            </a:r>
            <a:r>
              <a:rPr lang="ru-RU" sz="2400" dirty="0" err="1">
                <a:solidFill>
                  <a:srgbClr val="7030A0"/>
                </a:solidFill>
                <a:latin typeface="Constantia" pitchFamily="18" charset="0"/>
              </a:rPr>
              <a:t>Халиловна</a:t>
            </a:r>
            <a:endParaRPr lang="ru-RU" sz="2400" dirty="0">
              <a:solidFill>
                <a:srgbClr val="7030A0"/>
              </a:solidFill>
              <a:latin typeface="Constantia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7504" y="6669360"/>
            <a:ext cx="1008112" cy="9432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/>
          <a:lstStyle/>
          <a:p>
            <a:r>
              <a:rPr lang="ru-RU" dirty="0"/>
              <a:t> </a:t>
            </a:r>
            <a:r>
              <a:rPr lang="ru-RU" sz="3200" b="1" i="1" dirty="0">
                <a:solidFill>
                  <a:schemeClr val="tx2"/>
                </a:solidFill>
                <a:latin typeface="Constantia" pitchFamily="18" charset="0"/>
              </a:rPr>
              <a:t>Центр </a:t>
            </a:r>
            <a:r>
              <a:rPr lang="ru-RU" sz="3200" b="1" i="1" dirty="0">
                <a:solidFill>
                  <a:schemeClr val="accent6"/>
                </a:solidFill>
                <a:latin typeface="Constantia" pitchFamily="18" charset="0"/>
              </a:rPr>
              <a:t>«</a:t>
            </a:r>
            <a:r>
              <a:rPr lang="ru-RU" sz="3200" b="1" i="1" dirty="0" err="1">
                <a:solidFill>
                  <a:schemeClr val="accent6"/>
                </a:solidFill>
                <a:latin typeface="Constantia" pitchFamily="18" charset="0"/>
              </a:rPr>
              <a:t>Отдыхалочка</a:t>
            </a:r>
            <a:r>
              <a:rPr lang="ru-RU" sz="3200" b="1" i="1" dirty="0">
                <a:solidFill>
                  <a:schemeClr val="accent6"/>
                </a:solidFill>
                <a:latin typeface="Constantia" pitchFamily="18" charset="0"/>
              </a:rPr>
              <a:t>»</a:t>
            </a:r>
            <a:br>
              <a:rPr lang="ru-RU" sz="3200" b="1" i="1" dirty="0">
                <a:solidFill>
                  <a:schemeClr val="accent6"/>
                </a:solidFill>
                <a:latin typeface="Constantia" pitchFamily="18" charset="0"/>
              </a:rPr>
            </a:br>
            <a:endParaRPr lang="ru-RU" sz="3200" b="1" i="1" dirty="0">
              <a:solidFill>
                <a:schemeClr val="accent6"/>
              </a:solidFill>
              <a:latin typeface="Constantia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1340768"/>
            <a:ext cx="4584995" cy="36004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6097" y="3729669"/>
            <a:ext cx="3352764" cy="2651659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07504" y="6669360"/>
            <a:ext cx="1008112" cy="9432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12561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i="1" dirty="0">
                <a:solidFill>
                  <a:srgbClr val="FF0000"/>
                </a:solidFill>
                <a:latin typeface="Constantia" pitchFamily="18" charset="0"/>
              </a:rPr>
              <a:t>Познавательное развитие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908720"/>
            <a:ext cx="3554284" cy="266429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0112" y="1346647"/>
            <a:ext cx="3106798" cy="2330098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860032" y="3676745"/>
            <a:ext cx="3212730" cy="24095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041966" y="4221088"/>
            <a:ext cx="3672408" cy="216024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>
                <a:solidFill>
                  <a:schemeClr val="tx2"/>
                </a:solidFill>
                <a:latin typeface="Constantia" pitchFamily="18" charset="0"/>
              </a:rPr>
              <a:t>Познавательно-исследовательский центр </a:t>
            </a:r>
          </a:p>
          <a:p>
            <a:pPr algn="ctr"/>
            <a:r>
              <a:rPr lang="ru-RU" sz="2800" b="1" i="1" dirty="0">
                <a:solidFill>
                  <a:schemeClr val="accent6"/>
                </a:solidFill>
                <a:latin typeface="Constantia" pitchFamily="18" charset="0"/>
              </a:rPr>
              <a:t>«Юные исследователи»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3554593"/>
            <a:ext cx="3528392" cy="522479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>
                <a:solidFill>
                  <a:schemeClr val="accent4">
                    <a:lumMod val="75000"/>
                  </a:schemeClr>
                </a:solidFill>
                <a:latin typeface="Constantia" pitchFamily="18" charset="0"/>
              </a:rPr>
              <a:t>Средняя группа </a:t>
            </a:r>
          </a:p>
          <a:p>
            <a:pPr algn="ctr"/>
            <a:r>
              <a:rPr lang="ru-RU" b="1" i="1" dirty="0">
                <a:solidFill>
                  <a:schemeClr val="accent4">
                    <a:lumMod val="75000"/>
                  </a:schemeClr>
                </a:solidFill>
                <a:latin typeface="Constantia" pitchFamily="18" charset="0"/>
              </a:rPr>
              <a:t>Тема: «Зимушка –зима»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699696" y="6120088"/>
            <a:ext cx="3528392" cy="522479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>
                <a:solidFill>
                  <a:schemeClr val="accent4">
                    <a:lumMod val="75000"/>
                  </a:schemeClr>
                </a:solidFill>
                <a:latin typeface="Constantia" pitchFamily="18" charset="0"/>
              </a:rPr>
              <a:t>Старшая  группа </a:t>
            </a:r>
          </a:p>
          <a:p>
            <a:pPr algn="ctr"/>
            <a:r>
              <a:rPr lang="ru-RU" b="1" i="1" dirty="0">
                <a:solidFill>
                  <a:schemeClr val="accent4">
                    <a:lumMod val="75000"/>
                  </a:schemeClr>
                </a:solidFill>
                <a:latin typeface="Constantia" pitchFamily="18" charset="0"/>
              </a:rPr>
              <a:t>Тема: «Зима»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499992" y="824168"/>
            <a:ext cx="4464496" cy="522479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>
                <a:solidFill>
                  <a:schemeClr val="accent4">
                    <a:lumMod val="75000"/>
                  </a:schemeClr>
                </a:solidFill>
                <a:latin typeface="Constantia" pitchFamily="18" charset="0"/>
              </a:rPr>
              <a:t>Подготовительная к школе   группа </a:t>
            </a:r>
          </a:p>
          <a:p>
            <a:pPr algn="ctr"/>
            <a:r>
              <a:rPr lang="ru-RU" b="1" i="1" dirty="0">
                <a:solidFill>
                  <a:schemeClr val="accent4">
                    <a:lumMod val="75000"/>
                  </a:schemeClr>
                </a:solidFill>
                <a:latin typeface="Constantia" pitchFamily="18" charset="0"/>
              </a:rPr>
              <a:t>Тема: «Золотая осень»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07504" y="6669360"/>
            <a:ext cx="1008112" cy="9432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42389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1607671" y="-303414"/>
            <a:ext cx="3384376" cy="45125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107999">
            <a:off x="6366403" y="3403372"/>
            <a:ext cx="2115332" cy="2820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1571667" y="4530657"/>
            <a:ext cx="3456384" cy="1584176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>
                <a:solidFill>
                  <a:schemeClr val="tx2"/>
                </a:solidFill>
                <a:latin typeface="Constantia" pitchFamily="18" charset="0"/>
              </a:rPr>
              <a:t>Логико-математический центр</a:t>
            </a:r>
          </a:p>
          <a:p>
            <a:pPr algn="ctr"/>
            <a:r>
              <a:rPr lang="ru-RU" sz="2800" b="1" i="1" dirty="0">
                <a:solidFill>
                  <a:schemeClr val="accent6"/>
                </a:solidFill>
                <a:latin typeface="Constantia" pitchFamily="18" charset="0"/>
              </a:rPr>
              <a:t>«</a:t>
            </a:r>
            <a:r>
              <a:rPr lang="ru-RU" sz="2800" b="1" i="1" dirty="0" err="1">
                <a:solidFill>
                  <a:schemeClr val="accent6"/>
                </a:solidFill>
                <a:latin typeface="Constantia" pitchFamily="18" charset="0"/>
              </a:rPr>
              <a:t>Знайка</a:t>
            </a:r>
            <a:r>
              <a:rPr lang="ru-RU" sz="2800" b="1" i="1" dirty="0">
                <a:solidFill>
                  <a:schemeClr val="accent6"/>
                </a:solidFill>
                <a:latin typeface="Constantia" pitchFamily="18" charset="0"/>
              </a:rPr>
              <a:t>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556110" y="2277462"/>
            <a:ext cx="3348688" cy="503466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>
                <a:solidFill>
                  <a:schemeClr val="tx2"/>
                </a:solidFill>
                <a:latin typeface="Constantia" pitchFamily="18" charset="0"/>
              </a:rPr>
              <a:t>Подготовительная к школе  группа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823695" y="3717032"/>
            <a:ext cx="2952328" cy="36004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>
                <a:solidFill>
                  <a:schemeClr val="tx2"/>
                </a:solidFill>
                <a:latin typeface="Constantia" pitchFamily="18" charset="0"/>
              </a:rPr>
              <a:t>Средняя  группа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07504" y="6669360"/>
            <a:ext cx="1008112" cy="9432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27209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25519" y="1772816"/>
            <a:ext cx="8229600" cy="562074"/>
          </a:xfrm>
        </p:spPr>
        <p:txBody>
          <a:bodyPr/>
          <a:lstStyle/>
          <a:p>
            <a:r>
              <a:rPr lang="ru-RU" sz="3600" b="1" i="1" dirty="0">
                <a:solidFill>
                  <a:schemeClr val="tx2"/>
                </a:solidFill>
                <a:latin typeface="Constantia" pitchFamily="18" charset="0"/>
              </a:rPr>
              <a:t>Мини-музей</a:t>
            </a:r>
            <a:r>
              <a:rPr lang="ru-RU" sz="3600" b="1" i="1" dirty="0">
                <a:solidFill>
                  <a:schemeClr val="accent6"/>
                </a:solidFill>
                <a:latin typeface="Constantia" pitchFamily="18" charset="0"/>
              </a:rPr>
              <a:t> «Почемучки»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83568" y="260648"/>
            <a:ext cx="8229600" cy="2088232"/>
          </a:xfrm>
        </p:spPr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1600" dirty="0">
                <a:latin typeface="Constantia" pitchFamily="18" charset="0"/>
              </a:rPr>
              <a:t>Наполняемость  центров изменяется в соответствии с комплексно-тематическим планированием образовательной деятельности.  Воспитанники принимают активное участие в преобразовании развивающей предметно-пространственной среды: изготавливают дидактические  игры, создают поделки в мини-музее, совместно со взрослыми пополняют центры активности тематическими дидактическими материалами, исследовательскими проектами</a:t>
            </a:r>
            <a:endParaRPr lang="ru-RU" dirty="0"/>
          </a:p>
        </p:txBody>
      </p:sp>
      <p:pic>
        <p:nvPicPr>
          <p:cNvPr id="6" name="Рисунок 5" descr="IMG_20171124_133716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64" y="2368191"/>
            <a:ext cx="6336704" cy="414709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107504" y="6669360"/>
            <a:ext cx="1008112" cy="9432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60411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5"/>
          <p:cNvPicPr>
            <a:picLocks noGrp="1"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275196"/>
            <a:ext cx="3604378" cy="2702854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19187" y="3452270"/>
            <a:ext cx="3617377" cy="27130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09292" y="276985"/>
            <a:ext cx="3601420" cy="2701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985726" y="2980750"/>
            <a:ext cx="3604378" cy="45689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>
                <a:solidFill>
                  <a:schemeClr val="accent4">
                    <a:lumMod val="75000"/>
                  </a:schemeClr>
                </a:solidFill>
                <a:latin typeface="Constantia" pitchFamily="18" charset="0"/>
              </a:rPr>
              <a:t>«Вот и стали мы на год взрослей»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106334" y="2978050"/>
            <a:ext cx="3604378" cy="45095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>
                <a:solidFill>
                  <a:schemeClr val="accent4">
                    <a:lumMod val="75000"/>
                  </a:schemeClr>
                </a:solidFill>
                <a:latin typeface="Constantia" pitchFamily="18" charset="0"/>
              </a:rPr>
              <a:t>«Мой город»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076222" y="6165304"/>
            <a:ext cx="3604378" cy="45095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>
                <a:solidFill>
                  <a:schemeClr val="accent4">
                    <a:lumMod val="75000"/>
                  </a:schemeClr>
                </a:solidFill>
                <a:latin typeface="Constantia" pitchFamily="18" charset="0"/>
              </a:rPr>
              <a:t>«Золотая осень»</a:t>
            </a: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3229" y="3437648"/>
            <a:ext cx="3636875" cy="2727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938643" y="6189086"/>
            <a:ext cx="3604378" cy="45095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>
                <a:solidFill>
                  <a:schemeClr val="accent4">
                    <a:lumMod val="75000"/>
                  </a:schemeClr>
                </a:solidFill>
                <a:latin typeface="Constantia" pitchFamily="18" charset="0"/>
              </a:rPr>
              <a:t>«В гостях у сказки»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07504" y="6669360"/>
            <a:ext cx="1008112" cy="9432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39885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899592" y="2900094"/>
            <a:ext cx="3604378" cy="45689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>
                <a:solidFill>
                  <a:schemeClr val="accent4">
                    <a:lumMod val="75000"/>
                  </a:schemeClr>
                </a:solidFill>
                <a:latin typeface="Constantia" pitchFamily="18" charset="0"/>
              </a:rPr>
              <a:t>«Народное творчество»</a:t>
            </a: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7322" y="272031"/>
            <a:ext cx="3526648" cy="2644986"/>
          </a:xfr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5697934" y="-165979"/>
            <a:ext cx="2628062" cy="3504082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5364088" y="2900094"/>
            <a:ext cx="3604378" cy="45689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>
                <a:solidFill>
                  <a:schemeClr val="accent4">
                    <a:lumMod val="75000"/>
                  </a:schemeClr>
                </a:solidFill>
                <a:latin typeface="Constantia" pitchFamily="18" charset="0"/>
              </a:rPr>
              <a:t>«Дом»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1576" y="3330116"/>
            <a:ext cx="3588230" cy="26911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884249" y="6165304"/>
            <a:ext cx="3604378" cy="45689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>
                <a:solidFill>
                  <a:schemeClr val="accent4">
                    <a:lumMod val="75000"/>
                  </a:schemeClr>
                </a:solidFill>
                <a:latin typeface="Constantia" pitchFamily="18" charset="0"/>
              </a:rPr>
              <a:t>«Армия родная»</a:t>
            </a: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08788" y="3330116"/>
            <a:ext cx="3531910" cy="26489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5129968" y="6165304"/>
            <a:ext cx="3604378" cy="45689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>
                <a:solidFill>
                  <a:schemeClr val="accent4">
                    <a:lumMod val="75000"/>
                  </a:schemeClr>
                </a:solidFill>
                <a:latin typeface="Constantia" pitchFamily="18" charset="0"/>
              </a:rPr>
              <a:t>«Природные зоны нашего края»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07504" y="6669360"/>
            <a:ext cx="1008112" cy="9432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78204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>
                <a:solidFill>
                  <a:srgbClr val="FF0000"/>
                </a:solidFill>
                <a:latin typeface="Constantia" pitchFamily="18" charset="0"/>
              </a:rPr>
              <a:t> Речевое развитие</a:t>
            </a:r>
            <a:endParaRPr lang="ru-RU" dirty="0"/>
          </a:p>
        </p:txBody>
      </p:sp>
      <p:pic>
        <p:nvPicPr>
          <p:cNvPr id="5123" name="Picture 3" descr="C:\Users\Dell\Desktop\рппс\IMG_20150105_09521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5" y="1052736"/>
            <a:ext cx="3840426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971600" y="4005065"/>
            <a:ext cx="396044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>
                <a:solidFill>
                  <a:schemeClr val="tx2"/>
                </a:solidFill>
                <a:latin typeface="Constantia" pitchFamily="18" charset="0"/>
              </a:rPr>
              <a:t>Центр грамотности </a:t>
            </a:r>
          </a:p>
          <a:p>
            <a:pPr algn="ctr"/>
            <a:r>
              <a:rPr lang="ru-RU" sz="3600" b="1" i="1" dirty="0">
                <a:solidFill>
                  <a:schemeClr val="accent6"/>
                </a:solidFill>
                <a:latin typeface="Constantia" pitchFamily="18" charset="0"/>
              </a:rPr>
              <a:t>«</a:t>
            </a:r>
            <a:r>
              <a:rPr lang="ru-RU" sz="3600" b="1" i="1" dirty="0" err="1">
                <a:solidFill>
                  <a:schemeClr val="accent6"/>
                </a:solidFill>
                <a:latin typeface="Constantia" pitchFamily="18" charset="0"/>
              </a:rPr>
              <a:t>АБВГДейка</a:t>
            </a:r>
            <a:r>
              <a:rPr lang="ru-RU" sz="3600" b="1" i="1" dirty="0">
                <a:solidFill>
                  <a:schemeClr val="accent6"/>
                </a:solidFill>
                <a:latin typeface="Constantia" pitchFamily="18" charset="0"/>
              </a:rPr>
              <a:t>»</a:t>
            </a:r>
          </a:p>
          <a:p>
            <a:pPr algn="ctr"/>
            <a:r>
              <a:rPr lang="ru-RU" b="1" i="1" dirty="0">
                <a:solidFill>
                  <a:schemeClr val="tx2"/>
                </a:solidFill>
                <a:latin typeface="Constantia" pitchFamily="18" charset="0"/>
              </a:rPr>
              <a:t>Подготовительная к школе  группа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5556109" y="572682"/>
            <a:ext cx="2880320" cy="3840427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5076055" y="4530382"/>
            <a:ext cx="396044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>
                <a:solidFill>
                  <a:schemeClr val="tx2"/>
                </a:solidFill>
                <a:latin typeface="Constantia" pitchFamily="18" charset="0"/>
              </a:rPr>
              <a:t>Речевой центр</a:t>
            </a:r>
          </a:p>
          <a:p>
            <a:pPr algn="ctr"/>
            <a:r>
              <a:rPr lang="ru-RU" sz="3600" b="1" i="1" dirty="0">
                <a:solidFill>
                  <a:schemeClr val="accent6"/>
                </a:solidFill>
                <a:latin typeface="Constantia" pitchFamily="18" charset="0"/>
              </a:rPr>
              <a:t>«</a:t>
            </a:r>
            <a:r>
              <a:rPr lang="ru-RU" sz="3600" b="1" i="1" dirty="0" err="1">
                <a:solidFill>
                  <a:schemeClr val="accent6"/>
                </a:solidFill>
                <a:latin typeface="Constantia" pitchFamily="18" charset="0"/>
              </a:rPr>
              <a:t>Говоруша</a:t>
            </a:r>
            <a:r>
              <a:rPr lang="ru-RU" sz="3600" b="1" i="1" dirty="0">
                <a:solidFill>
                  <a:schemeClr val="accent6"/>
                </a:solidFill>
                <a:latin typeface="Constantia" pitchFamily="18" charset="0"/>
              </a:rPr>
              <a:t>»</a:t>
            </a:r>
          </a:p>
          <a:p>
            <a:pPr algn="ctr"/>
            <a:r>
              <a:rPr lang="ru-RU" b="1" i="1" dirty="0">
                <a:solidFill>
                  <a:schemeClr val="tx2"/>
                </a:solidFill>
                <a:latin typeface="Constantia" pitchFamily="18" charset="0"/>
              </a:rPr>
              <a:t>Средняя  группа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07504" y="6669360"/>
            <a:ext cx="1008112" cy="9432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0321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/>
          <a:lstStyle/>
          <a:p>
            <a:r>
              <a:rPr lang="ru-RU" sz="3600" b="1" i="1" dirty="0">
                <a:solidFill>
                  <a:srgbClr val="002060"/>
                </a:solidFill>
                <a:latin typeface="Constantia" pitchFamily="18" charset="0"/>
              </a:rPr>
              <a:t>Центр </a:t>
            </a:r>
            <a:r>
              <a:rPr lang="ru-RU" sz="3600" b="1" i="1" dirty="0">
                <a:solidFill>
                  <a:schemeClr val="accent6"/>
                </a:solidFill>
                <a:latin typeface="Constantia" pitchFamily="18" charset="0"/>
              </a:rPr>
              <a:t>«</a:t>
            </a:r>
            <a:r>
              <a:rPr lang="ru-RU" sz="3600" b="1" i="1" dirty="0" err="1">
                <a:solidFill>
                  <a:schemeClr val="accent6"/>
                </a:solidFill>
                <a:latin typeface="Constantia" pitchFamily="18" charset="0"/>
              </a:rPr>
              <a:t>Звукарик</a:t>
            </a:r>
            <a:r>
              <a:rPr lang="ru-RU" sz="3600" b="1" i="1" dirty="0">
                <a:solidFill>
                  <a:schemeClr val="accent6"/>
                </a:solidFill>
                <a:latin typeface="Constantia" pitchFamily="18" charset="0"/>
              </a:rPr>
              <a:t>»</a:t>
            </a:r>
            <a:endParaRPr lang="ru-RU" sz="3600" b="1" i="1" dirty="0">
              <a:solidFill>
                <a:schemeClr val="accent6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908720"/>
            <a:ext cx="7920880" cy="5688632"/>
          </a:xfrm>
        </p:spPr>
        <p:txBody>
          <a:bodyPr/>
          <a:lstStyle/>
          <a:p>
            <a:pPr marL="0" indent="0" algn="ctr">
              <a:buNone/>
            </a:pPr>
            <a:r>
              <a:rPr lang="ru-RU" sz="1600" b="1" i="1" dirty="0">
                <a:solidFill>
                  <a:schemeClr val="tx2"/>
                </a:solidFill>
                <a:latin typeface="Constantia" pitchFamily="18" charset="0"/>
              </a:rPr>
              <a:t>С целью проведения  индивидуальных занятий, оборудован логопедический центр «</a:t>
            </a:r>
            <a:r>
              <a:rPr lang="ru-RU" sz="1600" b="1" i="1" dirty="0" err="1">
                <a:solidFill>
                  <a:schemeClr val="tx2"/>
                </a:solidFill>
                <a:latin typeface="Constantia" pitchFamily="18" charset="0"/>
              </a:rPr>
              <a:t>Звукарик</a:t>
            </a:r>
            <a:r>
              <a:rPr lang="ru-RU" sz="1600" b="1" i="1" dirty="0">
                <a:solidFill>
                  <a:schemeClr val="tx2"/>
                </a:solidFill>
                <a:latin typeface="Constantia" pitchFamily="18" charset="0"/>
              </a:rPr>
              <a:t>». Здесь имеются картотеки предметных и сюжетных картинок и настольно-печатные дидактические игры для уточнения произношения  и автоматизации звуков, подборка игр для совершенствования грамматического строя речи, картинки и игрушки для накопления словаря по всем лексическим темам, а также игрушки и пособия для работы над дыханием.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10471" y="2708920"/>
            <a:ext cx="2837574" cy="3783432"/>
          </a:xfrm>
          <a:prstGeom prst="rect">
            <a:avLst/>
          </a:prstGeom>
        </p:spPr>
      </p:pic>
      <p:pic>
        <p:nvPicPr>
          <p:cNvPr id="5" name="Объект 6"/>
          <p:cNvPicPr>
            <a:picLocks noGrp="1"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2120" y="2708920"/>
            <a:ext cx="2837574" cy="378343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07504" y="6669360"/>
            <a:ext cx="1008112" cy="9432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98343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0"/>
            <a:ext cx="8229600" cy="980728"/>
          </a:xfrm>
        </p:spPr>
        <p:txBody>
          <a:bodyPr/>
          <a:lstStyle/>
          <a:p>
            <a:r>
              <a:rPr lang="ru-RU" b="1" i="1" dirty="0">
                <a:solidFill>
                  <a:srgbClr val="FF0000"/>
                </a:solidFill>
                <a:latin typeface="Constantia" pitchFamily="18" charset="0"/>
              </a:rPr>
              <a:t>Художественно-эстетическое развитие</a:t>
            </a:r>
          </a:p>
        </p:txBody>
      </p:sp>
      <p:pic>
        <p:nvPicPr>
          <p:cNvPr id="4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1" y="2708920"/>
            <a:ext cx="3960440" cy="328672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4168" y="3019876"/>
            <a:ext cx="2719917" cy="362655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187937" y="6093296"/>
            <a:ext cx="3604378" cy="45689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>
                <a:solidFill>
                  <a:schemeClr val="accent4">
                    <a:lumMod val="75000"/>
                  </a:schemeClr>
                </a:solidFill>
                <a:latin typeface="Constantia" pitchFamily="18" charset="0"/>
              </a:rPr>
              <a:t>Средняя группа </a:t>
            </a:r>
          </a:p>
          <a:p>
            <a:pPr algn="ctr"/>
            <a:r>
              <a:rPr lang="ru-RU" b="1" i="1" dirty="0">
                <a:solidFill>
                  <a:schemeClr val="accent4">
                    <a:lumMod val="75000"/>
                  </a:schemeClr>
                </a:solidFill>
                <a:latin typeface="Constantia" pitchFamily="18" charset="0"/>
              </a:rPr>
              <a:t>Тема «Детский сад»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037780" y="1268760"/>
            <a:ext cx="776047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>
                <a:solidFill>
                  <a:schemeClr val="tx2"/>
                </a:solidFill>
                <a:latin typeface="Constantia" pitchFamily="18" charset="0"/>
              </a:rPr>
              <a:t>Центр изобразительной деятельности </a:t>
            </a:r>
          </a:p>
          <a:p>
            <a:pPr algn="ctr"/>
            <a:r>
              <a:rPr lang="ru-RU" sz="3200" b="1" i="1" dirty="0">
                <a:solidFill>
                  <a:schemeClr val="accent6"/>
                </a:solidFill>
                <a:latin typeface="Constantia" pitchFamily="18" charset="0"/>
              </a:rPr>
              <a:t>«Радужный карандаш»</a:t>
            </a:r>
          </a:p>
        </p:txBody>
      </p:sp>
    </p:spTree>
    <p:extLst>
      <p:ext uri="{BB962C8B-B14F-4D97-AF65-F5344CB8AC3E}">
        <p14:creationId xmlns:p14="http://schemas.microsoft.com/office/powerpoint/2010/main" val="291346698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332656"/>
            <a:ext cx="4104456" cy="547260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436096" y="836712"/>
            <a:ext cx="3312368" cy="4896544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>
                <a:solidFill>
                  <a:schemeClr val="tx2"/>
                </a:solidFill>
                <a:latin typeface="Constantia" pitchFamily="18" charset="0"/>
              </a:rPr>
              <a:t>Детям очень важно научиться уметь  работать по заданным схемам, поэтому центры художественно-эстетического развития наполняю алгоритмами с последовательностью действий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115616" y="5949280"/>
            <a:ext cx="4104456" cy="576064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>
                <a:solidFill>
                  <a:schemeClr val="accent4"/>
                </a:solidFill>
                <a:latin typeface="Constantia" pitchFamily="18" charset="0"/>
              </a:rPr>
              <a:t>Старшая группа. </a:t>
            </a:r>
          </a:p>
          <a:p>
            <a:pPr algn="ctr"/>
            <a:r>
              <a:rPr lang="ru-RU" b="1" i="1" dirty="0">
                <a:solidFill>
                  <a:schemeClr val="accent4"/>
                </a:solidFill>
                <a:latin typeface="Constantia" pitchFamily="18" charset="0"/>
              </a:rPr>
              <a:t>Тема «Цветущий май»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07504" y="6669360"/>
            <a:ext cx="1008112" cy="9432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00118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43608" y="332656"/>
            <a:ext cx="770485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i="1" dirty="0">
                <a:solidFill>
                  <a:schemeClr val="tx2"/>
                </a:solidFill>
                <a:latin typeface="Constantia" pitchFamily="18" charset="0"/>
              </a:rPr>
              <a:t>Развивающая предметно-пространственная среда создается  для развития индивидуальности каждого ребенка с учетом его возможностей, уровня активности и интересов</a:t>
            </a:r>
            <a:endParaRPr lang="ru-RU" sz="3600" i="1" dirty="0">
              <a:solidFill>
                <a:schemeClr val="tx2"/>
              </a:solidFill>
              <a:latin typeface="Constantia" pitchFamily="18" charset="0"/>
            </a:endParaRPr>
          </a:p>
        </p:txBody>
      </p:sp>
      <p:pic>
        <p:nvPicPr>
          <p:cNvPr id="1026" name="Picture 2" descr="C:\Users\Dell\Desktop\рппс\IMG_20150105_09581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82574" y="3364264"/>
            <a:ext cx="4093682" cy="3070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07504" y="6669360"/>
            <a:ext cx="1008112" cy="9432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836712"/>
            <a:ext cx="4992555" cy="374441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59346">
            <a:off x="6400510" y="3212976"/>
            <a:ext cx="2501673" cy="333556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64155" y="836712"/>
            <a:ext cx="2784309" cy="2088232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218362" y="5085184"/>
            <a:ext cx="3604378" cy="936104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>
                <a:solidFill>
                  <a:schemeClr val="accent4">
                    <a:lumMod val="75000"/>
                  </a:schemeClr>
                </a:solidFill>
                <a:latin typeface="Constantia" pitchFamily="18" charset="0"/>
              </a:rPr>
              <a:t>Подготовительная к школе группа</a:t>
            </a:r>
          </a:p>
          <a:p>
            <a:pPr algn="ctr"/>
            <a:r>
              <a:rPr lang="ru-RU" b="1" i="1" dirty="0">
                <a:solidFill>
                  <a:schemeClr val="accent4">
                    <a:lumMod val="75000"/>
                  </a:schemeClr>
                </a:solidFill>
                <a:latin typeface="Constantia" pitchFamily="18" charset="0"/>
              </a:rPr>
              <a:t>Тема «Золотая осень»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07504" y="6669360"/>
            <a:ext cx="1008112" cy="9432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273119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i="1" dirty="0">
                <a:latin typeface="Constantia" pitchFamily="18" charset="0"/>
              </a:rPr>
              <a:t>Центр искусства </a:t>
            </a:r>
            <a:r>
              <a:rPr lang="ru-RU" sz="3600" b="1" i="1" dirty="0">
                <a:solidFill>
                  <a:schemeClr val="accent6"/>
                </a:solidFill>
                <a:latin typeface="Constantia" pitchFamily="18" charset="0"/>
              </a:rPr>
              <a:t>«Художественная галерея»</a:t>
            </a:r>
          </a:p>
        </p:txBody>
      </p:sp>
      <p:pic>
        <p:nvPicPr>
          <p:cNvPr id="4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1457842"/>
            <a:ext cx="2420136" cy="1789830"/>
          </a:xfrm>
          <a:prstGeom prst="rect">
            <a:avLst/>
          </a:prstGeom>
        </p:spPr>
      </p:pic>
      <p:sp>
        <p:nvSpPr>
          <p:cNvPr id="5" name="Текст 8"/>
          <p:cNvSpPr>
            <a:spLocks noGrp="1"/>
          </p:cNvSpPr>
          <p:nvPr/>
        </p:nvSpPr>
        <p:spPr>
          <a:xfrm>
            <a:off x="1086130" y="3374764"/>
            <a:ext cx="2478608" cy="1459788"/>
          </a:xfrm>
          <a:prstGeom prst="rect">
            <a:avLst/>
          </a:prstGeom>
          <a:solidFill>
            <a:schemeClr val="accent3">
              <a:lumMod val="40000"/>
              <a:lumOff val="60000"/>
              <a:alpha val="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2400" b="0" kern="1200" cap="none">
                <a:solidFill>
                  <a:schemeClr val="accent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2000" b="1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800" b="1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600" b="1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600" b="1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600" b="1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600" b="1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600" b="1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600" b="1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b="1" i="1" dirty="0">
                <a:solidFill>
                  <a:schemeClr val="tx2"/>
                </a:solidFill>
                <a:latin typeface="Constantia" pitchFamily="18" charset="0"/>
              </a:rPr>
              <a:t>Средняя группа </a:t>
            </a:r>
          </a:p>
          <a:p>
            <a:pPr algn="ctr"/>
            <a:r>
              <a:rPr lang="ru-RU" sz="1200" b="1" i="1" dirty="0">
                <a:solidFill>
                  <a:schemeClr val="tx2"/>
                </a:solidFill>
                <a:latin typeface="Constantia" pitchFamily="18" charset="0"/>
              </a:rPr>
              <a:t>Рассматривание иллюстраций к литературным произведениям.</a:t>
            </a:r>
          </a:p>
          <a:p>
            <a:pPr algn="ctr"/>
            <a:r>
              <a:rPr lang="ru-RU" sz="1200" b="1" i="1" dirty="0">
                <a:solidFill>
                  <a:schemeClr val="tx1"/>
                </a:solidFill>
                <a:latin typeface="Constantia" pitchFamily="18" charset="0"/>
              </a:rPr>
              <a:t>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66936" y="2348084"/>
            <a:ext cx="1229945" cy="273136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6947" y="1429734"/>
            <a:ext cx="1362485" cy="2764602"/>
          </a:xfrm>
          <a:prstGeom prst="rect">
            <a:avLst/>
          </a:prstGeom>
        </p:spPr>
      </p:pic>
      <p:sp>
        <p:nvSpPr>
          <p:cNvPr id="8" name="Текст 9"/>
          <p:cNvSpPr>
            <a:spLocks noGrp="1"/>
          </p:cNvSpPr>
          <p:nvPr/>
        </p:nvSpPr>
        <p:spPr>
          <a:xfrm>
            <a:off x="3476529" y="5573327"/>
            <a:ext cx="2834713" cy="485177"/>
          </a:xfrm>
          <a:prstGeom prst="rect">
            <a:avLst/>
          </a:prstGeom>
          <a:solidFill>
            <a:schemeClr val="accent3">
              <a:lumMod val="40000"/>
              <a:lumOff val="60000"/>
              <a:alpha val="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2400" b="0" kern="1200" cap="none">
                <a:solidFill>
                  <a:schemeClr val="accent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2000" b="1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800" b="1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600" b="1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600" b="1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600" b="1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600" b="1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600" b="1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600" b="1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b="1" i="1" dirty="0">
                <a:solidFill>
                  <a:schemeClr val="tx2"/>
                </a:solidFill>
                <a:latin typeface="Constantia" pitchFamily="18" charset="0"/>
              </a:rPr>
              <a:t>Старшая группа </a:t>
            </a:r>
          </a:p>
          <a:p>
            <a:pPr algn="ctr"/>
            <a:r>
              <a:rPr lang="ru-RU" sz="1200" b="1" i="1" dirty="0">
                <a:solidFill>
                  <a:schemeClr val="tx2"/>
                </a:solidFill>
                <a:latin typeface="Constantia" pitchFamily="18" charset="0"/>
              </a:rPr>
              <a:t>Приобщение детей к искусству.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0192" y="1446352"/>
            <a:ext cx="2568363" cy="1926272"/>
          </a:xfrm>
          <a:prstGeom prst="rect">
            <a:avLst/>
          </a:prstGeom>
        </p:spPr>
      </p:pic>
      <p:sp>
        <p:nvSpPr>
          <p:cNvPr id="11" name="Текст 9"/>
          <p:cNvSpPr>
            <a:spLocks noGrp="1"/>
          </p:cNvSpPr>
          <p:nvPr/>
        </p:nvSpPr>
        <p:spPr>
          <a:xfrm>
            <a:off x="6300192" y="4104658"/>
            <a:ext cx="2834713" cy="1277265"/>
          </a:xfrm>
          <a:prstGeom prst="rect">
            <a:avLst/>
          </a:prstGeom>
          <a:solidFill>
            <a:schemeClr val="accent3">
              <a:lumMod val="40000"/>
              <a:lumOff val="60000"/>
              <a:alpha val="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2400" b="0" kern="1200" cap="none">
                <a:solidFill>
                  <a:schemeClr val="accent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2000" b="1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800" b="1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600" b="1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600" b="1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600" b="1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600" b="1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600" b="1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600" b="1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200" b="1" i="1" dirty="0">
              <a:solidFill>
                <a:schemeClr val="tx2"/>
              </a:solidFill>
              <a:latin typeface="Constantia" pitchFamily="18" charset="0"/>
            </a:endParaRPr>
          </a:p>
          <a:p>
            <a:pPr algn="ctr"/>
            <a:endParaRPr lang="ru-RU" sz="1200" b="1" i="1" dirty="0">
              <a:solidFill>
                <a:schemeClr val="tx2"/>
              </a:solidFill>
              <a:latin typeface="Constantia" pitchFamily="18" charset="0"/>
            </a:endParaRPr>
          </a:p>
          <a:p>
            <a:pPr algn="ctr"/>
            <a:r>
              <a:rPr lang="ru-RU" sz="1200" b="1" i="1" dirty="0">
                <a:solidFill>
                  <a:schemeClr val="tx2"/>
                </a:solidFill>
                <a:latin typeface="Constantia" pitchFamily="18" charset="0"/>
              </a:rPr>
              <a:t>Подготовительная  к школе группа</a:t>
            </a:r>
          </a:p>
          <a:p>
            <a:pPr algn="ctr">
              <a:spcBef>
                <a:spcPts val="0"/>
              </a:spcBef>
              <a:spcAft>
                <a:spcPts val="0"/>
              </a:spcAft>
            </a:pPr>
            <a:endParaRPr lang="ru-RU" sz="1200" b="1" i="1" dirty="0">
              <a:solidFill>
                <a:schemeClr val="tx2"/>
              </a:solidFill>
              <a:latin typeface="Constantia" pitchFamily="18" charset="0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ru-RU" sz="1200" b="1" i="1" dirty="0">
                <a:solidFill>
                  <a:schemeClr val="tx2"/>
                </a:solidFill>
                <a:latin typeface="Constantia" pitchFamily="18" charset="0"/>
              </a:rPr>
              <a:t>Формирование представлений</a:t>
            </a: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ru-RU" sz="1200" b="1" i="1" dirty="0">
                <a:solidFill>
                  <a:schemeClr val="tx2"/>
                </a:solidFill>
                <a:latin typeface="Constantia" pitchFamily="18" charset="0"/>
              </a:rPr>
              <a:t> об индивидуальной манере творчества некоторых художников, графиков, скульпторов.</a:t>
            </a:r>
          </a:p>
          <a:p>
            <a:pPr algn="ctr"/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7504" y="6669360"/>
            <a:ext cx="1008112" cy="9432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382981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064" y="4059070"/>
            <a:ext cx="3215341" cy="241150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790691" y="1097741"/>
            <a:ext cx="2754305" cy="3672407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123728" y="-13371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b="1" i="1" dirty="0">
                <a:solidFill>
                  <a:schemeClr val="tx2"/>
                </a:solidFill>
                <a:latin typeface="Constantia" pitchFamily="18" charset="0"/>
              </a:rPr>
              <a:t>Центры </a:t>
            </a:r>
          </a:p>
          <a:p>
            <a:pPr algn="ctr"/>
            <a:r>
              <a:rPr lang="ru-RU" sz="3200" b="1" i="1" dirty="0">
                <a:solidFill>
                  <a:schemeClr val="accent6"/>
                </a:solidFill>
                <a:latin typeface="Constantia" pitchFamily="18" charset="0"/>
              </a:rPr>
              <a:t>«Юные артисты» </a:t>
            </a:r>
          </a:p>
          <a:p>
            <a:pPr algn="ctr"/>
            <a:r>
              <a:rPr lang="ru-RU" sz="3200" b="1" i="1" dirty="0">
                <a:solidFill>
                  <a:schemeClr val="accent6"/>
                </a:solidFill>
                <a:latin typeface="Constantia" pitchFamily="18" charset="0"/>
              </a:rPr>
              <a:t>«Веселые нотки»</a:t>
            </a:r>
          </a:p>
        </p:txBody>
      </p:sp>
    </p:spTree>
    <p:extLst>
      <p:ext uri="{BB962C8B-B14F-4D97-AF65-F5344CB8AC3E}">
        <p14:creationId xmlns:p14="http://schemas.microsoft.com/office/powerpoint/2010/main" val="148518397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i="1" dirty="0">
                <a:solidFill>
                  <a:schemeClr val="tx2"/>
                </a:solidFill>
                <a:latin typeface="Constantia" pitchFamily="18" charset="0"/>
              </a:rPr>
              <a:t>Физкультурно-оздоровительный центр </a:t>
            </a:r>
            <a:r>
              <a:rPr lang="ru-RU" sz="3600" b="1" i="1" dirty="0">
                <a:solidFill>
                  <a:schemeClr val="accent6"/>
                </a:solidFill>
                <a:latin typeface="Constantia" pitchFamily="18" charset="0"/>
              </a:rPr>
              <a:t>«</a:t>
            </a:r>
            <a:r>
              <a:rPr lang="ru-RU" sz="3600" b="1" i="1" dirty="0" err="1">
                <a:solidFill>
                  <a:schemeClr val="accent6"/>
                </a:solidFill>
                <a:latin typeface="Constantia" pitchFamily="18" charset="0"/>
              </a:rPr>
              <a:t>Сибирячок</a:t>
            </a:r>
            <a:r>
              <a:rPr lang="ru-RU" sz="3600" b="1" i="1" dirty="0">
                <a:solidFill>
                  <a:schemeClr val="accent6"/>
                </a:solidFill>
                <a:latin typeface="Constantia" pitchFamily="18" charset="0"/>
              </a:rPr>
              <a:t>»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9026" y="1484784"/>
            <a:ext cx="2925721" cy="446449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47641" y="2492896"/>
            <a:ext cx="4332849" cy="3249637"/>
          </a:xfrm>
          <a:prstGeom prst="rect">
            <a:avLst/>
          </a:prstGeom>
          <a:ln w="38100">
            <a:noFill/>
          </a:ln>
        </p:spPr>
      </p:pic>
    </p:spTree>
    <p:extLst>
      <p:ext uri="{BB962C8B-B14F-4D97-AF65-F5344CB8AC3E}">
        <p14:creationId xmlns:p14="http://schemas.microsoft.com/office/powerpoint/2010/main" val="404764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b="1" i="1" dirty="0">
                <a:solidFill>
                  <a:schemeClr val="tx2"/>
                </a:solidFill>
                <a:latin typeface="Constantia" pitchFamily="18" charset="0"/>
              </a:rPr>
              <a:t>Центр </a:t>
            </a:r>
            <a:r>
              <a:rPr lang="ru-RU" b="1" i="1" dirty="0">
                <a:solidFill>
                  <a:schemeClr val="accent6"/>
                </a:solidFill>
                <a:latin typeface="Constantia" pitchFamily="18" charset="0"/>
              </a:rPr>
              <a:t>«</a:t>
            </a:r>
            <a:r>
              <a:rPr lang="ru-RU" b="1" i="1" dirty="0" err="1">
                <a:solidFill>
                  <a:schemeClr val="accent6"/>
                </a:solidFill>
                <a:latin typeface="Constantia" pitchFamily="18" charset="0"/>
              </a:rPr>
              <a:t>Читалочка</a:t>
            </a:r>
            <a:r>
              <a:rPr lang="ru-RU" b="1" i="1" dirty="0">
                <a:solidFill>
                  <a:schemeClr val="accent6"/>
                </a:solidFill>
                <a:latin typeface="Constantia" pitchFamily="18" charset="0"/>
              </a:rPr>
              <a:t>»</a:t>
            </a:r>
            <a:endParaRPr lang="ru-RU" dirty="0"/>
          </a:p>
        </p:txBody>
      </p:sp>
      <p:pic>
        <p:nvPicPr>
          <p:cNvPr id="4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980728"/>
            <a:ext cx="3646017" cy="2736304"/>
          </a:xfr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2996952"/>
            <a:ext cx="4758675" cy="35690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Текст 8"/>
          <p:cNvSpPr>
            <a:spLocks noGrp="1"/>
          </p:cNvSpPr>
          <p:nvPr/>
        </p:nvSpPr>
        <p:spPr>
          <a:xfrm>
            <a:off x="1108369" y="4251143"/>
            <a:ext cx="2478608" cy="586140"/>
          </a:xfrm>
          <a:prstGeom prst="rect">
            <a:avLst/>
          </a:prstGeom>
          <a:solidFill>
            <a:schemeClr val="accent3">
              <a:lumMod val="40000"/>
              <a:lumOff val="60000"/>
              <a:alpha val="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2400" b="0" kern="1200" cap="none">
                <a:solidFill>
                  <a:schemeClr val="accent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2000" b="1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800" b="1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600" b="1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600" b="1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600" b="1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600" b="1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600" b="1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600" b="1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800" b="1" i="1" dirty="0">
                <a:solidFill>
                  <a:schemeClr val="accent4"/>
                </a:solidFill>
                <a:latin typeface="Constantia" pitchFamily="18" charset="0"/>
              </a:rPr>
              <a:t>Средняя группа </a:t>
            </a:r>
          </a:p>
          <a:p>
            <a:pPr algn="ctr"/>
            <a:r>
              <a:rPr lang="ru-RU" sz="1800" b="1" i="1" dirty="0">
                <a:solidFill>
                  <a:schemeClr val="accent4"/>
                </a:solidFill>
                <a:latin typeface="Constantia" pitchFamily="18" charset="0"/>
              </a:rPr>
              <a:t>Тема «В гостях у сказки» </a:t>
            </a:r>
          </a:p>
        </p:txBody>
      </p:sp>
      <p:sp>
        <p:nvSpPr>
          <p:cNvPr id="7" name="Текст 8"/>
          <p:cNvSpPr>
            <a:spLocks noGrp="1"/>
          </p:cNvSpPr>
          <p:nvPr/>
        </p:nvSpPr>
        <p:spPr>
          <a:xfrm>
            <a:off x="5796136" y="2185236"/>
            <a:ext cx="2478608" cy="811716"/>
          </a:xfrm>
          <a:prstGeom prst="rect">
            <a:avLst/>
          </a:prstGeom>
          <a:solidFill>
            <a:schemeClr val="accent3">
              <a:lumMod val="40000"/>
              <a:lumOff val="60000"/>
              <a:alpha val="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2400" b="0" kern="1200" cap="none">
                <a:solidFill>
                  <a:schemeClr val="accent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2000" b="1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800" b="1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600" b="1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600" b="1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600" b="1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600" b="1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600" b="1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600" b="1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800" b="1" i="1" dirty="0">
                <a:solidFill>
                  <a:schemeClr val="accent4"/>
                </a:solidFill>
                <a:latin typeface="Constantia" pitchFamily="18" charset="0"/>
              </a:rPr>
              <a:t>Подготовительная к школе  группа</a:t>
            </a:r>
          </a:p>
          <a:p>
            <a:pPr algn="ctr"/>
            <a:r>
              <a:rPr lang="ru-RU" sz="1800" b="1" i="1" dirty="0">
                <a:solidFill>
                  <a:schemeClr val="accent4"/>
                </a:solidFill>
                <a:latin typeface="Constantia" pitchFamily="18" charset="0"/>
              </a:rPr>
              <a:t>Тема «Вот и стали мы на год взрослей» </a:t>
            </a:r>
          </a:p>
        </p:txBody>
      </p:sp>
    </p:spTree>
    <p:extLst>
      <p:ext uri="{BB962C8B-B14F-4D97-AF65-F5344CB8AC3E}">
        <p14:creationId xmlns:p14="http://schemas.microsoft.com/office/powerpoint/2010/main" val="38731410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1214414" y="1643050"/>
            <a:ext cx="6715172" cy="3972237"/>
            <a:chOff x="607288" y="-815361"/>
            <a:chExt cx="7925152" cy="5227599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4860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70C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885680"/>
              <a:ext cx="6491880" cy="5265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000" dirty="0">
                <a:solidFill>
                  <a:srgbClr val="0070C0"/>
                </a:solidFill>
                <a:latin typeface="Monotype Corsiva" pitchFamily="66" charset="0"/>
                <a:cs typeface="Arial" charset="0"/>
              </a:endParaRPr>
            </a:p>
          </p:txBody>
        </p:sp>
      </p:grpSp>
      <p:sp>
        <p:nvSpPr>
          <p:cNvPr id="4" name="Прямоугольник 3"/>
          <p:cNvSpPr/>
          <p:nvPr/>
        </p:nvSpPr>
        <p:spPr>
          <a:xfrm>
            <a:off x="1214414" y="1340768"/>
            <a:ext cx="4572000" cy="2306722"/>
          </a:xfrm>
          <a:prstGeom prst="rect">
            <a:avLst/>
          </a:prstGeom>
        </p:spPr>
        <p:txBody>
          <a:bodyPr>
            <a:sp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lang="ru-RU" sz="1600" dirty="0">
                <a:solidFill>
                  <a:srgbClr val="003366"/>
                </a:solidFill>
                <a:latin typeface="Wingdings"/>
                <a:cs typeface="Wingdings"/>
              </a:rPr>
              <a:t></a:t>
            </a:r>
            <a:r>
              <a:rPr lang="ru-RU" sz="1600" dirty="0">
                <a:solidFill>
                  <a:srgbClr val="003366"/>
                </a:solidFill>
                <a:latin typeface="Times New Roman"/>
                <a:cs typeface="Times New Roman"/>
              </a:rPr>
              <a:t> </a:t>
            </a:r>
            <a:r>
              <a:rPr lang="ru-RU" sz="1600" spc="79" dirty="0">
                <a:solidFill>
                  <a:srgbClr val="003366"/>
                </a:solidFill>
                <a:latin typeface="Times New Roman"/>
                <a:cs typeface="Times New Roman"/>
              </a:rPr>
              <a:t> </a:t>
            </a:r>
            <a:r>
              <a:rPr lang="ru-RU" b="1" dirty="0">
                <a:solidFill>
                  <a:srgbClr val="003366"/>
                </a:solidFill>
                <a:latin typeface="Times New Roman"/>
                <a:cs typeface="Times New Roman"/>
              </a:rPr>
              <a:t>Содерж</a:t>
            </a:r>
            <a:r>
              <a:rPr lang="ru-RU" b="1" spc="9" dirty="0">
                <a:solidFill>
                  <a:srgbClr val="003366"/>
                </a:solidFill>
                <a:latin typeface="Times New Roman"/>
                <a:cs typeface="Times New Roman"/>
              </a:rPr>
              <a:t>а</a:t>
            </a:r>
            <a:r>
              <a:rPr lang="ru-RU" b="1" dirty="0">
                <a:solidFill>
                  <a:srgbClr val="003366"/>
                </a:solidFill>
                <a:latin typeface="Times New Roman"/>
                <a:cs typeface="Times New Roman"/>
              </a:rPr>
              <a:t>т</a:t>
            </a:r>
            <a:r>
              <a:rPr lang="ru-RU" b="1" spc="-9" dirty="0">
                <a:solidFill>
                  <a:srgbClr val="003366"/>
                </a:solidFill>
                <a:latin typeface="Times New Roman"/>
                <a:cs typeface="Times New Roman"/>
              </a:rPr>
              <a:t>е</a:t>
            </a:r>
            <a:r>
              <a:rPr lang="ru-RU" b="1" dirty="0">
                <a:solidFill>
                  <a:srgbClr val="003366"/>
                </a:solidFill>
                <a:latin typeface="Times New Roman"/>
                <a:cs typeface="Times New Roman"/>
              </a:rPr>
              <a:t>льн</a:t>
            </a:r>
            <a:r>
              <a:rPr lang="ru-RU" b="1" spc="9" dirty="0">
                <a:solidFill>
                  <a:srgbClr val="003366"/>
                </a:solidFill>
                <a:latin typeface="Times New Roman"/>
                <a:cs typeface="Times New Roman"/>
              </a:rPr>
              <a:t>о</a:t>
            </a:r>
            <a:r>
              <a:rPr lang="ru-RU" b="1" spc="4" dirty="0">
                <a:solidFill>
                  <a:srgbClr val="003366"/>
                </a:solidFill>
                <a:latin typeface="Times New Roman"/>
                <a:cs typeface="Times New Roman"/>
              </a:rPr>
              <a:t>-</a:t>
            </a:r>
            <a:r>
              <a:rPr lang="ru-RU" b="1" dirty="0">
                <a:solidFill>
                  <a:srgbClr val="003366"/>
                </a:solidFill>
                <a:latin typeface="Times New Roman"/>
                <a:cs typeface="Times New Roman"/>
              </a:rPr>
              <a:t>насыщенная</a:t>
            </a:r>
            <a:endParaRPr lang="ru-RU" dirty="0">
              <a:latin typeface="Times New Roman"/>
              <a:cs typeface="Times New Roman"/>
            </a:endParaRPr>
          </a:p>
          <a:p>
            <a:pPr marL="12700" marR="53263">
              <a:lnSpc>
                <a:spcPct val="95825"/>
              </a:lnSpc>
              <a:spcBef>
                <a:spcPts val="664"/>
              </a:spcBef>
            </a:pPr>
            <a:r>
              <a:rPr lang="ru-RU" sz="1600" dirty="0">
                <a:solidFill>
                  <a:srgbClr val="003366"/>
                </a:solidFill>
                <a:latin typeface="Wingdings"/>
                <a:cs typeface="Wingdings"/>
              </a:rPr>
              <a:t></a:t>
            </a:r>
            <a:r>
              <a:rPr lang="ru-RU" sz="1600" dirty="0">
                <a:solidFill>
                  <a:srgbClr val="003366"/>
                </a:solidFill>
                <a:latin typeface="Times New Roman"/>
                <a:cs typeface="Times New Roman"/>
              </a:rPr>
              <a:t> </a:t>
            </a:r>
            <a:r>
              <a:rPr lang="ru-RU" sz="1600" spc="79" dirty="0">
                <a:solidFill>
                  <a:srgbClr val="003366"/>
                </a:solidFill>
                <a:latin typeface="Times New Roman"/>
                <a:cs typeface="Times New Roman"/>
              </a:rPr>
              <a:t> </a:t>
            </a:r>
            <a:r>
              <a:rPr lang="ru-RU" b="1" dirty="0">
                <a:solidFill>
                  <a:srgbClr val="003366"/>
                </a:solidFill>
                <a:latin typeface="Times New Roman"/>
                <a:cs typeface="Times New Roman"/>
              </a:rPr>
              <a:t>Полифункциона</a:t>
            </a:r>
            <a:r>
              <a:rPr lang="ru-RU" b="1" spc="9" dirty="0">
                <a:solidFill>
                  <a:srgbClr val="003366"/>
                </a:solidFill>
                <a:latin typeface="Times New Roman"/>
                <a:cs typeface="Times New Roman"/>
              </a:rPr>
              <a:t>л</a:t>
            </a:r>
            <a:r>
              <a:rPr lang="ru-RU" b="1" dirty="0">
                <a:solidFill>
                  <a:srgbClr val="003366"/>
                </a:solidFill>
                <a:latin typeface="Times New Roman"/>
                <a:cs typeface="Times New Roman"/>
              </a:rPr>
              <a:t>ьная</a:t>
            </a:r>
            <a:endParaRPr lang="ru-RU" dirty="0">
              <a:latin typeface="Times New Roman"/>
              <a:cs typeface="Times New Roman"/>
            </a:endParaRPr>
          </a:p>
          <a:p>
            <a:pPr marL="12700" marR="53263">
              <a:lnSpc>
                <a:spcPct val="95825"/>
              </a:lnSpc>
              <a:spcBef>
                <a:spcPts val="814"/>
              </a:spcBef>
            </a:pPr>
            <a:r>
              <a:rPr lang="ru-RU" sz="1600" dirty="0">
                <a:solidFill>
                  <a:srgbClr val="003366"/>
                </a:solidFill>
                <a:latin typeface="Wingdings"/>
                <a:cs typeface="Wingdings"/>
              </a:rPr>
              <a:t></a:t>
            </a:r>
            <a:r>
              <a:rPr lang="ru-RU" sz="1600" dirty="0">
                <a:solidFill>
                  <a:srgbClr val="003366"/>
                </a:solidFill>
                <a:latin typeface="Times New Roman"/>
                <a:cs typeface="Times New Roman"/>
              </a:rPr>
              <a:t> </a:t>
            </a:r>
            <a:r>
              <a:rPr lang="ru-RU" sz="1600" spc="79" dirty="0">
                <a:solidFill>
                  <a:srgbClr val="003366"/>
                </a:solidFill>
                <a:latin typeface="Times New Roman"/>
                <a:cs typeface="Times New Roman"/>
              </a:rPr>
              <a:t> </a:t>
            </a:r>
            <a:r>
              <a:rPr lang="ru-RU" b="1" dirty="0">
                <a:solidFill>
                  <a:srgbClr val="003366"/>
                </a:solidFill>
                <a:latin typeface="Times New Roman"/>
                <a:cs typeface="Times New Roman"/>
              </a:rPr>
              <a:t>Транс</a:t>
            </a:r>
            <a:r>
              <a:rPr lang="ru-RU" b="1" spc="-9" dirty="0">
                <a:solidFill>
                  <a:srgbClr val="003366"/>
                </a:solidFill>
                <a:latin typeface="Times New Roman"/>
                <a:cs typeface="Times New Roman"/>
              </a:rPr>
              <a:t>ф</a:t>
            </a:r>
            <a:r>
              <a:rPr lang="ru-RU" b="1" dirty="0">
                <a:solidFill>
                  <a:srgbClr val="003366"/>
                </a:solidFill>
                <a:latin typeface="Times New Roman"/>
                <a:cs typeface="Times New Roman"/>
              </a:rPr>
              <a:t>о</a:t>
            </a:r>
            <a:r>
              <a:rPr lang="ru-RU" b="1" spc="4" dirty="0">
                <a:solidFill>
                  <a:srgbClr val="003366"/>
                </a:solidFill>
                <a:latin typeface="Times New Roman"/>
                <a:cs typeface="Times New Roman"/>
              </a:rPr>
              <a:t>р</a:t>
            </a:r>
            <a:r>
              <a:rPr lang="ru-RU" b="1" dirty="0">
                <a:solidFill>
                  <a:srgbClr val="003366"/>
                </a:solidFill>
                <a:latin typeface="Times New Roman"/>
                <a:cs typeface="Times New Roman"/>
              </a:rPr>
              <a:t>мируемая</a:t>
            </a:r>
            <a:endParaRPr lang="ru-RU" dirty="0">
              <a:latin typeface="Times New Roman"/>
              <a:cs typeface="Times New Roman"/>
            </a:endParaRPr>
          </a:p>
          <a:p>
            <a:pPr marL="12700" marR="53263">
              <a:lnSpc>
                <a:spcPct val="95825"/>
              </a:lnSpc>
              <a:spcBef>
                <a:spcPts val="812"/>
              </a:spcBef>
            </a:pPr>
            <a:r>
              <a:rPr lang="ru-RU" sz="1600" dirty="0">
                <a:solidFill>
                  <a:srgbClr val="003366"/>
                </a:solidFill>
                <a:latin typeface="Wingdings"/>
                <a:cs typeface="Wingdings"/>
              </a:rPr>
              <a:t></a:t>
            </a:r>
            <a:r>
              <a:rPr lang="ru-RU" sz="1600" dirty="0">
                <a:solidFill>
                  <a:srgbClr val="003366"/>
                </a:solidFill>
                <a:latin typeface="Times New Roman"/>
                <a:cs typeface="Times New Roman"/>
              </a:rPr>
              <a:t> </a:t>
            </a:r>
            <a:r>
              <a:rPr lang="ru-RU" sz="1600" spc="79" dirty="0">
                <a:solidFill>
                  <a:srgbClr val="003366"/>
                </a:solidFill>
                <a:latin typeface="Times New Roman"/>
                <a:cs typeface="Times New Roman"/>
              </a:rPr>
              <a:t> </a:t>
            </a:r>
            <a:r>
              <a:rPr lang="ru-RU" b="1" dirty="0">
                <a:solidFill>
                  <a:srgbClr val="003366"/>
                </a:solidFill>
                <a:latin typeface="Times New Roman"/>
                <a:cs typeface="Times New Roman"/>
              </a:rPr>
              <a:t>Вари</a:t>
            </a:r>
            <a:r>
              <a:rPr lang="ru-RU" b="1" spc="9" dirty="0">
                <a:solidFill>
                  <a:srgbClr val="003366"/>
                </a:solidFill>
                <a:latin typeface="Times New Roman"/>
                <a:cs typeface="Times New Roman"/>
              </a:rPr>
              <a:t>а</a:t>
            </a:r>
            <a:r>
              <a:rPr lang="ru-RU" b="1" dirty="0">
                <a:solidFill>
                  <a:srgbClr val="003366"/>
                </a:solidFill>
                <a:latin typeface="Times New Roman"/>
                <a:cs typeface="Times New Roman"/>
              </a:rPr>
              <a:t>тивная</a:t>
            </a:r>
            <a:endParaRPr lang="ru-RU" dirty="0">
              <a:latin typeface="Times New Roman"/>
              <a:cs typeface="Times New Roman"/>
            </a:endParaRPr>
          </a:p>
          <a:p>
            <a:pPr marL="12700" marR="53263">
              <a:lnSpc>
                <a:spcPct val="95825"/>
              </a:lnSpc>
              <a:spcBef>
                <a:spcPts val="812"/>
              </a:spcBef>
            </a:pPr>
            <a:r>
              <a:rPr lang="ru-RU" sz="1600" dirty="0">
                <a:solidFill>
                  <a:srgbClr val="003366"/>
                </a:solidFill>
                <a:latin typeface="Wingdings"/>
                <a:cs typeface="Wingdings"/>
              </a:rPr>
              <a:t></a:t>
            </a:r>
            <a:r>
              <a:rPr lang="ru-RU" sz="1600" dirty="0">
                <a:solidFill>
                  <a:srgbClr val="003366"/>
                </a:solidFill>
                <a:latin typeface="Times New Roman"/>
                <a:cs typeface="Times New Roman"/>
              </a:rPr>
              <a:t> </a:t>
            </a:r>
            <a:r>
              <a:rPr lang="ru-RU" sz="1600" spc="79" dirty="0">
                <a:solidFill>
                  <a:srgbClr val="003366"/>
                </a:solidFill>
                <a:latin typeface="Times New Roman"/>
                <a:cs typeface="Times New Roman"/>
              </a:rPr>
              <a:t> </a:t>
            </a:r>
            <a:r>
              <a:rPr lang="ru-RU" b="1" dirty="0">
                <a:solidFill>
                  <a:srgbClr val="003366"/>
                </a:solidFill>
                <a:latin typeface="Times New Roman"/>
                <a:cs typeface="Times New Roman"/>
              </a:rPr>
              <a:t>Доступная</a:t>
            </a:r>
            <a:endParaRPr lang="ru-RU" dirty="0">
              <a:latin typeface="Times New Roman"/>
              <a:cs typeface="Times New Roman"/>
            </a:endParaRPr>
          </a:p>
          <a:p>
            <a:pPr marL="12700" marR="53263">
              <a:lnSpc>
                <a:spcPct val="95825"/>
              </a:lnSpc>
              <a:spcBef>
                <a:spcPts val="815"/>
              </a:spcBef>
            </a:pPr>
            <a:r>
              <a:rPr lang="ru-RU" sz="1600" dirty="0">
                <a:solidFill>
                  <a:srgbClr val="003366"/>
                </a:solidFill>
                <a:latin typeface="Wingdings"/>
                <a:cs typeface="Wingdings"/>
              </a:rPr>
              <a:t></a:t>
            </a:r>
            <a:r>
              <a:rPr lang="ru-RU" sz="1600" dirty="0">
                <a:solidFill>
                  <a:srgbClr val="003366"/>
                </a:solidFill>
                <a:latin typeface="Times New Roman"/>
                <a:cs typeface="Times New Roman"/>
              </a:rPr>
              <a:t> </a:t>
            </a:r>
            <a:r>
              <a:rPr lang="ru-RU" sz="1600" spc="79" dirty="0">
                <a:solidFill>
                  <a:srgbClr val="003366"/>
                </a:solidFill>
                <a:latin typeface="Times New Roman"/>
                <a:cs typeface="Times New Roman"/>
              </a:rPr>
              <a:t> </a:t>
            </a:r>
            <a:r>
              <a:rPr lang="ru-RU" b="1" dirty="0">
                <a:solidFill>
                  <a:srgbClr val="003366"/>
                </a:solidFill>
                <a:latin typeface="Times New Roman"/>
                <a:cs typeface="Times New Roman"/>
              </a:rPr>
              <a:t>Безопас</a:t>
            </a:r>
            <a:r>
              <a:rPr lang="ru-RU" b="1" spc="-9" dirty="0">
                <a:solidFill>
                  <a:srgbClr val="003366"/>
                </a:solidFill>
                <a:latin typeface="Times New Roman"/>
                <a:cs typeface="Times New Roman"/>
              </a:rPr>
              <a:t>н</a:t>
            </a:r>
            <a:r>
              <a:rPr lang="ru-RU" b="1" dirty="0">
                <a:solidFill>
                  <a:srgbClr val="003366"/>
                </a:solidFill>
                <a:latin typeface="Times New Roman"/>
                <a:cs typeface="Times New Roman"/>
              </a:rPr>
              <a:t>ая</a:t>
            </a:r>
            <a:endParaRPr lang="ru-RU" dirty="0">
              <a:latin typeface="Times New Roman"/>
              <a:cs typeface="Times New Roman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72313" y="349205"/>
            <a:ext cx="726615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i="1" dirty="0">
                <a:solidFill>
                  <a:srgbClr val="7030A0"/>
                </a:solidFill>
                <a:latin typeface="Constantia" panose="02030602050306030303" pitchFamily="18" charset="0"/>
              </a:rPr>
              <a:t>Развивающая предметно-пространственная </a:t>
            </a:r>
          </a:p>
          <a:p>
            <a:pPr algn="ctr"/>
            <a:r>
              <a:rPr lang="ru-RU" sz="2400" b="1" i="1" dirty="0">
                <a:solidFill>
                  <a:srgbClr val="7030A0"/>
                </a:solidFill>
                <a:latin typeface="Constantia" panose="02030602050306030303" pitchFamily="18" charset="0"/>
              </a:rPr>
              <a:t>среда  в группе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043608" y="3786190"/>
            <a:ext cx="7737975" cy="8233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8594" marR="198124">
              <a:lnSpc>
                <a:spcPts val="1939"/>
              </a:lnSpc>
              <a:spcBef>
                <a:spcPts val="97"/>
              </a:spcBef>
            </a:pPr>
            <a:r>
              <a:rPr lang="ru-RU" b="1" i="1" dirty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r>
              <a:rPr lang="ru-RU" b="1" i="1" spc="-4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ru-RU" b="1" i="1" dirty="0">
                <a:solidFill>
                  <a:srgbClr val="FF0000"/>
                </a:solidFill>
                <a:latin typeface="Times New Roman"/>
                <a:cs typeface="Times New Roman"/>
              </a:rPr>
              <a:t>груп</a:t>
            </a:r>
            <a:r>
              <a:rPr lang="ru-RU" b="1" i="1" spc="-9" dirty="0">
                <a:solidFill>
                  <a:srgbClr val="FF0000"/>
                </a:solidFill>
                <a:latin typeface="Times New Roman"/>
                <a:cs typeface="Times New Roman"/>
              </a:rPr>
              <a:t>п</a:t>
            </a:r>
            <a:r>
              <a:rPr lang="ru-RU" b="1" i="1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lang="ru-RU" b="1" i="1" spc="9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ru-RU" b="1" i="1" dirty="0">
                <a:solidFill>
                  <a:srgbClr val="FF0000"/>
                </a:solidFill>
                <a:latin typeface="Times New Roman"/>
                <a:cs typeface="Times New Roman"/>
              </a:rPr>
              <a:t>насыщ</a:t>
            </a:r>
            <a:r>
              <a:rPr lang="ru-RU" b="1" i="1" spc="4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lang="ru-RU" b="1" i="1" dirty="0">
                <a:solidFill>
                  <a:srgbClr val="FF0000"/>
                </a:solidFill>
                <a:latin typeface="Times New Roman"/>
                <a:cs typeface="Times New Roman"/>
              </a:rPr>
              <a:t>н</a:t>
            </a:r>
            <a:r>
              <a:rPr lang="ru-RU" b="1" i="1" spc="-4" dirty="0">
                <a:solidFill>
                  <a:srgbClr val="FF0000"/>
                </a:solidFill>
                <a:latin typeface="Times New Roman"/>
                <a:cs typeface="Times New Roman"/>
              </a:rPr>
              <a:t>н</a:t>
            </a:r>
            <a:r>
              <a:rPr lang="ru-RU" b="1" i="1" dirty="0">
                <a:solidFill>
                  <a:srgbClr val="FF0000"/>
                </a:solidFill>
                <a:latin typeface="Times New Roman"/>
                <a:cs typeface="Times New Roman"/>
              </a:rPr>
              <a:t>ая </a:t>
            </a:r>
            <a:r>
              <a:rPr lang="ru-RU" b="1" i="1" spc="4" dirty="0">
                <a:solidFill>
                  <a:srgbClr val="FF0000"/>
                </a:solidFill>
                <a:latin typeface="Times New Roman"/>
                <a:cs typeface="Times New Roman"/>
              </a:rPr>
              <a:t>с</a:t>
            </a:r>
            <a:r>
              <a:rPr lang="ru-RU" b="1" i="1" dirty="0">
                <a:solidFill>
                  <a:srgbClr val="FF0000"/>
                </a:solidFill>
                <a:latin typeface="Times New Roman"/>
                <a:cs typeface="Times New Roman"/>
              </a:rPr>
              <a:t>реда, с разнообра</a:t>
            </a:r>
            <a:r>
              <a:rPr lang="ru-RU" b="1" i="1" spc="4" dirty="0">
                <a:solidFill>
                  <a:srgbClr val="FF0000"/>
                </a:solidFill>
                <a:latin typeface="Times New Roman"/>
                <a:cs typeface="Times New Roman"/>
              </a:rPr>
              <a:t>з</a:t>
            </a:r>
            <a:r>
              <a:rPr lang="ru-RU" b="1" i="1" dirty="0">
                <a:solidFill>
                  <a:srgbClr val="FF0000"/>
                </a:solidFill>
                <a:latin typeface="Times New Roman"/>
                <a:cs typeface="Times New Roman"/>
              </a:rPr>
              <a:t>ием</a:t>
            </a:r>
            <a:endParaRPr lang="ru-RU" dirty="0">
              <a:latin typeface="Times New Roman"/>
              <a:cs typeface="Times New Roman"/>
            </a:endParaRPr>
          </a:p>
          <a:p>
            <a:pPr indent="-1445">
              <a:lnSpc>
                <a:spcPts val="1939"/>
              </a:lnSpc>
              <a:spcBef>
                <a:spcPts val="5"/>
              </a:spcBef>
            </a:pPr>
            <a:r>
              <a:rPr lang="ru-RU" b="1" i="1" dirty="0">
                <a:solidFill>
                  <a:srgbClr val="FF0000"/>
                </a:solidFill>
                <a:latin typeface="Times New Roman"/>
                <a:cs typeface="Times New Roman"/>
              </a:rPr>
              <a:t>мат</a:t>
            </a:r>
            <a:r>
              <a:rPr lang="ru-RU" b="1" i="1" spc="4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lang="ru-RU" b="1" i="1" dirty="0">
                <a:solidFill>
                  <a:srgbClr val="FF0000"/>
                </a:solidFill>
                <a:latin typeface="Times New Roman"/>
                <a:cs typeface="Times New Roman"/>
              </a:rPr>
              <a:t>р</a:t>
            </a:r>
            <a:r>
              <a:rPr lang="ru-RU" b="1" i="1" spc="-4" dirty="0">
                <a:solidFill>
                  <a:srgbClr val="FF0000"/>
                </a:solidFill>
                <a:latin typeface="Times New Roman"/>
                <a:cs typeface="Times New Roman"/>
              </a:rPr>
              <a:t>и</a:t>
            </a:r>
            <a:r>
              <a:rPr lang="ru-RU" b="1" i="1" dirty="0">
                <a:solidFill>
                  <a:srgbClr val="FF0000"/>
                </a:solidFill>
                <a:latin typeface="Times New Roman"/>
                <a:cs typeface="Times New Roman"/>
              </a:rPr>
              <a:t>алов,</a:t>
            </a:r>
            <a:r>
              <a:rPr lang="ru-RU" b="1" i="1" spc="-4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ru-RU" b="1" i="1" dirty="0">
                <a:solidFill>
                  <a:srgbClr val="FF0000"/>
                </a:solidFill>
                <a:latin typeface="Times New Roman"/>
                <a:cs typeface="Times New Roman"/>
              </a:rPr>
              <a:t>оборуд</a:t>
            </a:r>
            <a:r>
              <a:rPr lang="ru-RU" b="1" i="1" spc="-4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lang="ru-RU" b="1" i="1" dirty="0">
                <a:solidFill>
                  <a:srgbClr val="FF0000"/>
                </a:solidFill>
                <a:latin typeface="Times New Roman"/>
                <a:cs typeface="Times New Roman"/>
              </a:rPr>
              <a:t>ва</a:t>
            </a:r>
            <a:r>
              <a:rPr lang="ru-RU" b="1" i="1" spc="-4" dirty="0">
                <a:solidFill>
                  <a:srgbClr val="FF0000"/>
                </a:solidFill>
                <a:latin typeface="Times New Roman"/>
                <a:cs typeface="Times New Roman"/>
              </a:rPr>
              <a:t>ни</a:t>
            </a:r>
            <a:r>
              <a:rPr lang="ru-RU" b="1" i="1" dirty="0">
                <a:solidFill>
                  <a:srgbClr val="FF0000"/>
                </a:solidFill>
                <a:latin typeface="Times New Roman"/>
                <a:cs typeface="Times New Roman"/>
              </a:rPr>
              <a:t>я,</a:t>
            </a:r>
            <a:r>
              <a:rPr lang="ru-RU" b="1" i="1" spc="-4" dirty="0">
                <a:solidFill>
                  <a:srgbClr val="FF0000"/>
                </a:solidFill>
                <a:latin typeface="Times New Roman"/>
                <a:cs typeface="Times New Roman"/>
              </a:rPr>
              <a:t> и</a:t>
            </a:r>
            <a:r>
              <a:rPr lang="ru-RU" b="1" i="1" dirty="0">
                <a:solidFill>
                  <a:srgbClr val="FF0000"/>
                </a:solidFill>
                <a:latin typeface="Times New Roman"/>
                <a:cs typeface="Times New Roman"/>
              </a:rPr>
              <a:t>н</a:t>
            </a:r>
            <a:r>
              <a:rPr lang="ru-RU" b="1" i="1" spc="-4" dirty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r>
              <a:rPr lang="ru-RU" b="1" i="1" dirty="0">
                <a:solidFill>
                  <a:srgbClr val="FF0000"/>
                </a:solidFill>
                <a:latin typeface="Times New Roman"/>
                <a:cs typeface="Times New Roman"/>
              </a:rPr>
              <a:t>ентар</a:t>
            </a:r>
            <a:r>
              <a:rPr lang="ru-RU" b="1" i="1" spc="-4" dirty="0">
                <a:solidFill>
                  <a:srgbClr val="FF0000"/>
                </a:solidFill>
                <a:latin typeface="Times New Roman"/>
                <a:cs typeface="Times New Roman"/>
              </a:rPr>
              <a:t>я</a:t>
            </a:r>
            <a:r>
              <a:rPr lang="ru-RU" b="1" i="1" dirty="0">
                <a:solidFill>
                  <a:srgbClr val="FF0000"/>
                </a:solidFill>
                <a:latin typeface="Times New Roman"/>
                <a:cs typeface="Times New Roman"/>
              </a:rPr>
              <a:t>, соо</a:t>
            </a:r>
            <a:r>
              <a:rPr lang="ru-RU" b="1" i="1" spc="4" dirty="0">
                <a:solidFill>
                  <a:srgbClr val="FF0000"/>
                </a:solidFill>
                <a:latin typeface="Times New Roman"/>
                <a:cs typeface="Times New Roman"/>
              </a:rPr>
              <a:t>т</a:t>
            </a:r>
            <a:r>
              <a:rPr lang="ru-RU" b="1" i="1" dirty="0">
                <a:solidFill>
                  <a:srgbClr val="FF0000"/>
                </a:solidFill>
                <a:latin typeface="Times New Roman"/>
                <a:cs typeface="Times New Roman"/>
              </a:rPr>
              <a:t>ве</a:t>
            </a:r>
            <a:r>
              <a:rPr lang="ru-RU" b="1" i="1" spc="4" dirty="0">
                <a:solidFill>
                  <a:srgbClr val="FF0000"/>
                </a:solidFill>
                <a:latin typeface="Times New Roman"/>
                <a:cs typeface="Times New Roman"/>
              </a:rPr>
              <a:t>т</a:t>
            </a:r>
            <a:r>
              <a:rPr lang="ru-RU" b="1" i="1" dirty="0">
                <a:solidFill>
                  <a:srgbClr val="FF0000"/>
                </a:solidFill>
                <a:latin typeface="Times New Roman"/>
                <a:cs typeface="Times New Roman"/>
              </a:rPr>
              <a:t>с</a:t>
            </a:r>
            <a:r>
              <a:rPr lang="ru-RU" b="1" i="1" spc="4" dirty="0">
                <a:solidFill>
                  <a:srgbClr val="FF0000"/>
                </a:solidFill>
                <a:latin typeface="Times New Roman"/>
                <a:cs typeface="Times New Roman"/>
              </a:rPr>
              <a:t>т</a:t>
            </a:r>
            <a:r>
              <a:rPr lang="ru-RU" b="1" i="1" dirty="0">
                <a:solidFill>
                  <a:srgbClr val="FF0000"/>
                </a:solidFill>
                <a:latin typeface="Times New Roman"/>
                <a:cs typeface="Times New Roman"/>
              </a:rPr>
              <a:t>вующая</a:t>
            </a:r>
            <a:r>
              <a:rPr lang="ru-RU" b="1" i="1" spc="-34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ru-RU" b="1" i="1" dirty="0">
                <a:solidFill>
                  <a:srgbClr val="FF0000"/>
                </a:solidFill>
                <a:latin typeface="Times New Roman"/>
                <a:cs typeface="Times New Roman"/>
              </a:rPr>
              <a:t>во</a:t>
            </a:r>
            <a:r>
              <a:rPr lang="ru-RU" b="1" i="1" spc="4" dirty="0">
                <a:solidFill>
                  <a:srgbClr val="FF0000"/>
                </a:solidFill>
                <a:latin typeface="Times New Roman"/>
                <a:cs typeface="Times New Roman"/>
              </a:rPr>
              <a:t>з</a:t>
            </a:r>
            <a:r>
              <a:rPr lang="ru-RU" b="1" i="1" dirty="0">
                <a:solidFill>
                  <a:srgbClr val="FF0000"/>
                </a:solidFill>
                <a:latin typeface="Times New Roman"/>
                <a:cs typeface="Times New Roman"/>
              </a:rPr>
              <a:t>рас</a:t>
            </a:r>
            <a:r>
              <a:rPr lang="ru-RU" b="1" i="1" spc="4" dirty="0">
                <a:solidFill>
                  <a:srgbClr val="FF0000"/>
                </a:solidFill>
                <a:latin typeface="Times New Roman"/>
                <a:cs typeface="Times New Roman"/>
              </a:rPr>
              <a:t>т</a:t>
            </a:r>
            <a:r>
              <a:rPr lang="ru-RU" b="1" i="1" dirty="0">
                <a:solidFill>
                  <a:srgbClr val="FF0000"/>
                </a:solidFill>
                <a:latin typeface="Times New Roman"/>
                <a:cs typeface="Times New Roman"/>
              </a:rPr>
              <a:t>ным</a:t>
            </a:r>
            <a:r>
              <a:rPr lang="ru-RU" b="1" i="1" spc="-19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ru-RU" b="1" i="1" dirty="0">
                <a:solidFill>
                  <a:srgbClr val="FF0000"/>
                </a:solidFill>
                <a:latin typeface="Times New Roman"/>
                <a:cs typeface="Times New Roman"/>
              </a:rPr>
              <a:t>осо</a:t>
            </a:r>
            <a:r>
              <a:rPr lang="ru-RU" b="1" i="1" spc="4" dirty="0">
                <a:solidFill>
                  <a:srgbClr val="FF0000"/>
                </a:solidFill>
                <a:latin typeface="Times New Roman"/>
                <a:cs typeface="Times New Roman"/>
              </a:rPr>
              <a:t>б</a:t>
            </a:r>
            <a:r>
              <a:rPr lang="ru-RU" b="1" i="1" dirty="0">
                <a:solidFill>
                  <a:srgbClr val="FF0000"/>
                </a:solidFill>
                <a:latin typeface="Times New Roman"/>
                <a:cs typeface="Times New Roman"/>
              </a:rPr>
              <a:t>еннос</a:t>
            </a:r>
            <a:r>
              <a:rPr lang="ru-RU" b="1" i="1" spc="4" dirty="0">
                <a:solidFill>
                  <a:srgbClr val="FF0000"/>
                </a:solidFill>
                <a:latin typeface="Times New Roman"/>
                <a:cs typeface="Times New Roman"/>
              </a:rPr>
              <a:t>т</a:t>
            </a:r>
            <a:r>
              <a:rPr lang="ru-RU" b="1" i="1" dirty="0">
                <a:solidFill>
                  <a:srgbClr val="FF0000"/>
                </a:solidFill>
                <a:latin typeface="Times New Roman"/>
                <a:cs typeface="Times New Roman"/>
              </a:rPr>
              <a:t>ям</a:t>
            </a:r>
            <a:r>
              <a:rPr lang="ru-RU" b="1" i="1" spc="-4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ru-RU" b="1" i="1" dirty="0">
                <a:solidFill>
                  <a:srgbClr val="FF0000"/>
                </a:solidFill>
                <a:latin typeface="Times New Roman"/>
                <a:cs typeface="Times New Roman"/>
              </a:rPr>
              <a:t>и содер</a:t>
            </a:r>
            <a:r>
              <a:rPr lang="ru-RU" b="1" i="1" spc="4" dirty="0">
                <a:solidFill>
                  <a:srgbClr val="FF0000"/>
                </a:solidFill>
                <a:latin typeface="Times New Roman"/>
                <a:cs typeface="Times New Roman"/>
              </a:rPr>
              <a:t>ж</a:t>
            </a:r>
            <a:r>
              <a:rPr lang="ru-RU" b="1" i="1" dirty="0">
                <a:solidFill>
                  <a:srgbClr val="FF0000"/>
                </a:solidFill>
                <a:latin typeface="Times New Roman"/>
                <a:cs typeface="Times New Roman"/>
              </a:rPr>
              <a:t>ан</a:t>
            </a:r>
            <a:r>
              <a:rPr lang="ru-RU" b="1" i="1" spc="-4" dirty="0">
                <a:solidFill>
                  <a:srgbClr val="FF0000"/>
                </a:solidFill>
                <a:latin typeface="Times New Roman"/>
                <a:cs typeface="Times New Roman"/>
              </a:rPr>
              <a:t>и</a:t>
            </a:r>
            <a:r>
              <a:rPr lang="ru-RU" b="1" i="1" dirty="0">
                <a:solidFill>
                  <a:srgbClr val="FF0000"/>
                </a:solidFill>
                <a:latin typeface="Times New Roman"/>
                <a:cs typeface="Times New Roman"/>
              </a:rPr>
              <a:t>ю Программы.</a:t>
            </a:r>
            <a:endParaRPr lang="ru-RU" dirty="0">
              <a:latin typeface="Times New Roman"/>
              <a:cs typeface="Times New Roman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413354">
            <a:off x="6515996" y="905679"/>
            <a:ext cx="2093431" cy="1570073"/>
          </a:xfrm>
          <a:prstGeom prst="rect">
            <a:avLst/>
          </a:prstGeom>
          <a:noFill/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427985" y="1945328"/>
            <a:ext cx="2364352" cy="1773264"/>
          </a:xfrm>
          <a:prstGeom prst="rect">
            <a:avLst/>
          </a:prstGeom>
          <a:noFill/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815023">
            <a:off x="2063979" y="4826014"/>
            <a:ext cx="2104728" cy="1578547"/>
          </a:xfrm>
          <a:prstGeom prst="rect">
            <a:avLst/>
          </a:prstGeom>
          <a:noFill/>
        </p:spPr>
      </p:pic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307309">
            <a:off x="5935011" y="4667563"/>
            <a:ext cx="2124013" cy="1593009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107504" y="6669360"/>
            <a:ext cx="1008112" cy="9432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2651864"/>
            <a:ext cx="4572000" cy="335989"/>
          </a:xfrm>
          <a:prstGeom prst="rect">
            <a:avLst/>
          </a:prstGeom>
        </p:spPr>
        <p:txBody>
          <a:bodyPr>
            <a:spAutoFit/>
          </a:bodyPr>
          <a:lstStyle/>
          <a:p>
            <a:pPr marL="188594" marR="198124" algn="ctr">
              <a:lnSpc>
                <a:spcPts val="1939"/>
              </a:lnSpc>
              <a:spcBef>
                <a:spcPts val="97"/>
              </a:spcBef>
            </a:pPr>
            <a:endParaRPr lang="ru-RU" dirty="0">
              <a:latin typeface="Times New Roman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260648"/>
            <a:ext cx="8496944" cy="13362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939"/>
              </a:lnSpc>
              <a:spcBef>
                <a:spcPts val="97"/>
              </a:spcBef>
            </a:pPr>
            <a:endParaRPr lang="ru-RU" dirty="0">
              <a:solidFill>
                <a:schemeClr val="tx2">
                  <a:lumMod val="75000"/>
                </a:schemeClr>
              </a:solidFill>
              <a:latin typeface="Constantia" panose="02030602050306030303" pitchFamily="18" charset="0"/>
              <a:cs typeface="Times New Roman"/>
            </a:endParaRPr>
          </a:p>
          <a:p>
            <a:pPr algn="ctr">
              <a:lnSpc>
                <a:spcPts val="1939"/>
              </a:lnSpc>
              <a:spcBef>
                <a:spcPts val="97"/>
              </a:spcBef>
            </a:pPr>
            <a:endParaRPr lang="ru-RU" dirty="0">
              <a:solidFill>
                <a:schemeClr val="tx2">
                  <a:lumMod val="75000"/>
                </a:schemeClr>
              </a:solidFill>
              <a:latin typeface="Constantia" panose="02030602050306030303" pitchFamily="18" charset="0"/>
              <a:cs typeface="Times New Roman"/>
            </a:endParaRPr>
          </a:p>
          <a:p>
            <a:pPr algn="ctr">
              <a:lnSpc>
                <a:spcPts val="1939"/>
              </a:lnSpc>
              <a:spcBef>
                <a:spcPts val="97"/>
              </a:spcBef>
            </a:pPr>
            <a:r>
              <a:rPr lang="ru-RU" b="1" i="1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Поли</a:t>
            </a:r>
            <a:r>
              <a:rPr lang="ru-RU" b="1" i="1" spc="-4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ф</a:t>
            </a:r>
            <a:r>
              <a:rPr lang="ru-RU" b="1" i="1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ункц</a:t>
            </a:r>
            <a:r>
              <a:rPr lang="ru-RU" b="1" i="1" spc="-9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и</a:t>
            </a:r>
            <a:r>
              <a:rPr lang="ru-RU" b="1" i="1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ональнос</a:t>
            </a:r>
            <a:r>
              <a:rPr lang="ru-RU" b="1" i="1" spc="4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т</a:t>
            </a:r>
            <a:r>
              <a:rPr lang="ru-RU" b="1" i="1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ь</a:t>
            </a:r>
            <a:r>
              <a:rPr lang="ru-RU" b="1" i="1" spc="9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 </a:t>
            </a:r>
            <a:r>
              <a:rPr lang="ru-RU" b="1" i="1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ма</a:t>
            </a:r>
            <a:r>
              <a:rPr lang="ru-RU" b="1" i="1" spc="4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т</a:t>
            </a:r>
            <a:r>
              <a:rPr lang="ru-RU" b="1" i="1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ериалов</a:t>
            </a:r>
            <a:r>
              <a:rPr lang="ru-RU" b="1" i="1" spc="-4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 </a:t>
            </a:r>
            <a:r>
              <a:rPr lang="ru-RU" b="1" i="1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 груп</a:t>
            </a:r>
            <a:r>
              <a:rPr lang="ru-RU" b="1" i="1" spc="-4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п</a:t>
            </a:r>
            <a:r>
              <a:rPr lang="ru-RU" b="1" i="1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ы дает во</a:t>
            </a:r>
            <a:r>
              <a:rPr lang="ru-RU" b="1" i="1" spc="4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з</a:t>
            </a:r>
            <a:r>
              <a:rPr lang="ru-RU" b="1" i="1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мо</a:t>
            </a:r>
            <a:r>
              <a:rPr lang="ru-RU" b="1" i="1" spc="4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ж</a:t>
            </a:r>
            <a:r>
              <a:rPr lang="ru-RU" b="1" i="1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нос</a:t>
            </a:r>
            <a:r>
              <a:rPr lang="ru-RU" b="1" i="1" spc="4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т</a:t>
            </a:r>
            <a:r>
              <a:rPr lang="ru-RU" b="1" i="1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ь</a:t>
            </a:r>
          </a:p>
          <a:p>
            <a:pPr marL="160624" marR="178760" indent="0" algn="ctr">
              <a:lnSpc>
                <a:spcPts val="1939"/>
              </a:lnSpc>
            </a:pPr>
            <a:r>
              <a:rPr lang="ru-RU" b="1" i="1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ра</a:t>
            </a:r>
            <a:r>
              <a:rPr lang="ru-RU" b="1" i="1" spc="4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з</a:t>
            </a:r>
            <a:r>
              <a:rPr lang="ru-RU" b="1" i="1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нообразного</a:t>
            </a:r>
            <a:r>
              <a:rPr lang="ru-RU" b="1" i="1" spc="-9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 </a:t>
            </a:r>
            <a:r>
              <a:rPr lang="ru-RU" b="1" i="1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исполь</a:t>
            </a:r>
            <a:r>
              <a:rPr lang="ru-RU" b="1" i="1" spc="4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з</a:t>
            </a:r>
            <a:r>
              <a:rPr lang="ru-RU" b="1" i="1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ован</a:t>
            </a:r>
            <a:r>
              <a:rPr lang="ru-RU" b="1" i="1" spc="-9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и</a:t>
            </a:r>
            <a:r>
              <a:rPr lang="ru-RU" b="1" i="1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я</a:t>
            </a:r>
            <a:r>
              <a:rPr lang="ru-RU" b="1" i="1" spc="-9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 </a:t>
            </a:r>
            <a:r>
              <a:rPr lang="ru-RU" b="1" i="1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ра</a:t>
            </a:r>
            <a:r>
              <a:rPr lang="ru-RU" b="1" i="1" spc="4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з</a:t>
            </a:r>
            <a:r>
              <a:rPr lang="ru-RU" b="1" i="1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личн</a:t>
            </a:r>
            <a:r>
              <a:rPr lang="ru-RU" b="1" i="1" spc="-4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ы</a:t>
            </a:r>
            <a:r>
              <a:rPr lang="ru-RU" b="1" i="1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х со</a:t>
            </a:r>
            <a:r>
              <a:rPr lang="ru-RU" b="1" i="1" spc="4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с</a:t>
            </a:r>
            <a:r>
              <a:rPr lang="ru-RU" b="1" i="1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тавляющ</a:t>
            </a:r>
            <a:r>
              <a:rPr lang="ru-RU" b="1" i="1" spc="-9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и</a:t>
            </a:r>
            <a:r>
              <a:rPr lang="ru-RU" b="1" i="1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х, </a:t>
            </a:r>
            <a:r>
              <a:rPr lang="ru-RU" b="1" i="1" dirty="0">
                <a:solidFill>
                  <a:schemeClr val="tx2"/>
                </a:solidFill>
                <a:latin typeface="Constantia" pitchFamily="18" charset="0"/>
                <a:cs typeface="Times New Roman" panose="02020603050405020304" pitchFamily="18" charset="0"/>
              </a:rPr>
              <a:t>не обладает жесткозакрепленным способом употребления.</a:t>
            </a:r>
            <a:endParaRPr lang="ru-RU" b="1" i="1" dirty="0">
              <a:solidFill>
                <a:schemeClr val="tx2"/>
              </a:solidFill>
              <a:latin typeface="Constantia" panose="02030602050306030303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73647" y="1196752"/>
            <a:ext cx="7776864" cy="17722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8984" algn="ctr">
              <a:lnSpc>
                <a:spcPts val="2145"/>
              </a:lnSpc>
              <a:spcBef>
                <a:spcPts val="107"/>
              </a:spcBef>
            </a:pPr>
            <a:endParaRPr lang="ru-RU" dirty="0">
              <a:solidFill>
                <a:schemeClr val="tx2">
                  <a:lumMod val="75000"/>
                </a:schemeClr>
              </a:solidFill>
              <a:latin typeface="Constantia" panose="02030602050306030303" pitchFamily="18" charset="0"/>
              <a:cs typeface="Times New Roman"/>
            </a:endParaRPr>
          </a:p>
          <a:p>
            <a:pPr marR="8984" algn="ctr">
              <a:lnSpc>
                <a:spcPts val="2145"/>
              </a:lnSpc>
              <a:spcBef>
                <a:spcPts val="107"/>
              </a:spcBef>
            </a:pPr>
            <a:endParaRPr lang="ru-RU" dirty="0">
              <a:solidFill>
                <a:schemeClr val="tx2">
                  <a:lumMod val="75000"/>
                </a:schemeClr>
              </a:solidFill>
              <a:latin typeface="Constantia" panose="02030602050306030303" pitchFamily="18" charset="0"/>
              <a:cs typeface="Times New Roman"/>
            </a:endParaRPr>
          </a:p>
          <a:p>
            <a:pPr marR="8984" algn="ctr">
              <a:lnSpc>
                <a:spcPts val="2145"/>
              </a:lnSpc>
              <a:spcBef>
                <a:spcPts val="107"/>
              </a:spcBef>
            </a:pPr>
            <a:r>
              <a:rPr lang="ru-RU" b="1" i="1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Транс</a:t>
            </a:r>
            <a:r>
              <a:rPr lang="ru-RU" b="1" i="1" spc="-19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ф</a:t>
            </a:r>
            <a:r>
              <a:rPr lang="ru-RU" b="1" i="1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о</a:t>
            </a:r>
            <a:r>
              <a:rPr lang="ru-RU" b="1" i="1" spc="4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р</a:t>
            </a:r>
            <a:r>
              <a:rPr lang="ru-RU" b="1" i="1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мир</a:t>
            </a:r>
            <a:r>
              <a:rPr lang="ru-RU" b="1" i="1" spc="19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у</a:t>
            </a:r>
            <a:r>
              <a:rPr lang="ru-RU" b="1" i="1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емо</a:t>
            </a:r>
            <a:r>
              <a:rPr lang="ru-RU" b="1" i="1" spc="-4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с</a:t>
            </a:r>
            <a:r>
              <a:rPr lang="ru-RU" b="1" i="1" spc="-9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т</a:t>
            </a:r>
            <a:r>
              <a:rPr lang="ru-RU" b="1" i="1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ь</a:t>
            </a:r>
            <a:r>
              <a:rPr lang="ru-RU" b="1" i="1" spc="-14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 </a:t>
            </a:r>
            <a:r>
              <a:rPr lang="ru-RU" b="1" i="1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прос</a:t>
            </a:r>
            <a:r>
              <a:rPr lang="ru-RU" b="1" i="1" spc="-9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т</a:t>
            </a:r>
            <a:r>
              <a:rPr lang="ru-RU" b="1" i="1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р</a:t>
            </a:r>
            <a:r>
              <a:rPr lang="ru-RU" b="1" i="1" spc="4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а</a:t>
            </a:r>
            <a:r>
              <a:rPr lang="ru-RU" b="1" i="1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нс</a:t>
            </a:r>
            <a:r>
              <a:rPr lang="ru-RU" b="1" i="1" spc="-14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т</a:t>
            </a:r>
            <a:r>
              <a:rPr lang="ru-RU" b="1" i="1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ва о</a:t>
            </a:r>
            <a:r>
              <a:rPr lang="ru-RU" b="1" i="1" spc="4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б</a:t>
            </a:r>
            <a:r>
              <a:rPr lang="ru-RU" b="1" i="1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есп</a:t>
            </a:r>
            <a:r>
              <a:rPr lang="ru-RU" b="1" i="1" spc="-9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е</a:t>
            </a:r>
            <a:r>
              <a:rPr lang="ru-RU" b="1" i="1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чи</a:t>
            </a:r>
            <a:r>
              <a:rPr lang="ru-RU" b="1" i="1" spc="-4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в</a:t>
            </a:r>
            <a:r>
              <a:rPr lang="ru-RU" b="1" i="1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а</a:t>
            </a:r>
            <a:r>
              <a:rPr lang="ru-RU" b="1" i="1" spc="-9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е</a:t>
            </a:r>
            <a:r>
              <a:rPr lang="ru-RU" b="1" i="1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т</a:t>
            </a:r>
            <a:r>
              <a:rPr lang="ru-RU" b="1" i="1" spc="-29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 </a:t>
            </a:r>
            <a:r>
              <a:rPr lang="ru-RU" b="1" i="1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возм</a:t>
            </a:r>
            <a:r>
              <a:rPr lang="ru-RU" b="1" i="1" spc="9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о</a:t>
            </a:r>
            <a:r>
              <a:rPr lang="ru-RU" b="1" i="1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жнос</a:t>
            </a:r>
            <a:r>
              <a:rPr lang="ru-RU" b="1" i="1" spc="-9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т</a:t>
            </a:r>
            <a:r>
              <a:rPr lang="ru-RU" b="1" i="1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ь</a:t>
            </a:r>
          </a:p>
          <a:p>
            <a:pPr indent="-500" algn="ctr">
              <a:lnSpc>
                <a:spcPts val="2160"/>
              </a:lnSpc>
              <a:spcBef>
                <a:spcPts val="0"/>
              </a:spcBef>
            </a:pPr>
            <a:r>
              <a:rPr lang="ru-RU" b="1" i="1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измен</a:t>
            </a:r>
            <a:r>
              <a:rPr lang="ru-RU" b="1" i="1" spc="-4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е</a:t>
            </a:r>
            <a:r>
              <a:rPr lang="ru-RU" b="1" i="1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ний</a:t>
            </a:r>
            <a:r>
              <a:rPr lang="ru-RU" b="1" i="1" spc="-25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 </a:t>
            </a:r>
            <a:r>
              <a:rPr lang="ru-RU" b="1" i="1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РПП</a:t>
            </a:r>
            <a:r>
              <a:rPr lang="ru-RU" b="1" i="1" spc="-19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 </a:t>
            </a:r>
            <a:r>
              <a:rPr lang="ru-RU" b="1" i="1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сре</a:t>
            </a:r>
            <a:r>
              <a:rPr lang="ru-RU" b="1" i="1" spc="-9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д</a:t>
            </a:r>
            <a:r>
              <a:rPr lang="ru-RU" b="1" i="1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ы в</a:t>
            </a:r>
            <a:r>
              <a:rPr lang="ru-RU" b="1" i="1" spc="-14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 </a:t>
            </a:r>
            <a:r>
              <a:rPr lang="ru-RU" b="1" i="1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зависимос</a:t>
            </a:r>
            <a:r>
              <a:rPr lang="ru-RU" b="1" i="1" spc="-9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т</a:t>
            </a:r>
            <a:r>
              <a:rPr lang="ru-RU" b="1" i="1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и</a:t>
            </a:r>
            <a:r>
              <a:rPr lang="ru-RU" b="1" i="1" spc="-25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 </a:t>
            </a:r>
            <a:r>
              <a:rPr lang="ru-RU" b="1" i="1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от о</a:t>
            </a:r>
            <a:r>
              <a:rPr lang="ru-RU" b="1" i="1" spc="9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б</a:t>
            </a:r>
            <a:r>
              <a:rPr lang="ru-RU" b="1" i="1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р</a:t>
            </a:r>
            <a:r>
              <a:rPr lang="ru-RU" b="1" i="1" spc="4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а</a:t>
            </a:r>
            <a:r>
              <a:rPr lang="ru-RU" b="1" i="1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зова</a:t>
            </a:r>
            <a:r>
              <a:rPr lang="ru-RU" b="1" i="1" spc="-14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т</a:t>
            </a:r>
            <a:r>
              <a:rPr lang="ru-RU" b="1" i="1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ел</a:t>
            </a:r>
            <a:r>
              <a:rPr lang="ru-RU" b="1" i="1" spc="9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ь</a:t>
            </a:r>
            <a:r>
              <a:rPr lang="ru-RU" b="1" i="1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ной си</a:t>
            </a:r>
            <a:r>
              <a:rPr lang="ru-RU" b="1" i="1" spc="-14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т</a:t>
            </a:r>
            <a:r>
              <a:rPr lang="ru-RU" b="1" i="1" spc="29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у</a:t>
            </a:r>
            <a:r>
              <a:rPr lang="ru-RU" b="1" i="1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ации,</a:t>
            </a:r>
            <a:r>
              <a:rPr lang="ru-RU" b="1" i="1" spc="-29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 </a:t>
            </a:r>
            <a:r>
              <a:rPr lang="ru-RU" b="1" i="1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от мен</a:t>
            </a:r>
            <a:r>
              <a:rPr lang="ru-RU" b="1" i="1" spc="-9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я</a:t>
            </a:r>
            <a:r>
              <a:rPr lang="ru-RU" b="1" i="1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ющи</a:t>
            </a:r>
            <a:r>
              <a:rPr lang="ru-RU" b="1" i="1" spc="9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х</a:t>
            </a:r>
            <a:r>
              <a:rPr lang="ru-RU" b="1" i="1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ся</a:t>
            </a:r>
            <a:r>
              <a:rPr lang="ru-RU" b="1" i="1" spc="-25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 </a:t>
            </a:r>
            <a:r>
              <a:rPr lang="ru-RU" b="1" i="1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ин</a:t>
            </a:r>
            <a:r>
              <a:rPr lang="ru-RU" b="1" i="1" spc="-14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т</a:t>
            </a:r>
            <a:r>
              <a:rPr lang="ru-RU" b="1" i="1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ересов</a:t>
            </a:r>
            <a:r>
              <a:rPr lang="ru-RU" b="1" i="1" spc="-4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 д</a:t>
            </a:r>
            <a:r>
              <a:rPr lang="ru-RU" b="1" i="1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е</a:t>
            </a:r>
            <a:r>
              <a:rPr lang="ru-RU" b="1" i="1" spc="-14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т</a:t>
            </a:r>
            <a:r>
              <a:rPr lang="ru-RU" b="1" i="1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ей,</a:t>
            </a:r>
            <a:r>
              <a:rPr lang="ru-RU" b="1" i="1" spc="14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 </a:t>
            </a:r>
            <a:r>
              <a:rPr lang="ru-RU" b="1" i="1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от их</a:t>
            </a:r>
            <a:r>
              <a:rPr lang="ru-RU" b="1" i="1" spc="-4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 </a:t>
            </a:r>
            <a:r>
              <a:rPr lang="ru-RU" b="1" i="1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возм</a:t>
            </a:r>
            <a:r>
              <a:rPr lang="ru-RU" b="1" i="1" spc="9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о</a:t>
            </a:r>
            <a:r>
              <a:rPr lang="ru-RU" b="1" i="1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жн</a:t>
            </a:r>
            <a:r>
              <a:rPr lang="ru-RU" b="1" i="1" spc="-9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о</a:t>
            </a:r>
            <a:r>
              <a:rPr lang="ru-RU" b="1" i="1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с</a:t>
            </a:r>
            <a:r>
              <a:rPr lang="ru-RU" b="1" i="1" spc="-14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т</a:t>
            </a:r>
            <a:r>
              <a:rPr lang="ru-RU" b="1" i="1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ей.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115615" y="2651864"/>
            <a:ext cx="7634895" cy="1823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0461" marR="247756" algn="ctr">
              <a:lnSpc>
                <a:spcPts val="1939"/>
              </a:lnSpc>
              <a:spcBef>
                <a:spcPts val="97"/>
              </a:spcBef>
            </a:pPr>
            <a:endParaRPr lang="ru-RU" dirty="0">
              <a:solidFill>
                <a:schemeClr val="tx2">
                  <a:lumMod val="75000"/>
                </a:schemeClr>
              </a:solidFill>
              <a:latin typeface="Times New Roman"/>
              <a:cs typeface="Times New Roman"/>
            </a:endParaRPr>
          </a:p>
          <a:p>
            <a:pPr marL="240461" marR="247756" algn="ctr">
              <a:lnSpc>
                <a:spcPts val="1939"/>
              </a:lnSpc>
              <a:spcBef>
                <a:spcPts val="97"/>
              </a:spcBef>
            </a:pPr>
            <a:endParaRPr lang="ru-RU" dirty="0">
              <a:solidFill>
                <a:schemeClr val="tx2">
                  <a:lumMod val="75000"/>
                </a:schemeClr>
              </a:solidFill>
              <a:latin typeface="Times New Roman"/>
              <a:cs typeface="Times New Roman"/>
            </a:endParaRPr>
          </a:p>
          <a:p>
            <a:pPr marL="240461" marR="247756" algn="ctr">
              <a:lnSpc>
                <a:spcPts val="1939"/>
              </a:lnSpc>
              <a:spcBef>
                <a:spcPts val="97"/>
              </a:spcBef>
            </a:pPr>
            <a:r>
              <a:rPr lang="ru-RU" b="1" i="1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Ва</a:t>
            </a:r>
            <a:r>
              <a:rPr lang="ru-RU" b="1" i="1" spc="-4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р</a:t>
            </a:r>
            <a:r>
              <a:rPr lang="ru-RU" b="1" i="1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иа</a:t>
            </a:r>
            <a:r>
              <a:rPr lang="ru-RU" b="1" i="1" spc="-14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т</a:t>
            </a:r>
            <a:r>
              <a:rPr lang="ru-RU" b="1" i="1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ив</a:t>
            </a:r>
            <a:r>
              <a:rPr lang="ru-RU" b="1" i="1" spc="-9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н</a:t>
            </a:r>
            <a:r>
              <a:rPr lang="ru-RU" b="1" i="1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ость</a:t>
            </a:r>
            <a:r>
              <a:rPr lang="ru-RU" b="1" i="1" spc="29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 </a:t>
            </a:r>
            <a:r>
              <a:rPr lang="ru-RU" b="1" i="1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сре</a:t>
            </a:r>
            <a:r>
              <a:rPr lang="ru-RU" b="1" i="1" spc="4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д</a:t>
            </a:r>
            <a:r>
              <a:rPr lang="ru-RU" b="1" i="1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ы</a:t>
            </a:r>
            <a:r>
              <a:rPr lang="ru-RU" b="1" i="1" spc="-4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 </a:t>
            </a:r>
            <a:r>
              <a:rPr lang="ru-RU" b="1" i="1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г</a:t>
            </a:r>
            <a:r>
              <a:rPr lang="ru-RU" b="1" i="1" spc="-4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р</a:t>
            </a:r>
            <a:r>
              <a:rPr lang="ru-RU" b="1" i="1" spc="9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у</a:t>
            </a:r>
            <a:r>
              <a:rPr lang="ru-RU" b="1" i="1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п</a:t>
            </a:r>
            <a:r>
              <a:rPr lang="ru-RU" b="1" i="1" spc="-9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п</a:t>
            </a:r>
            <a:r>
              <a:rPr lang="ru-RU" b="1" i="1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ы</a:t>
            </a:r>
            <a:r>
              <a:rPr lang="ru-RU" b="1" i="1" spc="-4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 </a:t>
            </a:r>
            <a:r>
              <a:rPr lang="ru-RU" b="1" i="1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обе</a:t>
            </a:r>
            <a:r>
              <a:rPr lang="ru-RU" b="1" i="1" spc="4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с</a:t>
            </a:r>
            <a:r>
              <a:rPr lang="ru-RU" b="1" i="1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печивают нал</a:t>
            </a:r>
            <a:r>
              <a:rPr lang="ru-RU" b="1" i="1" spc="-9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и</a:t>
            </a:r>
            <a:r>
              <a:rPr lang="ru-RU" b="1" i="1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чие</a:t>
            </a:r>
            <a:r>
              <a:rPr lang="ru-RU" b="1" i="1" spc="9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 </a:t>
            </a:r>
            <a:r>
              <a:rPr lang="ru-RU" b="1" i="1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ра</a:t>
            </a:r>
            <a:r>
              <a:rPr lang="ru-RU" b="1" i="1" spc="-9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з</a:t>
            </a:r>
            <a:r>
              <a:rPr lang="ru-RU" b="1" i="1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л</a:t>
            </a:r>
            <a:r>
              <a:rPr lang="ru-RU" b="1" i="1" spc="-4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и</a:t>
            </a:r>
            <a:r>
              <a:rPr lang="ru-RU" b="1" i="1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чных  п</a:t>
            </a:r>
            <a:r>
              <a:rPr lang="ru-RU" b="1" i="1" spc="-9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р</a:t>
            </a:r>
            <a:r>
              <a:rPr lang="ru-RU" b="1" i="1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ост</a:t>
            </a:r>
            <a:r>
              <a:rPr lang="ru-RU" b="1" i="1" spc="-4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р</a:t>
            </a:r>
            <a:r>
              <a:rPr lang="ru-RU" b="1" i="1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анс</a:t>
            </a:r>
            <a:r>
              <a:rPr lang="ru-RU" b="1" i="1" spc="-4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т</a:t>
            </a:r>
            <a:r>
              <a:rPr lang="ru-RU" b="1" i="1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в,</a:t>
            </a:r>
            <a:r>
              <a:rPr lang="ru-RU" b="1" i="1" spc="29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 </a:t>
            </a:r>
            <a:r>
              <a:rPr lang="ru-RU" b="1" i="1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пер</a:t>
            </a:r>
            <a:r>
              <a:rPr lang="ru-RU" b="1" i="1" spc="-9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и</a:t>
            </a:r>
            <a:r>
              <a:rPr lang="ru-RU" b="1" i="1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одич</a:t>
            </a:r>
            <a:r>
              <a:rPr lang="ru-RU" b="1" i="1" spc="4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е</a:t>
            </a:r>
            <a:r>
              <a:rPr lang="ru-RU" b="1" i="1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ск</a:t>
            </a:r>
            <a:r>
              <a:rPr lang="ru-RU" b="1" i="1" spc="9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у</a:t>
            </a:r>
            <a:r>
              <a:rPr lang="ru-RU" b="1" i="1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ю см</a:t>
            </a:r>
            <a:r>
              <a:rPr lang="ru-RU" b="1" i="1" spc="4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е</a:t>
            </a:r>
            <a:r>
              <a:rPr lang="ru-RU" b="1" i="1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н</a:t>
            </a:r>
            <a:r>
              <a:rPr lang="ru-RU" b="1" i="1" spc="-4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я</a:t>
            </a:r>
            <a:r>
              <a:rPr lang="ru-RU" b="1" i="1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емо</a:t>
            </a:r>
            <a:r>
              <a:rPr lang="ru-RU" b="1" i="1" spc="4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с</a:t>
            </a:r>
            <a:r>
              <a:rPr lang="ru-RU" b="1" i="1" spc="-4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т</a:t>
            </a:r>
            <a:r>
              <a:rPr lang="ru-RU" b="1" i="1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ь и</a:t>
            </a:r>
            <a:r>
              <a:rPr lang="ru-RU" b="1" i="1" spc="-4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г</a:t>
            </a:r>
            <a:r>
              <a:rPr lang="ru-RU" b="1" i="1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рово</a:t>
            </a:r>
            <a:r>
              <a:rPr lang="ru-RU" b="1" i="1" spc="-4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г</a:t>
            </a:r>
            <a:r>
              <a:rPr lang="ru-RU" b="1" i="1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о ма</a:t>
            </a:r>
            <a:r>
              <a:rPr lang="ru-RU" b="1" i="1" spc="-9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т</a:t>
            </a:r>
            <a:r>
              <a:rPr lang="ru-RU" b="1" i="1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ериа</a:t>
            </a:r>
            <a:r>
              <a:rPr lang="ru-RU" b="1" i="1" spc="-4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л</a:t>
            </a:r>
            <a:r>
              <a:rPr lang="ru-RU" b="1" i="1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а, ра</a:t>
            </a:r>
            <a:r>
              <a:rPr lang="ru-RU" b="1" i="1" spc="-9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з</a:t>
            </a:r>
            <a:r>
              <a:rPr lang="ru-RU" b="1" i="1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нооб</a:t>
            </a:r>
            <a:r>
              <a:rPr lang="ru-RU" b="1" i="1" spc="-9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р</a:t>
            </a:r>
            <a:r>
              <a:rPr lang="ru-RU" b="1" i="1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аз</a:t>
            </a:r>
            <a:r>
              <a:rPr lang="ru-RU" b="1" i="1" spc="-9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н</a:t>
            </a:r>
            <a:r>
              <a:rPr lang="ru-RU" b="1" i="1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ые</a:t>
            </a:r>
            <a:r>
              <a:rPr lang="ru-RU" b="1" i="1" spc="19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 </a:t>
            </a:r>
            <a:r>
              <a:rPr lang="ru-RU" b="1" i="1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ма</a:t>
            </a:r>
            <a:r>
              <a:rPr lang="ru-RU" b="1" i="1" spc="-9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т</a:t>
            </a:r>
            <a:r>
              <a:rPr lang="ru-RU" b="1" i="1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ериа</a:t>
            </a:r>
            <a:r>
              <a:rPr lang="ru-RU" b="1" i="1" spc="-4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л</a:t>
            </a:r>
            <a:r>
              <a:rPr lang="ru-RU" b="1" i="1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ы</a:t>
            </a:r>
            <a:r>
              <a:rPr lang="ru-RU" b="1" i="1" spc="14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 </a:t>
            </a:r>
            <a:r>
              <a:rPr lang="ru-RU" b="1" i="1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и иг</a:t>
            </a:r>
            <a:r>
              <a:rPr lang="ru-RU" b="1" i="1" spc="-9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р</a:t>
            </a:r>
            <a:r>
              <a:rPr lang="ru-RU" b="1" i="1" spc="9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у</a:t>
            </a:r>
            <a:r>
              <a:rPr lang="ru-RU" b="1" i="1" spc="-19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ш</a:t>
            </a:r>
            <a:r>
              <a:rPr lang="ru-RU" b="1" i="1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ки</a:t>
            </a:r>
            <a:r>
              <a:rPr lang="ru-RU" b="1" i="1" spc="19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 </a:t>
            </a:r>
            <a:r>
              <a:rPr lang="ru-RU" b="1" i="1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для </a:t>
            </a:r>
            <a:r>
              <a:rPr lang="ru-RU" b="1" i="1" spc="4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с</a:t>
            </a:r>
            <a:r>
              <a:rPr lang="ru-RU" b="1" i="1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вободного выбора д</a:t>
            </a:r>
            <a:r>
              <a:rPr lang="ru-RU" b="1" i="1" spc="4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е</a:t>
            </a:r>
            <a:r>
              <a:rPr lang="ru-RU" b="1" i="1" spc="-4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т</a:t>
            </a:r>
            <a:r>
              <a:rPr lang="ru-RU" b="1" i="1" spc="4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ь</a:t>
            </a:r>
            <a:r>
              <a:rPr lang="ru-RU" b="1" i="1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м</a:t>
            </a:r>
            <a:r>
              <a:rPr lang="ru-RU" b="1" i="1" spc="-4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и</a:t>
            </a:r>
            <a:r>
              <a:rPr lang="ru-RU" b="1" i="1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, по</a:t>
            </a:r>
            <a:r>
              <a:rPr lang="ru-RU" b="1" i="1" spc="-4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я</a:t>
            </a:r>
            <a:r>
              <a:rPr lang="ru-RU" b="1" i="1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влен</a:t>
            </a:r>
            <a:r>
              <a:rPr lang="ru-RU" b="1" i="1" spc="-4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и</a:t>
            </a:r>
            <a:r>
              <a:rPr lang="ru-RU" b="1" i="1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е</a:t>
            </a:r>
            <a:r>
              <a:rPr lang="ru-RU" b="1" i="1" spc="19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 </a:t>
            </a:r>
            <a:r>
              <a:rPr lang="ru-RU" b="1" i="1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нов</a:t>
            </a:r>
            <a:r>
              <a:rPr lang="ru-RU" b="1" i="1" spc="-4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ы</a:t>
            </a:r>
            <a:r>
              <a:rPr lang="ru-RU" b="1" i="1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х п</a:t>
            </a:r>
            <a:r>
              <a:rPr lang="ru-RU" b="1" i="1" spc="-9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р</a:t>
            </a:r>
            <a:r>
              <a:rPr lang="ru-RU" b="1" i="1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е</a:t>
            </a:r>
            <a:r>
              <a:rPr lang="ru-RU" b="1" i="1" spc="4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д</a:t>
            </a:r>
            <a:r>
              <a:rPr lang="ru-RU" b="1" i="1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мето</a:t>
            </a:r>
            <a:r>
              <a:rPr lang="ru-RU" b="1" i="1" dirty="0">
                <a:latin typeface="Constantia" pitchFamily="18" charset="0"/>
                <a:cs typeface="Times New Roman"/>
              </a:rPr>
              <a:t>в.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973647" y="4149080"/>
            <a:ext cx="7776863" cy="2105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3627" marR="70032" algn="ctr">
              <a:lnSpc>
                <a:spcPts val="1939"/>
              </a:lnSpc>
              <a:spcBef>
                <a:spcPts val="97"/>
              </a:spcBef>
            </a:pPr>
            <a:endParaRPr lang="ru-RU" dirty="0">
              <a:solidFill>
                <a:schemeClr val="tx2">
                  <a:lumMod val="75000"/>
                </a:schemeClr>
              </a:solidFill>
              <a:latin typeface="Constantia" panose="02030602050306030303" pitchFamily="18" charset="0"/>
              <a:cs typeface="Times New Roman"/>
            </a:endParaRPr>
          </a:p>
          <a:p>
            <a:pPr marL="63627" marR="70032" algn="ctr">
              <a:lnSpc>
                <a:spcPts val="1939"/>
              </a:lnSpc>
              <a:spcBef>
                <a:spcPts val="97"/>
              </a:spcBef>
            </a:pPr>
            <a:endParaRPr lang="ru-RU" dirty="0">
              <a:solidFill>
                <a:schemeClr val="tx2"/>
              </a:solidFill>
              <a:latin typeface="Constantia" panose="02030602050306030303" pitchFamily="18" charset="0"/>
              <a:cs typeface="Times New Roman"/>
            </a:endParaRPr>
          </a:p>
          <a:p>
            <a:pPr marL="63627" marR="70032" algn="ctr">
              <a:lnSpc>
                <a:spcPts val="1939"/>
              </a:lnSpc>
              <a:spcBef>
                <a:spcPts val="97"/>
              </a:spcBef>
            </a:pPr>
            <a:r>
              <a:rPr lang="ru-RU" b="1" i="1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В</a:t>
            </a:r>
            <a:r>
              <a:rPr lang="ru-RU" b="1" i="1" spc="-4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 </a:t>
            </a:r>
            <a:r>
              <a:rPr lang="ru-RU" b="1" i="1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г</a:t>
            </a:r>
            <a:r>
              <a:rPr lang="ru-RU" b="1" i="1" spc="-4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р</a:t>
            </a:r>
            <a:r>
              <a:rPr lang="ru-RU" b="1" i="1" spc="9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у</a:t>
            </a:r>
            <a:r>
              <a:rPr lang="ru-RU" b="1" i="1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п</a:t>
            </a:r>
            <a:r>
              <a:rPr lang="ru-RU" b="1" i="1" spc="-9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п</a:t>
            </a:r>
            <a:r>
              <a:rPr lang="ru-RU" b="1" i="1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е</a:t>
            </a:r>
            <a:r>
              <a:rPr lang="ru-RU" b="1" i="1" spc="9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 </a:t>
            </a:r>
            <a:r>
              <a:rPr lang="ru-RU" b="1" i="1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до</a:t>
            </a:r>
            <a:r>
              <a:rPr lang="ru-RU" b="1" i="1" spc="4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с</a:t>
            </a:r>
            <a:r>
              <a:rPr lang="ru-RU" b="1" i="1" spc="-4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т</a:t>
            </a:r>
            <a:r>
              <a:rPr lang="ru-RU" b="1" i="1" spc="9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у</a:t>
            </a:r>
            <a:r>
              <a:rPr lang="ru-RU" b="1" i="1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п</a:t>
            </a:r>
            <a:r>
              <a:rPr lang="ru-RU" b="1" i="1" spc="-9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н</a:t>
            </a:r>
            <a:r>
              <a:rPr lang="ru-RU" b="1" i="1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ая </a:t>
            </a:r>
            <a:r>
              <a:rPr lang="ru-RU" b="1" i="1" spc="4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с</a:t>
            </a:r>
            <a:r>
              <a:rPr lang="ru-RU" b="1" i="1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реда д</a:t>
            </a:r>
            <a:r>
              <a:rPr lang="ru-RU" b="1" i="1" spc="-4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л</a:t>
            </a:r>
            <a:r>
              <a:rPr lang="ru-RU" b="1" i="1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я во</a:t>
            </a:r>
            <a:r>
              <a:rPr lang="ru-RU" b="1" i="1" spc="4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с</a:t>
            </a:r>
            <a:r>
              <a:rPr lang="ru-RU" b="1" i="1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п</a:t>
            </a:r>
            <a:r>
              <a:rPr lang="ru-RU" b="1" i="1" spc="-9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и</a:t>
            </a:r>
            <a:r>
              <a:rPr lang="ru-RU" b="1" i="1" spc="-4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т</a:t>
            </a:r>
            <a:r>
              <a:rPr lang="ru-RU" b="1" i="1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ан</a:t>
            </a:r>
            <a:r>
              <a:rPr lang="ru-RU" b="1" i="1" spc="-9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н</a:t>
            </a:r>
            <a:r>
              <a:rPr lang="ru-RU" b="1" i="1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и</a:t>
            </a:r>
            <a:r>
              <a:rPr lang="ru-RU" b="1" i="1" spc="-9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к</a:t>
            </a:r>
            <a:r>
              <a:rPr lang="ru-RU" b="1" i="1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ов,</a:t>
            </a:r>
            <a:r>
              <a:rPr lang="ru-RU" b="1" i="1" spc="4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 </a:t>
            </a:r>
            <a:r>
              <a:rPr lang="ru-RU" b="1" i="1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свобо</a:t>
            </a:r>
            <a:r>
              <a:rPr lang="ru-RU" b="1" i="1" spc="4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д</a:t>
            </a:r>
            <a:r>
              <a:rPr lang="ru-RU" b="1" i="1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н</a:t>
            </a:r>
            <a:r>
              <a:rPr lang="ru-RU" b="1" i="1" spc="-4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ы</a:t>
            </a:r>
            <a:r>
              <a:rPr lang="ru-RU" b="1" i="1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й до</a:t>
            </a:r>
            <a:r>
              <a:rPr lang="ru-RU" b="1" i="1" spc="4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с</a:t>
            </a:r>
            <a:r>
              <a:rPr lang="ru-RU" b="1" i="1" spc="-4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т</a:t>
            </a:r>
            <a:r>
              <a:rPr lang="ru-RU" b="1" i="1" spc="9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у</a:t>
            </a:r>
            <a:r>
              <a:rPr lang="ru-RU" b="1" i="1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п</a:t>
            </a:r>
            <a:r>
              <a:rPr lang="ru-RU" b="1" i="1" spc="-9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 </a:t>
            </a:r>
            <a:r>
              <a:rPr lang="ru-RU" b="1" i="1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к и</a:t>
            </a:r>
            <a:r>
              <a:rPr lang="ru-RU" b="1" i="1" spc="-4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г</a:t>
            </a:r>
            <a:r>
              <a:rPr lang="ru-RU" b="1" i="1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ра</a:t>
            </a:r>
            <a:r>
              <a:rPr lang="ru-RU" b="1" i="1" spc="-4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м</a:t>
            </a:r>
            <a:r>
              <a:rPr lang="ru-RU" b="1" i="1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,</a:t>
            </a:r>
            <a:r>
              <a:rPr lang="ru-RU" b="1" i="1" spc="4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 </a:t>
            </a:r>
            <a:r>
              <a:rPr lang="ru-RU" b="1" i="1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и</a:t>
            </a:r>
            <a:r>
              <a:rPr lang="ru-RU" b="1" i="1" spc="-4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г</a:t>
            </a:r>
            <a:r>
              <a:rPr lang="ru-RU" b="1" i="1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р</a:t>
            </a:r>
            <a:r>
              <a:rPr lang="ru-RU" b="1" i="1" spc="4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у</a:t>
            </a:r>
            <a:r>
              <a:rPr lang="ru-RU" b="1" i="1" spc="-19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ш</a:t>
            </a:r>
            <a:r>
              <a:rPr lang="ru-RU" b="1" i="1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ка</a:t>
            </a:r>
            <a:r>
              <a:rPr lang="ru-RU" b="1" i="1" spc="-4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м</a:t>
            </a:r>
            <a:r>
              <a:rPr lang="ru-RU" b="1" i="1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,</a:t>
            </a:r>
            <a:r>
              <a:rPr lang="ru-RU" b="1" i="1" spc="19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 </a:t>
            </a:r>
            <a:r>
              <a:rPr lang="ru-RU" b="1" i="1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пособи</a:t>
            </a:r>
            <a:r>
              <a:rPr lang="ru-RU" b="1" i="1" spc="-4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я</a:t>
            </a:r>
            <a:r>
              <a:rPr lang="ru-RU" b="1" i="1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м,</a:t>
            </a:r>
            <a:r>
              <a:rPr lang="ru-RU" b="1" i="1" spc="9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 </a:t>
            </a:r>
            <a:r>
              <a:rPr lang="ru-RU" b="1" i="1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обе</a:t>
            </a:r>
            <a:r>
              <a:rPr lang="ru-RU" b="1" i="1" spc="4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с</a:t>
            </a:r>
            <a:r>
              <a:rPr lang="ru-RU" b="1" i="1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печиваю</a:t>
            </a:r>
            <a:r>
              <a:rPr lang="ru-RU" b="1" i="1" spc="-14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щ</a:t>
            </a:r>
            <a:r>
              <a:rPr lang="ru-RU" b="1" i="1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им</a:t>
            </a:r>
            <a:r>
              <a:rPr lang="ru-RU" b="1" i="1" spc="9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 </a:t>
            </a:r>
            <a:r>
              <a:rPr lang="ru-RU" b="1" i="1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все виды д</a:t>
            </a:r>
            <a:r>
              <a:rPr lang="ru-RU" b="1" i="1" spc="4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е</a:t>
            </a:r>
            <a:r>
              <a:rPr lang="ru-RU" b="1" i="1" spc="-4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т</a:t>
            </a:r>
            <a:r>
              <a:rPr lang="ru-RU" b="1" i="1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ской ак</a:t>
            </a:r>
            <a:r>
              <a:rPr lang="ru-RU" b="1" i="1" spc="-14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т</a:t>
            </a:r>
            <a:r>
              <a:rPr lang="ru-RU" b="1" i="1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ив</a:t>
            </a:r>
            <a:r>
              <a:rPr lang="ru-RU" b="1" i="1" spc="-9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н</a:t>
            </a:r>
            <a:r>
              <a:rPr lang="ru-RU" b="1" i="1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ост</a:t>
            </a:r>
            <a:r>
              <a:rPr lang="ru-RU" b="1" i="1" spc="-4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и.</a:t>
            </a:r>
            <a:endParaRPr lang="ru-RU" b="1" i="1" dirty="0">
              <a:solidFill>
                <a:schemeClr val="tx2"/>
              </a:solidFill>
              <a:latin typeface="Constantia" panose="02030602050306030303" pitchFamily="18" charset="0"/>
              <a:cs typeface="Times New Roman"/>
            </a:endParaRPr>
          </a:p>
          <a:p>
            <a:pPr marL="63627" marR="70032" algn="ctr">
              <a:lnSpc>
                <a:spcPts val="1939"/>
              </a:lnSpc>
              <a:spcBef>
                <a:spcPts val="97"/>
              </a:spcBef>
            </a:pPr>
            <a:endParaRPr lang="ru-RU" dirty="0">
              <a:latin typeface="Constantia" panose="02030602050306030303" pitchFamily="18" charset="0"/>
              <a:cs typeface="Times New Roman"/>
            </a:endParaRPr>
          </a:p>
          <a:p>
            <a:pPr marL="63627" marR="70032" algn="ctr">
              <a:lnSpc>
                <a:spcPts val="1939"/>
              </a:lnSpc>
              <a:spcBef>
                <a:spcPts val="97"/>
              </a:spcBef>
            </a:pPr>
            <a:endParaRPr lang="ru-RU" dirty="0">
              <a:latin typeface="Constantia" panose="02030602050306030303" pitchFamily="18" charset="0"/>
              <a:cs typeface="Times New Roman"/>
            </a:endParaRPr>
          </a:p>
          <a:p>
            <a:pPr marL="63627" marR="70032" algn="ctr">
              <a:lnSpc>
                <a:spcPts val="1939"/>
              </a:lnSpc>
              <a:spcBef>
                <a:spcPts val="97"/>
              </a:spcBef>
            </a:pPr>
            <a:r>
              <a:rPr lang="ru-RU" b="1" i="1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Исп</a:t>
            </a:r>
            <a:r>
              <a:rPr lang="ru-RU" b="1" i="1" spc="-9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р</a:t>
            </a:r>
            <a:r>
              <a:rPr lang="ru-RU" b="1" i="1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авн</a:t>
            </a:r>
            <a:r>
              <a:rPr lang="ru-RU" b="1" i="1" spc="-4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ы</a:t>
            </a:r>
            <a:r>
              <a:rPr lang="ru-RU" b="1" i="1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е</a:t>
            </a:r>
            <a:r>
              <a:rPr lang="ru-RU" b="1" i="1" spc="9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 </a:t>
            </a:r>
            <a:r>
              <a:rPr lang="ru-RU" b="1" i="1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и </a:t>
            </a:r>
            <a:r>
              <a:rPr lang="ru-RU" b="1" i="1" spc="4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с</a:t>
            </a:r>
            <a:r>
              <a:rPr lang="ru-RU" b="1" i="1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охра</a:t>
            </a:r>
            <a:r>
              <a:rPr lang="ru-RU" b="1" i="1" spc="-9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н</a:t>
            </a:r>
            <a:r>
              <a:rPr lang="ru-RU" b="1" i="1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н</a:t>
            </a:r>
            <a:r>
              <a:rPr lang="ru-RU" b="1" i="1" spc="-4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ы</a:t>
            </a:r>
            <a:r>
              <a:rPr lang="ru-RU" b="1" i="1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е</a:t>
            </a:r>
            <a:r>
              <a:rPr lang="ru-RU" b="1" i="1" spc="9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 </a:t>
            </a:r>
            <a:r>
              <a:rPr lang="ru-RU" b="1" i="1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ма</a:t>
            </a:r>
            <a:r>
              <a:rPr lang="ru-RU" b="1" i="1" spc="-9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т</a:t>
            </a:r>
            <a:r>
              <a:rPr lang="ru-RU" b="1" i="1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ериа</a:t>
            </a:r>
            <a:r>
              <a:rPr lang="ru-RU" b="1" i="1" spc="-4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л</a:t>
            </a:r>
            <a:r>
              <a:rPr lang="ru-RU" b="1" i="1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ы</a:t>
            </a:r>
            <a:r>
              <a:rPr lang="ru-RU" b="1" i="1" spc="14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 </a:t>
            </a:r>
            <a:r>
              <a:rPr lang="ru-RU" b="1" i="1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и обор</a:t>
            </a:r>
            <a:r>
              <a:rPr lang="ru-RU" b="1" i="1" spc="4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у</a:t>
            </a:r>
            <a:r>
              <a:rPr lang="ru-RU" b="1" i="1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дован</a:t>
            </a:r>
            <a:r>
              <a:rPr lang="ru-RU" b="1" i="1" spc="-9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и</a:t>
            </a:r>
            <a:r>
              <a:rPr lang="ru-RU" b="1" i="1" dirty="0">
                <a:solidFill>
                  <a:schemeClr val="tx2"/>
                </a:solidFill>
                <a:latin typeface="Constantia" panose="02030602050306030303" pitchFamily="18" charset="0"/>
                <a:cs typeface="Times New Roman"/>
              </a:rPr>
              <a:t>е.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07504" y="6669360"/>
            <a:ext cx="1008112" cy="9432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37018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180528" y="260647"/>
            <a:ext cx="9433048" cy="4621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32830" marR="1057999" algn="ctr">
              <a:lnSpc>
                <a:spcPts val="2955"/>
              </a:lnSpc>
              <a:spcBef>
                <a:spcPts val="147"/>
              </a:spcBef>
            </a:pPr>
            <a:endParaRPr lang="ru-RU" sz="2400" b="1" i="1" dirty="0">
              <a:solidFill>
                <a:srgbClr val="7030A0"/>
              </a:solidFill>
              <a:latin typeface="Constantia" panose="02030602050306030303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324831"/>
            <a:ext cx="806489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5549" lvl="0" algn="ctr"/>
            <a:r>
              <a:rPr lang="ru-RU" sz="3600" b="1" i="1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В</a:t>
            </a:r>
            <a:r>
              <a:rPr lang="ru-RU" sz="3600" b="1" i="1" spc="169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 </a:t>
            </a:r>
            <a:r>
              <a:rPr lang="ru-RU" sz="3600" b="1" i="1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п</a:t>
            </a:r>
            <a:r>
              <a:rPr lang="ru-RU" sz="3600" b="1" i="1" spc="4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р</a:t>
            </a:r>
            <a:r>
              <a:rPr lang="ru-RU" sz="3600" b="1" i="1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едм</a:t>
            </a:r>
            <a:r>
              <a:rPr lang="ru-RU" sz="3600" b="1" i="1" spc="9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е</a:t>
            </a:r>
            <a:r>
              <a:rPr lang="ru-RU" sz="3600" b="1" i="1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тно</a:t>
            </a:r>
            <a:r>
              <a:rPr lang="ru-RU" sz="3600" b="1" i="1" spc="108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 </a:t>
            </a:r>
            <a:r>
              <a:rPr lang="ru-RU" sz="3600" b="1" i="1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–</a:t>
            </a:r>
            <a:r>
              <a:rPr lang="ru-RU" sz="3600" b="1" i="1" spc="171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 </a:t>
            </a:r>
            <a:r>
              <a:rPr lang="ru-RU" sz="3600" b="1" i="1" spc="9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р</a:t>
            </a:r>
            <a:r>
              <a:rPr lang="ru-RU" sz="3600" b="1" i="1" spc="4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а</a:t>
            </a:r>
            <a:r>
              <a:rPr lang="ru-RU" sz="3600" b="1" i="1" spc="-4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з</a:t>
            </a:r>
            <a:r>
              <a:rPr lang="ru-RU" sz="3600" b="1" i="1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в</a:t>
            </a:r>
            <a:r>
              <a:rPr lang="ru-RU" sz="3600" b="1" i="1" spc="4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и</a:t>
            </a:r>
            <a:r>
              <a:rPr lang="ru-RU" sz="3600" b="1" i="1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в</a:t>
            </a:r>
            <a:r>
              <a:rPr lang="ru-RU" sz="3600" b="1" i="1" spc="4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а</a:t>
            </a:r>
            <a:r>
              <a:rPr lang="ru-RU" sz="3600" b="1" i="1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ющей</a:t>
            </a:r>
            <a:r>
              <a:rPr lang="ru-RU" sz="3600" b="1" i="1" spc="90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 </a:t>
            </a:r>
            <a:r>
              <a:rPr lang="ru-RU" sz="3600" b="1" i="1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ср</a:t>
            </a:r>
            <a:r>
              <a:rPr lang="ru-RU" sz="3600" b="1" i="1" spc="9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е</a:t>
            </a:r>
            <a:r>
              <a:rPr lang="ru-RU" sz="3600" b="1" i="1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де </a:t>
            </a:r>
            <a:r>
              <a:rPr lang="ru-RU" sz="3600" b="1" i="1" spc="326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 </a:t>
            </a:r>
            <a:r>
              <a:rPr lang="ru-RU" sz="3600" b="1" i="1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гру</a:t>
            </a:r>
            <a:r>
              <a:rPr lang="ru-RU" sz="3600" b="1" i="1" spc="4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п</a:t>
            </a:r>
            <a:r>
              <a:rPr lang="ru-RU" sz="3600" b="1" i="1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пы</a:t>
            </a:r>
            <a:r>
              <a:rPr lang="ru-RU" sz="3600" b="1" i="1" spc="139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 </a:t>
            </a:r>
            <a:r>
              <a:rPr lang="ru-RU" sz="3600" b="1" i="1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в</a:t>
            </a:r>
            <a:r>
              <a:rPr lang="ru-RU" sz="3600" b="1" i="1" spc="14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ы</a:t>
            </a:r>
            <a:r>
              <a:rPr lang="ru-RU" sz="3600" b="1" i="1" spc="4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д</a:t>
            </a:r>
            <a:r>
              <a:rPr lang="ru-RU" sz="3600" b="1" i="1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еле</a:t>
            </a:r>
            <a:r>
              <a:rPr lang="ru-RU" sz="3600" b="1" i="1" spc="4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н</a:t>
            </a:r>
            <a:r>
              <a:rPr lang="ru-RU" sz="3600" b="1" i="1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ы</a:t>
            </a:r>
            <a:r>
              <a:rPr lang="ru-RU" sz="3600" b="1" i="1" spc="125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 </a:t>
            </a:r>
            <a:r>
              <a:rPr lang="ru-RU" sz="3600" b="1" i="1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сл</a:t>
            </a:r>
            <a:r>
              <a:rPr lang="ru-RU" sz="3600" b="1" i="1" spc="14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е</a:t>
            </a:r>
            <a:r>
              <a:rPr lang="ru-RU" sz="3600" b="1" i="1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ду</a:t>
            </a:r>
            <a:r>
              <a:rPr lang="ru-RU" sz="3600" b="1" i="1" spc="4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ю</a:t>
            </a:r>
            <a:r>
              <a:rPr lang="ru-RU" sz="3600" b="1" i="1" spc="9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щ</a:t>
            </a:r>
            <a:r>
              <a:rPr lang="ru-RU" sz="3600" b="1" i="1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ие</a:t>
            </a:r>
            <a:r>
              <a:rPr lang="ru-RU" sz="3600" b="1" i="1" spc="103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 </a:t>
            </a:r>
            <a:r>
              <a:rPr lang="ru-RU" sz="3600" b="1" i="1" spc="-4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з</a:t>
            </a:r>
            <a:r>
              <a:rPr lang="ru-RU" sz="3600" b="1" i="1" spc="4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о</a:t>
            </a:r>
            <a:r>
              <a:rPr lang="ru-RU" sz="3600" b="1" i="1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ны</a:t>
            </a:r>
            <a:r>
              <a:rPr lang="ru-RU" sz="3600" b="1" i="1" spc="158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 </a:t>
            </a:r>
            <a:r>
              <a:rPr lang="ru-RU" sz="3600" b="1" i="1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для</a:t>
            </a:r>
          </a:p>
          <a:p>
            <a:pPr marL="355549" marR="35049" lvl="0" algn="ctr"/>
            <a:r>
              <a:rPr lang="ru-RU" sz="3600" b="1" i="1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разн</a:t>
            </a:r>
            <a:r>
              <a:rPr lang="ru-RU" sz="3600" b="1" i="1" spc="4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о</a:t>
            </a:r>
            <a:r>
              <a:rPr lang="ru-RU" sz="3600" b="1" i="1" spc="-4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г</a:t>
            </a:r>
            <a:r>
              <a:rPr lang="ru-RU" sz="3600" b="1" i="1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о</a:t>
            </a:r>
            <a:r>
              <a:rPr lang="ru-RU" sz="3600" b="1" i="1" spc="-55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 </a:t>
            </a:r>
            <a:r>
              <a:rPr lang="ru-RU" sz="3600" b="1" i="1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вида</a:t>
            </a:r>
            <a:r>
              <a:rPr lang="ru-RU" sz="3600" b="1" i="1" spc="-23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 </a:t>
            </a:r>
            <a:r>
              <a:rPr lang="ru-RU" sz="3600" b="1" i="1" spc="4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а</a:t>
            </a:r>
            <a:r>
              <a:rPr lang="ru-RU" sz="3600" b="1" i="1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к</a:t>
            </a:r>
            <a:r>
              <a:rPr lang="ru-RU" sz="3600" b="1" i="1" spc="-14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т</a:t>
            </a:r>
            <a:r>
              <a:rPr lang="ru-RU" sz="3600" b="1" i="1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ив</a:t>
            </a:r>
            <a:r>
              <a:rPr lang="ru-RU" sz="3600" b="1" i="1" spc="4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но</a:t>
            </a:r>
            <a:r>
              <a:rPr lang="ru-RU" sz="3600" b="1" i="1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с</a:t>
            </a:r>
            <a:r>
              <a:rPr lang="ru-RU" sz="3600" b="1" i="1" spc="-19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т</a:t>
            </a:r>
            <a:r>
              <a:rPr lang="ru-RU" sz="3600" b="1" i="1" spc="9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и</a:t>
            </a:r>
            <a:r>
              <a:rPr lang="ru-RU" sz="3600" b="1" i="1" dirty="0">
                <a:solidFill>
                  <a:schemeClr val="tx2"/>
                </a:solidFill>
                <a:latin typeface="Constantia" pitchFamily="18" charset="0"/>
                <a:cs typeface="Times New Roman"/>
              </a:rPr>
              <a:t>: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07504" y="6669360"/>
            <a:ext cx="1008112" cy="9432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403648" y="1628800"/>
            <a:ext cx="7344816" cy="4104456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ru-RU" sz="3600" b="1" i="1" dirty="0">
                <a:solidFill>
                  <a:srgbClr val="FF0000"/>
                </a:solidFill>
                <a:latin typeface="Constantia" pitchFamily="18" charset="0"/>
              </a:rPr>
              <a:t>Рабочая </a:t>
            </a:r>
          </a:p>
          <a:p>
            <a:pPr algn="ctr">
              <a:lnSpc>
                <a:spcPct val="150000"/>
              </a:lnSpc>
            </a:pPr>
            <a:r>
              <a:rPr lang="ru-RU" sz="3600" b="1" i="1" dirty="0">
                <a:solidFill>
                  <a:srgbClr val="FF0000"/>
                </a:solidFill>
                <a:latin typeface="Constantia" pitchFamily="18" charset="0"/>
              </a:rPr>
              <a:t>Активная</a:t>
            </a:r>
          </a:p>
          <a:p>
            <a:pPr algn="ctr">
              <a:lnSpc>
                <a:spcPct val="150000"/>
              </a:lnSpc>
            </a:pPr>
            <a:r>
              <a:rPr lang="ru-RU" sz="3600" b="1" i="1" dirty="0">
                <a:solidFill>
                  <a:srgbClr val="FF0000"/>
                </a:solidFill>
                <a:latin typeface="Constantia" pitchFamily="18" charset="0"/>
              </a:rPr>
              <a:t>Спокойная</a:t>
            </a:r>
          </a:p>
        </p:txBody>
      </p:sp>
    </p:spTree>
    <p:extLst>
      <p:ext uri="{BB962C8B-B14F-4D97-AF65-F5344CB8AC3E}">
        <p14:creationId xmlns:p14="http://schemas.microsoft.com/office/powerpoint/2010/main" val="14964716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332656"/>
            <a:ext cx="7772400" cy="1470025"/>
          </a:xfrm>
        </p:spPr>
        <p:txBody>
          <a:bodyPr/>
          <a:lstStyle/>
          <a:p>
            <a:r>
              <a:rPr lang="ru-RU" sz="1800" b="1" i="1" dirty="0">
                <a:ln w="3175" cmpd="sng">
                  <a:noFill/>
                </a:ln>
                <a:solidFill>
                  <a:schemeClr val="tx2"/>
                </a:solidFill>
                <a:latin typeface="Constantia" pitchFamily="18" charset="0"/>
                <a:cs typeface="Times New Roman" panose="02020603050405020304" pitchFamily="18" charset="0"/>
              </a:rPr>
              <a:t>Пространство группы  организовано в виде центров,  оснащенных большим количеством развивающих материалов, доступных, интересных  детям. Это позволяет дошкольникам выбирать интересные для себя занятия, чередовать их в течение дня</a:t>
            </a:r>
            <a:endParaRPr lang="ru-RU" sz="1800" b="1" i="1" dirty="0">
              <a:solidFill>
                <a:schemeClr val="tx2"/>
              </a:solidFill>
              <a:latin typeface="Constant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56974" y="1772816"/>
            <a:ext cx="3875923" cy="29069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3429000"/>
            <a:ext cx="4142829" cy="310712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07504" y="6669360"/>
            <a:ext cx="1008112" cy="9432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75519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87624" y="404664"/>
            <a:ext cx="763284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i="1" dirty="0">
                <a:solidFill>
                  <a:schemeClr val="tx2"/>
                </a:solidFill>
                <a:latin typeface="Constantia" pitchFamily="18" charset="0"/>
                <a:cs typeface="Times New Roman" panose="02020603050405020304" pitchFamily="18" charset="0"/>
              </a:rPr>
              <a:t>Условия пространства группы обеспечивают полноценное развитие личности детей во всех основных образовательных областях: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r>
              <a:rPr lang="ru-RU" sz="3200" b="1" dirty="0">
                <a:solidFill>
                  <a:schemeClr val="accent4"/>
                </a:solidFill>
                <a:latin typeface="Constantia" pitchFamily="18" charset="0"/>
                <a:cs typeface="Times New Roman" panose="02020603050405020304" pitchFamily="18" charset="0"/>
              </a:rPr>
              <a:t>Социально-коммуникативного</a:t>
            </a:r>
            <a:r>
              <a:rPr lang="ru-RU" sz="3200" dirty="0">
                <a:solidFill>
                  <a:schemeClr val="accent4"/>
                </a:solidFill>
                <a:latin typeface="Constantia" pitchFamily="18" charset="0"/>
                <a:cs typeface="Times New Roman" panose="02020603050405020304" pitchFamily="18" charset="0"/>
              </a:rPr>
              <a:t> развития;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r>
              <a:rPr lang="ru-RU" sz="3200" b="1" dirty="0">
                <a:solidFill>
                  <a:schemeClr val="accent4"/>
                </a:solidFill>
                <a:latin typeface="Constantia" pitchFamily="18" charset="0"/>
                <a:cs typeface="Times New Roman" panose="02020603050405020304" pitchFamily="18" charset="0"/>
              </a:rPr>
              <a:t>Познавательного</a:t>
            </a:r>
            <a:r>
              <a:rPr lang="ru-RU" sz="3200" dirty="0">
                <a:solidFill>
                  <a:schemeClr val="accent4"/>
                </a:solidFill>
                <a:latin typeface="Constantia" pitchFamily="18" charset="0"/>
                <a:cs typeface="Times New Roman" panose="02020603050405020304" pitchFamily="18" charset="0"/>
              </a:rPr>
              <a:t> развития;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r>
              <a:rPr lang="ru-RU" sz="3200" b="1" dirty="0">
                <a:solidFill>
                  <a:schemeClr val="accent4"/>
                </a:solidFill>
                <a:latin typeface="Constantia" pitchFamily="18" charset="0"/>
                <a:cs typeface="Times New Roman" panose="02020603050405020304" pitchFamily="18" charset="0"/>
              </a:rPr>
              <a:t>Речевого</a:t>
            </a:r>
            <a:r>
              <a:rPr lang="ru-RU" sz="3200" dirty="0">
                <a:solidFill>
                  <a:schemeClr val="accent4"/>
                </a:solidFill>
                <a:latin typeface="Constantia" pitchFamily="18" charset="0"/>
                <a:cs typeface="Times New Roman" panose="02020603050405020304" pitchFamily="18" charset="0"/>
              </a:rPr>
              <a:t> развития;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r>
              <a:rPr lang="ru-RU" sz="3200" b="1" dirty="0">
                <a:solidFill>
                  <a:schemeClr val="accent4"/>
                </a:solidFill>
                <a:latin typeface="Constantia" pitchFamily="18" charset="0"/>
                <a:cs typeface="Times New Roman" panose="02020603050405020304" pitchFamily="18" charset="0"/>
              </a:rPr>
              <a:t>Художественно-эстетического</a:t>
            </a:r>
            <a:r>
              <a:rPr lang="ru-RU" sz="3200" dirty="0">
                <a:solidFill>
                  <a:schemeClr val="accent4"/>
                </a:solidFill>
                <a:latin typeface="Constantia" pitchFamily="18" charset="0"/>
                <a:cs typeface="Times New Roman" panose="02020603050405020304" pitchFamily="18" charset="0"/>
              </a:rPr>
              <a:t> развития;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r>
              <a:rPr lang="ru-RU" sz="3200" b="1" dirty="0">
                <a:solidFill>
                  <a:schemeClr val="accent4"/>
                </a:solidFill>
                <a:latin typeface="Constantia" pitchFamily="18" charset="0"/>
                <a:cs typeface="Times New Roman" panose="02020603050405020304" pitchFamily="18" charset="0"/>
              </a:rPr>
              <a:t>Физического</a:t>
            </a:r>
            <a:r>
              <a:rPr lang="ru-RU" sz="3200" dirty="0">
                <a:solidFill>
                  <a:schemeClr val="accent4"/>
                </a:solidFill>
                <a:latin typeface="Constantia" pitchFamily="18" charset="0"/>
                <a:cs typeface="Times New Roman" panose="02020603050405020304" pitchFamily="18" charset="0"/>
              </a:rPr>
              <a:t> развития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6669360"/>
            <a:ext cx="1008112" cy="9432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7851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3302986"/>
            <a:ext cx="4065049" cy="3048787"/>
          </a:xfr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980728"/>
            <a:ext cx="3960440" cy="2970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Заголовок 4"/>
          <p:cNvSpPr txBox="1">
            <a:spLocks noGrp="1"/>
          </p:cNvSpPr>
          <p:nvPr>
            <p:ph type="title"/>
          </p:nvPr>
        </p:nvSpPr>
        <p:spPr>
          <a:xfrm>
            <a:off x="467544" y="35773"/>
            <a:ext cx="8229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>
                <a:solidFill>
                  <a:srgbClr val="FF0000"/>
                </a:solidFill>
                <a:latin typeface="Constantia" pitchFamily="18" charset="0"/>
                <a:cs typeface="Times New Roman" panose="02020603050405020304" pitchFamily="18" charset="0"/>
              </a:rPr>
              <a:t>Социально-коммуникативное развитие</a:t>
            </a:r>
            <a:endParaRPr lang="ru-RU" sz="3200" b="1" i="1" dirty="0">
              <a:solidFill>
                <a:schemeClr val="tx2"/>
              </a:solidFill>
              <a:latin typeface="Constantia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27804" y="4077072"/>
            <a:ext cx="320486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i="1" dirty="0">
                <a:solidFill>
                  <a:schemeClr val="tx2"/>
                </a:solidFill>
                <a:latin typeface="Constantia" pitchFamily="18" charset="0"/>
                <a:cs typeface="Times New Roman" panose="02020603050405020304" pitchFamily="18" charset="0"/>
              </a:rPr>
              <a:t>Оснащен с учетом гендерных особенностей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5661248"/>
            <a:ext cx="4464496" cy="91926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>
                <a:solidFill>
                  <a:schemeClr val="accent6"/>
                </a:solidFill>
                <a:latin typeface="Constantia" pitchFamily="18" charset="0"/>
              </a:rPr>
              <a:t>Центр «Поиграй-ка»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07504" y="6669360"/>
            <a:ext cx="1008112" cy="9432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53400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624" y="1484785"/>
            <a:ext cx="3186354" cy="4248472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b="1" i="1" dirty="0">
                <a:solidFill>
                  <a:schemeClr val="tx2"/>
                </a:solidFill>
                <a:latin typeface="Constantia" pitchFamily="18" charset="0"/>
                <a:cs typeface="Times New Roman" panose="02020603050405020304" pitchFamily="18" charset="0"/>
              </a:rPr>
              <a:t>Центр безопасности  </a:t>
            </a:r>
            <a:br>
              <a:rPr lang="ru-RU" sz="3200" b="1" i="1" dirty="0">
                <a:solidFill>
                  <a:schemeClr val="tx2"/>
                </a:solidFill>
                <a:latin typeface="Constantia" pitchFamily="18" charset="0"/>
                <a:cs typeface="Times New Roman" panose="02020603050405020304" pitchFamily="18" charset="0"/>
              </a:rPr>
            </a:br>
            <a:r>
              <a:rPr lang="ru-RU" sz="3200" b="1" i="1" dirty="0">
                <a:solidFill>
                  <a:schemeClr val="accent6">
                    <a:lumMod val="75000"/>
                  </a:schemeClr>
                </a:solidFill>
                <a:latin typeface="Constantia" pitchFamily="18" charset="0"/>
                <a:cs typeface="Times New Roman" panose="02020603050405020304" pitchFamily="18" charset="0"/>
              </a:rPr>
              <a:t>«Азбука  безопасности»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6925" y="1844824"/>
            <a:ext cx="4103648" cy="3077737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403648" y="5985284"/>
            <a:ext cx="2952328" cy="36004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>
                <a:solidFill>
                  <a:schemeClr val="accent4"/>
                </a:solidFill>
                <a:latin typeface="Constantia" pitchFamily="18" charset="0"/>
              </a:rPr>
              <a:t>Старшая</a:t>
            </a:r>
            <a:r>
              <a:rPr lang="ru-RU" sz="2400" i="1" dirty="0">
                <a:solidFill>
                  <a:schemeClr val="accent4"/>
                </a:solidFill>
                <a:latin typeface="Constantia" pitchFamily="18" charset="0"/>
              </a:rPr>
              <a:t> </a:t>
            </a:r>
            <a:r>
              <a:rPr lang="ru-RU" sz="2400" b="1" i="1" dirty="0">
                <a:solidFill>
                  <a:schemeClr val="accent4"/>
                </a:solidFill>
                <a:latin typeface="Constantia" pitchFamily="18" charset="0"/>
              </a:rPr>
              <a:t>группа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382585" y="5229200"/>
            <a:ext cx="2952328" cy="36004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>
                <a:solidFill>
                  <a:schemeClr val="accent4"/>
                </a:solidFill>
                <a:latin typeface="Constantia" pitchFamily="18" charset="0"/>
              </a:rPr>
              <a:t>Средняя группа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07504" y="6669360"/>
            <a:ext cx="1008112" cy="9432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3010670"/>
      </p:ext>
    </p:extLst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Другая 3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70C0"/>
      </a:hlink>
      <a:folHlink>
        <a:srgbClr val="0070C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1086</TotalTime>
  <Words>621</Words>
  <Application>Microsoft Office PowerPoint</Application>
  <PresentationFormat>Экран (4:3)</PresentationFormat>
  <Paragraphs>115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31" baseType="lpstr">
      <vt:lpstr>Arial</vt:lpstr>
      <vt:lpstr>Calibri</vt:lpstr>
      <vt:lpstr>Constantia</vt:lpstr>
      <vt:lpstr>Monotype Corsiva</vt:lpstr>
      <vt:lpstr>Times New Roman</vt:lpstr>
      <vt:lpstr>Wingdings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Пространство группы  организовано в виде центров,  оснащенных большим количеством развивающих материалов, доступных, интересных  детям. Это позволяет дошкольникам выбирать интересные для себя занятия, чередовать их в течение дня</vt:lpstr>
      <vt:lpstr>Презентация PowerPoint</vt:lpstr>
      <vt:lpstr>Социально-коммуникативное развитие</vt:lpstr>
      <vt:lpstr>Центр безопасности   «Азбука  безопасности»</vt:lpstr>
      <vt:lpstr> Центр «Отдыхалочка» </vt:lpstr>
      <vt:lpstr>Познавательное развитие</vt:lpstr>
      <vt:lpstr>Презентация PowerPoint</vt:lpstr>
      <vt:lpstr>Мини-музей «Почемучки»</vt:lpstr>
      <vt:lpstr>Презентация PowerPoint</vt:lpstr>
      <vt:lpstr>Презентация PowerPoint</vt:lpstr>
      <vt:lpstr> Речевое развитие</vt:lpstr>
      <vt:lpstr>Центр «Звукарик»</vt:lpstr>
      <vt:lpstr>Художественно-эстетическое развитие</vt:lpstr>
      <vt:lpstr>Презентация PowerPoint</vt:lpstr>
      <vt:lpstr>Презентация PowerPoint</vt:lpstr>
      <vt:lpstr>Центр искусства «Художественная галерея»</vt:lpstr>
      <vt:lpstr>Презентация PowerPoint</vt:lpstr>
      <vt:lpstr>Физкультурно-оздоровительный центр «Сибирячок»</vt:lpstr>
      <vt:lpstr>Центр «Читалочка»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презентации</dc:title>
  <dc:creator>Шаблон Фокиной Л. П.</dc:creator>
  <cp:lastModifiedBy>Дмитрий Черепанов</cp:lastModifiedBy>
  <cp:revision>109</cp:revision>
  <dcterms:created xsi:type="dcterms:W3CDTF">2014-07-06T18:18:01Z</dcterms:created>
  <dcterms:modified xsi:type="dcterms:W3CDTF">2024-03-23T12:14:39Z</dcterms:modified>
</cp:coreProperties>
</file>