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7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92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58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48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2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41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3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56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53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33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43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86B06-CAEF-404A-A744-5CE7AD37B45C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1161C-816A-4743-B54C-B3F226DE6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112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по анатомии - 6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422275"/>
            <a:ext cx="13794740" cy="816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2320" y="-57944"/>
            <a:ext cx="7879080" cy="4513262"/>
          </a:xfrm>
        </p:spPr>
        <p:txBody>
          <a:bodyPr>
            <a:normAutofit/>
          </a:bodyPr>
          <a:lstStyle/>
          <a:p>
            <a:r>
              <a:rPr lang="ru-RU" sz="2200" dirty="0"/>
              <a:t>ФЕДЕРАЛЬНОЕ ГОСУДАРСТВЕННОЕ БЮДЖЕТНОЕ</a:t>
            </a:r>
            <a:br>
              <a:rPr lang="ru-RU" sz="2200" dirty="0"/>
            </a:br>
            <a:r>
              <a:rPr lang="ru-RU" sz="2200" dirty="0"/>
              <a:t>ОБРАЗОВАТЕЛЬНОЕ УЧРЕЖДЕНИЕ</a:t>
            </a:r>
            <a:br>
              <a:rPr lang="ru-RU" sz="2200" dirty="0"/>
            </a:br>
            <a:r>
              <a:rPr lang="ru-RU" sz="2200" dirty="0"/>
              <a:t>ВЫСШЕГО ОБРАЗОВАНИЯ</a:t>
            </a:r>
            <a:br>
              <a:rPr lang="ru-RU" sz="2200" dirty="0"/>
            </a:br>
            <a:r>
              <a:rPr lang="ru-RU" sz="2200" dirty="0"/>
              <a:t>«АМУРСКИЙ ГУМАНИТАРНО-ПЕДАГОГИЧЕСКИЙ</a:t>
            </a:r>
            <a:br>
              <a:rPr lang="ru-RU" sz="2200" dirty="0"/>
            </a:br>
            <a:r>
              <a:rPr lang="ru-RU" sz="2200" dirty="0"/>
              <a:t>ГОСУДАРСТВЕННЫЙ УНИВЕРСИТЕТ»</a:t>
            </a:r>
            <a:br>
              <a:rPr lang="ru-RU" sz="2200" dirty="0"/>
            </a:br>
            <a:r>
              <a:rPr lang="ru-RU" sz="2200" dirty="0"/>
              <a:t>(ФГБОУ ВО «</a:t>
            </a:r>
            <a:r>
              <a:rPr lang="ru-RU" sz="2200" dirty="0" err="1"/>
              <a:t>АмГПГУ</a:t>
            </a:r>
            <a:r>
              <a:rPr lang="ru-RU" sz="2200" dirty="0"/>
              <a:t>»)</a:t>
            </a:r>
            <a:br>
              <a:rPr lang="ru-RU" sz="22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sz="2200" dirty="0"/>
              <a:t>ЕСТЕСТВЕННО-ГЕОГРАФИЧЕСКИЙ ФАКУЛЬТЕТ</a:t>
            </a:r>
            <a:br>
              <a:rPr lang="ru-RU" sz="22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sz="2200" dirty="0"/>
              <a:t>КАФЕДРА БЕЗОПАСТНОСТИ ЖИЗНЕДЕЯТЕЛЬНОСТИ И ЕСТЕСТВЕННЫХ НАУК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5860" y="3844924"/>
            <a:ext cx="7112000" cy="803276"/>
          </a:xfrm>
        </p:spPr>
        <p:txBody>
          <a:bodyPr>
            <a:normAutofit/>
          </a:bodyPr>
          <a:lstStyle/>
          <a:p>
            <a:r>
              <a:rPr lang="ru-RU" b="1" dirty="0" smtClean="0"/>
              <a:t>И. П. ПАВЛОВ: БИОГРАФИЯ И НАУЧНАЯ ДЕЯТЕЛЬНОСТЬ.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51070" y="4804388"/>
            <a:ext cx="42532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Выполнила: Аникина В</a:t>
            </a:r>
            <a:r>
              <a:rPr lang="ru-RU" sz="2000" dirty="0" smtClean="0"/>
              <a:t>. А</a:t>
            </a:r>
            <a:r>
              <a:rPr lang="ru-RU" sz="2000" dirty="0"/>
              <a:t>., студентка 4 курса ЕГФ </a:t>
            </a:r>
            <a:r>
              <a:rPr lang="ru-RU" sz="2000" dirty="0" smtClean="0"/>
              <a:t>ПОгб-41</a:t>
            </a:r>
            <a:endParaRPr lang="ru-RU" sz="2000" dirty="0"/>
          </a:p>
          <a:p>
            <a:r>
              <a:rPr lang="ru-RU" sz="2000" dirty="0"/>
              <a:t>Проверила</a:t>
            </a:r>
            <a:r>
              <a:rPr lang="ru-RU" sz="2000" dirty="0" smtClean="0"/>
              <a:t>: Чулкова Н. Ю., кандидат биологических наук, доцент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5119" y="6292231"/>
            <a:ext cx="3802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Комсомольск-на-Амуре, 2023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10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834743" cy="1325563"/>
          </a:xfrm>
        </p:spPr>
        <p:txBody>
          <a:bodyPr/>
          <a:lstStyle/>
          <a:p>
            <a:pPr algn="ctr"/>
            <a:r>
              <a:rPr lang="ru-RU" dirty="0"/>
              <a:t>Собака </a:t>
            </a:r>
            <a:r>
              <a:rPr lang="ru-RU" dirty="0" smtClean="0"/>
              <a:t>Павлова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085" y="1510866"/>
            <a:ext cx="5265511" cy="187982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 1923 году ученый впервые описал опыты над животными, которые проводились на протяжении двадцати лет. </a:t>
            </a:r>
          </a:p>
        </p:txBody>
      </p:sp>
      <p:pic>
        <p:nvPicPr>
          <p:cNvPr id="6146" name="Picture 2" descr="Иван Петрович Павл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680" y="280696"/>
            <a:ext cx="4085318" cy="262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авлов не только разрабатывал новые методики и модели физиологических экспериментов, которые ставились в лаборатории как им самим, так и руководимыми им молодыми врачами, оперировал подопытных животных и выхаживал их, но и сам изобретал и изготавливал новую аппаратуру.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35367" r="12857" b="12014"/>
          <a:stretch/>
        </p:blipFill>
        <p:spPr bwMode="auto">
          <a:xfrm>
            <a:off x="735162" y="3454929"/>
            <a:ext cx="5785721" cy="310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 Сегодня выражение «собака Павлова» часто упоминают в контексте садизма, издевательств и жестокости. Но современники Ивана Петровича, напротив, недоумевали, зачем академик тратит столько душевных и физических сил, выхаживая лабораторных животных: «Этот все равно умрет черед год максимум, усыпить бы. Так нет, он его кормить собирается задарма». 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9" t="12271" r="10232" b="18442"/>
          <a:stretch/>
        </p:blipFill>
        <p:spPr bwMode="auto">
          <a:xfrm>
            <a:off x="6860607" y="3390692"/>
            <a:ext cx="4800600" cy="316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9680" y="2908917"/>
            <a:ext cx="404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Павлов производит опыты с </a:t>
            </a:r>
            <a:r>
              <a:rPr lang="ru-RU" dirty="0" smtClean="0"/>
              <a:t>собакой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32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700" y="52558"/>
            <a:ext cx="10617199" cy="1325563"/>
          </a:xfrm>
        </p:spPr>
        <p:txBody>
          <a:bodyPr/>
          <a:lstStyle/>
          <a:p>
            <a:pPr algn="ctr"/>
            <a:r>
              <a:rPr lang="ru-RU" dirty="0"/>
              <a:t>Личная </a:t>
            </a:r>
            <a:r>
              <a:rPr lang="ru-RU" dirty="0" smtClean="0"/>
              <a:t>жизнь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268" y="1212295"/>
            <a:ext cx="6286500" cy="1406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П</a:t>
            </a:r>
            <a:r>
              <a:rPr lang="ru-RU" dirty="0" smtClean="0"/>
              <a:t>оженились </a:t>
            </a:r>
            <a:r>
              <a:rPr lang="ru-RU" dirty="0"/>
              <a:t>в 1881 году. Супруга подарила ученому шестерых детей – четырех сыновей и двух дочерей.</a:t>
            </a:r>
          </a:p>
        </p:txBody>
      </p:sp>
      <p:pic>
        <p:nvPicPr>
          <p:cNvPr id="1026" name="Picture 2" descr="Иван Петрович Павл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981075"/>
            <a:ext cx="3976960" cy="460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1700" y="578256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Иван Павлов с Серафимой </a:t>
            </a:r>
            <a:r>
              <a:rPr lang="ru-RU" dirty="0" err="1" smtClean="0"/>
              <a:t>Карчевской</a:t>
            </a:r>
            <a:endParaRPr lang="ru-RU" dirty="0"/>
          </a:p>
        </p:txBody>
      </p:sp>
      <p:pic>
        <p:nvPicPr>
          <p:cNvPr id="1028" name="Picture 4" descr="Иван Петрович Павл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15" y="2522313"/>
            <a:ext cx="5622630" cy="375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04074" y="6406182"/>
            <a:ext cx="307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Иван Павлов с </a:t>
            </a:r>
            <a:r>
              <a:rPr lang="ru-RU" dirty="0" smtClean="0"/>
              <a:t>семьей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3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882" y="155730"/>
            <a:ext cx="6413500" cy="1325563"/>
          </a:xfrm>
        </p:spPr>
        <p:txBody>
          <a:bodyPr/>
          <a:lstStyle/>
          <a:p>
            <a:pPr algn="ctr"/>
            <a:r>
              <a:rPr lang="ru-RU" dirty="0" smtClean="0"/>
              <a:t>Последние годы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0438" y="1340645"/>
            <a:ext cx="7375932" cy="2367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Сердце выдающегося ученого остановилось 27 февраля 1936 года. Иван Павлов скончался от пневмонии, ему шел 88-й год. Местом упокоения «первого физиолога мира» стало </a:t>
            </a:r>
            <a:r>
              <a:rPr lang="ru-RU" dirty="0" err="1"/>
              <a:t>Волковское</a:t>
            </a:r>
            <a:r>
              <a:rPr lang="ru-RU" dirty="0"/>
              <a:t> кладбище.</a:t>
            </a:r>
          </a:p>
        </p:txBody>
      </p:sp>
      <p:pic>
        <p:nvPicPr>
          <p:cNvPr id="2052" name="Picture 4" descr="https://biographe.ru/wp-content/uploads/2021/05/312312-150x1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85" y="356790"/>
            <a:ext cx="2449912" cy="244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biographe.ru/wp-content/uploads/2021/05/21312-150x1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736" y="3509166"/>
            <a:ext cx="3073400" cy="307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biographe.ru/wp-content/uploads/2021/05/3112312-150x1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980" y="3594891"/>
            <a:ext cx="2987675" cy="298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biographe.ru/wp-content/uploads/2021/05/65423324-150x1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85" y="3682999"/>
            <a:ext cx="2372915" cy="237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4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Главные </a:t>
            </a:r>
            <a:r>
              <a:rPr lang="ru-RU" dirty="0" smtClean="0"/>
              <a:t>труды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04900"/>
            <a:ext cx="10515600" cy="5638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Общественно-научные статьи. Статьи по физиологии кровообращения. Статьи по физиологии нервной системы</a:t>
            </a:r>
          </a:p>
          <a:p>
            <a:pPr lvl="0"/>
            <a:r>
              <a:rPr lang="ru-RU" dirty="0"/>
              <a:t>Лекции, статьи, выступления по физиологии пищеварения двадцатилетний опыт объективного изучения высшей нервной деятельности (поведения) животных — условные рефлексы</a:t>
            </a:r>
          </a:p>
          <a:p>
            <a:pPr lvl="0"/>
            <a:r>
              <a:rPr lang="ru-RU" dirty="0"/>
              <a:t>Лекции о работе больших полушарий головного мозга</a:t>
            </a:r>
          </a:p>
          <a:p>
            <a:pPr lvl="0"/>
            <a:r>
              <a:rPr lang="ru-RU" dirty="0"/>
              <a:t>Статьи по различным разделам физиологии. Выступления в прениях, речи. Автобиография. Мои воспоминания</a:t>
            </a:r>
          </a:p>
          <a:p>
            <a:pPr lvl="0"/>
            <a:r>
              <a:rPr lang="ru-RU" dirty="0"/>
              <a:t>Статьи по вопросам физиологии пищеварения</a:t>
            </a:r>
          </a:p>
          <a:p>
            <a:pPr lvl="0"/>
            <a:r>
              <a:rPr lang="ru-RU" dirty="0"/>
              <a:t>Лекции о работе главных пищеварительных желез; Статьи по вопросам физиологии пищеварения</a:t>
            </a:r>
          </a:p>
          <a:p>
            <a:pPr lvl="0"/>
            <a:r>
              <a:rPr lang="ru-RU" dirty="0"/>
              <a:t>Двадцатилетний опыт объективного изучения высшей нервной деятельности животных</a:t>
            </a:r>
          </a:p>
          <a:p>
            <a:pPr lvl="0"/>
            <a:r>
              <a:rPr lang="ru-RU" dirty="0"/>
              <a:t>О рефлекторном торможении слюноотделения</a:t>
            </a:r>
          </a:p>
          <a:p>
            <a:pPr lvl="0"/>
            <a:r>
              <a:rPr lang="ru-RU" dirty="0"/>
              <a:t>О сосудистых центрах в спинном мозгу. Важнейшие современных работы по иннервации сосудов и кровообращению вообще</a:t>
            </a:r>
          </a:p>
          <a:p>
            <a:pPr lvl="0"/>
            <a:r>
              <a:rPr lang="ru-RU" dirty="0"/>
              <a:t>Условный рефлекс</a:t>
            </a:r>
          </a:p>
          <a:p>
            <a:r>
              <a:rPr lang="ru-RU" dirty="0"/>
              <a:t>«Настоящая физиология» головного мозга</a:t>
            </a:r>
          </a:p>
        </p:txBody>
      </p:sp>
    </p:spTree>
    <p:extLst>
      <p:ext uri="{BB962C8B-B14F-4D97-AF65-F5344CB8AC3E}">
        <p14:creationId xmlns:p14="http://schemas.microsoft.com/office/powerpoint/2010/main" val="418824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6688"/>
            <a:ext cx="10515600" cy="4953000"/>
          </a:xfrm>
        </p:spPr>
        <p:txBody>
          <a:bodyPr>
            <a:normAutofit lnSpcReduction="10000"/>
          </a:bodyPr>
          <a:lstStyle/>
          <a:p>
            <a:pPr marL="514350" lvl="0" indent="-514350">
              <a:buAutoNum type="arabicParenR"/>
            </a:pPr>
            <a:r>
              <a:rPr lang="ru-RU" dirty="0" smtClean="0"/>
              <a:t>Иван </a:t>
            </a:r>
            <a:r>
              <a:rPr lang="ru-RU" dirty="0"/>
              <a:t>Петрович Павлов // Биограф URL: https://biographe.ru/uchenie/ivan-pavlov/ (дата обращения: 17.05.2023</a:t>
            </a:r>
            <a:r>
              <a:rPr lang="ru-RU" dirty="0" smtClean="0"/>
              <a:t>).</a:t>
            </a:r>
          </a:p>
          <a:p>
            <a:pPr marL="514350" lvl="0" indent="-514350">
              <a:buAutoNum type="arabicParenR"/>
            </a:pPr>
            <a:r>
              <a:rPr lang="ru-RU" dirty="0"/>
              <a:t>Павлов, Иван Петрович // Википедия URL: https://ru.wikipedia.org/wiki/%D0%9F%D0%B0%D0%B2%D0%BB%D0%BE%D0%B2,_%D0%98%D0%B2%D0%B0%D0%BD_%D0%9F%D0%B5%D1%82%D1%80%D0%BE%D0%B2%D0%B8%D1%87 (дата обращения: 17.05.2023</a:t>
            </a:r>
            <a:r>
              <a:rPr lang="ru-RU" dirty="0" smtClean="0"/>
              <a:t>).</a:t>
            </a:r>
          </a:p>
          <a:p>
            <a:pPr marL="514350" lvl="0" indent="-514350">
              <a:buAutoNum type="arabicParenR"/>
            </a:pPr>
            <a:r>
              <a:rPr lang="ru-RU" dirty="0"/>
              <a:t>Павлов, Иван Петрович // Российское общество Знание URL: https://znanierussia.ru/articles/%D0%9F%D0%B0%D0%B2%D0%BB%D0%BE%D0%B2,_%D0%98%D0%B2%D0%B0%D0%BD_%D0%9F%D0%B5%D1%82%D1%80%D0%BE%D0%B2%D0%B8%D1%87 (дата обращения: 17.05.2023).</a:t>
            </a:r>
          </a:p>
        </p:txBody>
      </p:sp>
    </p:spTree>
    <p:extLst>
      <p:ext uri="{BB962C8B-B14F-4D97-AF65-F5344CB8AC3E}">
        <p14:creationId xmlns:p14="http://schemas.microsoft.com/office/powerpoint/2010/main" val="76527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676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План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4258"/>
            <a:ext cx="10515600" cy="545374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dirty="0" smtClean="0"/>
              <a:t>1) Кто </a:t>
            </a:r>
            <a:r>
              <a:rPr lang="ru-RU" sz="3600" dirty="0"/>
              <a:t>он? </a:t>
            </a:r>
          </a:p>
          <a:p>
            <a:pPr marL="0" lvl="0" indent="0">
              <a:buNone/>
            </a:pPr>
            <a:r>
              <a:rPr lang="ru-RU" sz="3600" dirty="0" smtClean="0"/>
              <a:t>    </a:t>
            </a:r>
            <a:r>
              <a:rPr lang="ru-RU" sz="3600" dirty="0" smtClean="0"/>
              <a:t> </a:t>
            </a:r>
            <a:r>
              <a:rPr lang="ru-RU" sz="3600" dirty="0" smtClean="0"/>
              <a:t>2) Детство </a:t>
            </a:r>
            <a:r>
              <a:rPr lang="ru-RU" sz="3600" dirty="0"/>
              <a:t>и юность</a:t>
            </a:r>
          </a:p>
          <a:p>
            <a:pPr marL="0" lvl="0" indent="0">
              <a:buNone/>
            </a:pPr>
            <a:r>
              <a:rPr lang="ru-RU" sz="3600" dirty="0" smtClean="0"/>
              <a:t>            </a:t>
            </a:r>
            <a:r>
              <a:rPr lang="ru-RU" sz="3600" dirty="0" smtClean="0"/>
              <a:t>3</a:t>
            </a:r>
            <a:r>
              <a:rPr lang="ru-RU" sz="3600" dirty="0" smtClean="0"/>
              <a:t>) Семинария</a:t>
            </a:r>
            <a:endParaRPr lang="ru-RU" sz="3600" dirty="0"/>
          </a:p>
          <a:p>
            <a:pPr marL="0" lvl="0" indent="0">
              <a:buNone/>
            </a:pPr>
            <a:r>
              <a:rPr lang="ru-RU" sz="3600" dirty="0" smtClean="0"/>
              <a:t>                  </a:t>
            </a:r>
            <a:r>
              <a:rPr lang="ru-RU" sz="3600" dirty="0" smtClean="0"/>
              <a:t>  4</a:t>
            </a:r>
            <a:r>
              <a:rPr lang="ru-RU" sz="3600" dirty="0" smtClean="0"/>
              <a:t>) Физиология</a:t>
            </a:r>
            <a:endParaRPr lang="ru-RU" sz="3600" dirty="0"/>
          </a:p>
          <a:p>
            <a:pPr marL="0" lvl="0" indent="0">
              <a:buNone/>
            </a:pPr>
            <a:r>
              <a:rPr lang="ru-RU" sz="3600" dirty="0" smtClean="0"/>
              <a:t>                         </a:t>
            </a:r>
            <a:r>
              <a:rPr lang="ru-RU" sz="3600" dirty="0" smtClean="0"/>
              <a:t>    5</a:t>
            </a:r>
            <a:r>
              <a:rPr lang="ru-RU" sz="3600" dirty="0" smtClean="0"/>
              <a:t>) Собака </a:t>
            </a:r>
            <a:r>
              <a:rPr lang="ru-RU" sz="3600" dirty="0"/>
              <a:t>Павлова</a:t>
            </a:r>
          </a:p>
          <a:p>
            <a:pPr marL="0" lvl="0" indent="0">
              <a:buNone/>
            </a:pPr>
            <a:r>
              <a:rPr lang="ru-RU" sz="3600" dirty="0" smtClean="0"/>
              <a:t>                                 </a:t>
            </a:r>
            <a:r>
              <a:rPr lang="ru-RU" sz="3600" dirty="0" smtClean="0"/>
              <a:t>     6</a:t>
            </a:r>
            <a:r>
              <a:rPr lang="ru-RU" sz="3600" dirty="0" smtClean="0"/>
              <a:t>) Личная </a:t>
            </a:r>
            <a:r>
              <a:rPr lang="ru-RU" sz="3600" dirty="0"/>
              <a:t>жизнь</a:t>
            </a:r>
          </a:p>
          <a:p>
            <a:pPr marL="0" lvl="0" indent="0">
              <a:buNone/>
            </a:pPr>
            <a:r>
              <a:rPr lang="ru-RU" sz="3600" dirty="0" smtClean="0"/>
              <a:t>                                             </a:t>
            </a:r>
            <a:r>
              <a:rPr lang="ru-RU" sz="3600" dirty="0" smtClean="0"/>
              <a:t>     7</a:t>
            </a:r>
            <a:r>
              <a:rPr lang="ru-RU" sz="3600" dirty="0" smtClean="0"/>
              <a:t>) </a:t>
            </a:r>
            <a:r>
              <a:rPr lang="ru-RU" sz="3600" dirty="0"/>
              <a:t>П</a:t>
            </a:r>
            <a:r>
              <a:rPr lang="ru-RU" sz="3600" dirty="0" smtClean="0"/>
              <a:t>оследние годы жизни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                                                           </a:t>
            </a:r>
            <a:r>
              <a:rPr lang="ru-RU" sz="3600" dirty="0" smtClean="0"/>
              <a:t>8</a:t>
            </a:r>
            <a:r>
              <a:rPr lang="ru-RU" sz="3600" dirty="0" smtClean="0"/>
              <a:t>) Главные </a:t>
            </a:r>
            <a:r>
              <a:rPr lang="ru-RU" sz="3600" dirty="0"/>
              <a:t>труды</a:t>
            </a:r>
          </a:p>
        </p:txBody>
      </p:sp>
    </p:spTree>
    <p:extLst>
      <p:ext uri="{BB962C8B-B14F-4D97-AF65-F5344CB8AC3E}">
        <p14:creationId xmlns:p14="http://schemas.microsoft.com/office/powerpoint/2010/main" val="348011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6490" y="104891"/>
            <a:ext cx="5729080" cy="1325563"/>
          </a:xfrm>
        </p:spPr>
        <p:txBody>
          <a:bodyPr/>
          <a:lstStyle/>
          <a:p>
            <a:pPr lvl="0" algn="ctr"/>
            <a:r>
              <a:rPr lang="ru-RU" b="1" dirty="0"/>
              <a:t>Кто он?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7770" y="1825625"/>
            <a:ext cx="5236029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i="1" dirty="0"/>
              <a:t>Иван Петрович </a:t>
            </a:r>
            <a:r>
              <a:rPr lang="ru-RU" sz="4800" b="1" i="1" dirty="0" smtClean="0"/>
              <a:t>Павлов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Ученый</a:t>
            </a:r>
            <a:r>
              <a:rPr lang="ru-RU" dirty="0"/>
              <a:t>, физиолог, создатель науки о высшей нервной деятельности, Нобелевский лауреат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6" name="Picture 4" descr="Павлов, Иван Петрович — Википед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70" y="645436"/>
            <a:ext cx="3926550" cy="553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72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9902"/>
          <a:stretch/>
        </p:blipFill>
        <p:spPr bwMode="auto">
          <a:xfrm>
            <a:off x="0" y="0"/>
            <a:ext cx="12192000" cy="711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Детство и </a:t>
            </a:r>
            <a:r>
              <a:rPr lang="ru-RU" dirty="0" smtClean="0"/>
              <a:t>юность</a:t>
            </a:r>
            <a:endParaRPr lang="ru-RU" dirty="0"/>
          </a:p>
        </p:txBody>
      </p:sp>
      <p:pic>
        <p:nvPicPr>
          <p:cNvPr id="12290" name="Picture 2" descr="undefin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11020"/>
            <a:ext cx="2682241" cy="429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undefin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194" y="2436583"/>
            <a:ext cx="4652618" cy="353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4280" y="1422304"/>
            <a:ext cx="7970520" cy="4820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Родился </a:t>
            </a:r>
            <a:r>
              <a:rPr lang="ru-RU" dirty="0"/>
              <a:t>26 сентября 1849 года </a:t>
            </a:r>
          </a:p>
          <a:p>
            <a:pPr marL="0" indent="0">
              <a:buNone/>
            </a:pPr>
            <a:r>
              <a:rPr lang="ru-RU" dirty="0" smtClean="0"/>
              <a:t>Родина - Рязань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Мать </a:t>
            </a:r>
            <a:r>
              <a:rPr lang="ru-RU" dirty="0"/>
              <a:t>Варвара Павлова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(</a:t>
            </a:r>
            <a:r>
              <a:rPr lang="ru-RU" dirty="0"/>
              <a:t>в девичестве </a:t>
            </a:r>
            <a:r>
              <a:rPr lang="ru-RU" dirty="0" smtClean="0"/>
              <a:t>Успенская)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Отец </a:t>
            </a:r>
            <a:r>
              <a:rPr lang="ru-RU" dirty="0"/>
              <a:t>Петр Павлов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1020" y="6086537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И. П. Павлов, отец Пётр Дмитриевич, мать Варвара Ивановна, братья Сергей, Дмитрий, Пётр, сестра Лидия. 1870-е гг.</a:t>
            </a:r>
          </a:p>
        </p:txBody>
      </p:sp>
      <p:pic>
        <p:nvPicPr>
          <p:cNvPr id="12294" name="Picture 6" descr="Иван Петрович Павл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805" y="136525"/>
            <a:ext cx="2753995" cy="379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49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-48191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532" y="99644"/>
            <a:ext cx="5455920" cy="1325563"/>
          </a:xfrm>
        </p:spPr>
        <p:txBody>
          <a:bodyPr/>
          <a:lstStyle/>
          <a:p>
            <a:pPr algn="ctr"/>
            <a:r>
              <a:rPr lang="ru-RU" dirty="0" smtClean="0"/>
              <a:t>Семинария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9789" y="1264843"/>
            <a:ext cx="6065520" cy="99638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1864 году Иван стал слушателем духовной семинарии.</a:t>
            </a:r>
          </a:p>
        </p:txBody>
      </p:sp>
      <p:pic>
        <p:nvPicPr>
          <p:cNvPr id="11268" name="Picture 4" descr="Книга Сеченов И.М. &quot;Рефлексы головного мозга&quot; 1961 г. | купить книгу и  найти похожие | Магазин научной книги URSS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0000">
            <a:off x="7907841" y="2170505"/>
            <a:ext cx="3188740" cy="432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9997" y="3882434"/>
            <a:ext cx="70426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Постепенно Павлов понимает, насколько он далек от религии, и посвящать свою судьбу карьере священнослужителя ему совершенно не хочется. Иван решил стать студентом университета, и засел за книги по нужным для поступления предметам.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228" y="3164797"/>
            <a:ext cx="424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Рязанская семинария в которой учился Иван </a:t>
            </a:r>
            <a:r>
              <a:rPr lang="ru-RU" sz="1600" dirty="0" smtClean="0"/>
              <a:t>Павлов</a:t>
            </a:r>
            <a:endParaRPr lang="ru-RU" sz="1600" dirty="0"/>
          </a:p>
        </p:txBody>
      </p:sp>
      <p:pic>
        <p:nvPicPr>
          <p:cNvPr id="11274" name="Picture 10" descr="Иван Петрович Павл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43" y="57664"/>
            <a:ext cx="4548843" cy="310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74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8314" y="250031"/>
            <a:ext cx="6335486" cy="1325563"/>
          </a:xfrm>
        </p:spPr>
        <p:txBody>
          <a:bodyPr/>
          <a:lstStyle/>
          <a:p>
            <a:pPr algn="ctr"/>
            <a:r>
              <a:rPr lang="ru-RU" dirty="0" smtClean="0"/>
              <a:t>Физиология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8314" y="1421663"/>
            <a:ext cx="6836229" cy="15283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 1870 году Иван Павлов переселяется в Петербург, добивается своей цели — становится студентом университета. 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10244" name="Picture 4" descr="Императорский Санкт-Петербургский университет (первая половина XIX века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81" y="250031"/>
            <a:ext cx="4354833" cy="269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Человек дня: Илья Цион, 25 марта 2021 – аналитический портал ПОЛИТ.Р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">
            <a:off x="8285140" y="2813962"/>
            <a:ext cx="3165520" cy="36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66249" y="6238299"/>
            <a:ext cx="2100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И. Ф. </a:t>
            </a:r>
            <a:r>
              <a:rPr lang="ru-RU" dirty="0" err="1"/>
              <a:t>Цион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9971" y="3602424"/>
            <a:ext cx="652054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Павлов и еще один студент – М. Афанасьев, занялись изучением поджелудочной железы. Эта исследовательская работа награждена золотой медалью.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64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829" y="365125"/>
            <a:ext cx="10384971" cy="1325563"/>
          </a:xfrm>
        </p:spPr>
        <p:txBody>
          <a:bodyPr/>
          <a:lstStyle/>
          <a:p>
            <a:pPr algn="ctr"/>
            <a:r>
              <a:rPr lang="ru-RU" dirty="0"/>
              <a:t>Физиология</a:t>
            </a:r>
          </a:p>
        </p:txBody>
      </p:sp>
      <p:pic>
        <p:nvPicPr>
          <p:cNvPr id="9218" name="Picture 2" descr="Иван Петрович Павл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51" y="3012429"/>
            <a:ext cx="3527949" cy="250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upload.wikimedia.org/wikipedia/commons/thumb/f/fd/Vma_by_Bulla.jpg/300px-Vma_by_Bulla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309" y="3225503"/>
            <a:ext cx="3401198" cy="207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55811" y="5533995"/>
            <a:ext cx="3202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Здание военно-медицинской академии с памятником Я. Ф. Виллие на фото 1914 года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451" y="5707064"/>
            <a:ext cx="3333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Иван Павлов в военно-медицинской </a:t>
            </a:r>
            <a:r>
              <a:rPr lang="ru-RU" sz="1600" dirty="0" smtClean="0"/>
              <a:t>академии</a:t>
            </a:r>
            <a:endParaRPr lang="ru-RU" sz="1600" dirty="0"/>
          </a:p>
        </p:txBody>
      </p:sp>
      <p:pic>
        <p:nvPicPr>
          <p:cNvPr id="9222" name="Picture 6" descr="https://upload.wikimedia.org/wikipedia/commons/thumb/5/5a/%D0%9F%D0%B0%D0%B2%D0%BB%D0%BE%D0%B2_%D0%98.%D0%9F.%2C_%D0%B2%D1%80%D0%B0%D1%87%D0%B8_%D0%B8_%D0%BF%D1%80%D0%B5%D0%BF%D0%BE%D0%B4%D0%B0%D0%B2%D0%B0%D1%82%D0%B5%D0%BB%D0%B5%D0%B9_%D0%9C%D0%B5%D0%B4.-%D1%85%D0%B8%D1%80%D1%83%D1%80%D0%B3%D0%B8%D1%87%D0%B5%D1%81%D0%BA%D0%BE%D0%B9_%D0%B0%D0%BA%D0%B0%D0%B4.1878%E2%80%931879%D0%B3%D0%B3%28pavlovs_museum%29.jpg/240px-%D0%9F%D0%B0%D0%B2%D0%BB%D0%BE%D0%B2_%D0%98.%D0%9F.%2C_%D0%B2%D1%80%D0%B0%D1%87%D0%B8_%D0%B8_%D0%BF%D1%80%D0%B5%D0%BF%D0%BE%D0%B4%D0%B0%D0%B2%D0%B0%D1%82%D0%B5%D0%BB%D0%B5%D0%B9_%D0%9C%D0%B5%D0%B4.-%D1%85%D0%B8%D1%80%D1%83%D1%80%D0%B3%D0%B8%D1%87%D0%B5%D1%81%D0%BA%D0%BE%D0%B9_%D0%B0%D0%BA%D0%B0%D0%B4.1878%E2%80%931879%D0%B3%D0%B3%28pavlovs_museum%2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17" y="2587668"/>
            <a:ext cx="3271434" cy="271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553417" y="5410885"/>
            <a:ext cx="35015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И. П. Павлов (3 справа во втором ряду), врачи и преподаватели Медико-хирургической академии. 1878—1879 гг.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33527" y="1441442"/>
            <a:ext cx="10327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 1875 году Павлов благодаря образованию в университете поступает сразу на 3-й курс Медико-хирургической академии</a:t>
            </a:r>
          </a:p>
        </p:txBody>
      </p:sp>
    </p:spTree>
    <p:extLst>
      <p:ext uri="{BB962C8B-B14F-4D97-AF65-F5344CB8AC3E}">
        <p14:creationId xmlns:p14="http://schemas.microsoft.com/office/powerpoint/2010/main" val="65555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9402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Физиология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454350"/>
            <a:ext cx="10441042" cy="57039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Иван переходит на работу в лабораторию Боткина в 1878 году. </a:t>
            </a:r>
          </a:p>
        </p:txBody>
      </p:sp>
      <p:pic>
        <p:nvPicPr>
          <p:cNvPr id="8194" name="Picture 2" descr="Иван Петрович Павл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81" y="2323824"/>
            <a:ext cx="4703800" cy="338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Иван Петрович Павл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86913"/>
            <a:ext cx="4954642" cy="342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5386" y="5862692"/>
            <a:ext cx="4103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Иван Павлов в лаборатории </a:t>
            </a:r>
            <a:r>
              <a:rPr lang="ru-RU" dirty="0" smtClean="0"/>
              <a:t>Боткина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77371" y="5862692"/>
            <a:ext cx="474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Лаборатория Боткина где работал </a:t>
            </a:r>
            <a:r>
              <a:rPr lang="ru-RU" dirty="0" smtClean="0"/>
              <a:t>Павлов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65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по анатомии - 6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5" r="38274" b="27475"/>
          <a:stretch/>
        </p:blipFill>
        <p:spPr bwMode="auto">
          <a:xfrm>
            <a:off x="0" y="0"/>
            <a:ext cx="12192000" cy="74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44" y="84930"/>
            <a:ext cx="6128656" cy="1325563"/>
          </a:xfrm>
        </p:spPr>
        <p:txBody>
          <a:bodyPr/>
          <a:lstStyle/>
          <a:p>
            <a:pPr algn="ctr"/>
            <a:r>
              <a:rPr lang="ru-RU" dirty="0"/>
              <a:t>Физиология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7901" y="1260418"/>
            <a:ext cx="6075899" cy="14695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В </a:t>
            </a:r>
            <a:r>
              <a:rPr lang="ru-RU" sz="2400" dirty="0" smtClean="0"/>
              <a:t>1891 </a:t>
            </a:r>
            <a:r>
              <a:rPr lang="ru-RU" sz="2400" dirty="0"/>
              <a:t>году </a:t>
            </a:r>
            <a:r>
              <a:rPr lang="ru-RU" sz="2400" dirty="0" smtClean="0"/>
              <a:t>Иван Павлов </a:t>
            </a:r>
            <a:r>
              <a:rPr lang="ru-RU" sz="2400" dirty="0"/>
              <a:t>получил приглашение от Университета экспериментальной медицины. </a:t>
            </a:r>
          </a:p>
        </p:txBody>
      </p:sp>
      <p:pic>
        <p:nvPicPr>
          <p:cNvPr id="7170" name="Picture 2" descr="Здание Химической лаборатории, фонтан и памятники учены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98" y="283643"/>
            <a:ext cx="3710859" cy="247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upload.wikimedia.org/wikipedia/commons/thumb/c/c2/%D0%9F%D0%B0%D0%B2%D0%BB%D0%BE%D0%B2_%D0%98.%D0%9F._%D0%9A%D0%B0%D1%84.%D1%84%D0%B8%D0%B7%D0%B8%D0%BE%D0%BB%D0%BE%D0%B3%D0%B8%D0%B8_%D0%92%D0%BE%D0%B5%D0%BD.-%D0%BC%D0%B5%D0%B4.%D0%B0%D0%BA%D0%B0%D0%B4._%D0%BF%D0%BE%D1%81%D0%BB%D0%B5_%D0%B4%D0%B5%D0%BC.%D0%BB%D0%B5%D0%BA%D1%86.%D1%8D%D0%BA%D1%81%D0%BF%D0%B5%D1%80%D0%B8%D0%BC%D0%B5%D0%BD%D1%82%D0%B0.1912%D0%B3%28pavlovs_museum%29.jpg/220px-%D0%9F%D0%B0%D0%B2%D0%BB%D0%BE%D0%B2_%D0%98.%D0%9F._%D0%9A%D0%B0%D1%84.%D1%84%D0%B8%D0%B7%D0%B8%D0%BE%D0%BB%D0%BE%D0%B3%D0%B8%D0%B8_%D0%92%D0%BE%D0%B5%D0%BD.-%D0%BC%D0%B5%D0%B4.%D0%B0%D0%BA%D0%B0%D0%B4._%D0%BF%D0%BE%D1%81%D0%BB%D0%B5_%D0%B4%D0%B5%D0%BC.%D0%BB%D0%B5%D0%BA%D1%86.%D1%8D%D0%BA%D1%81%D0%BF%D0%B5%D1%80%D0%B8%D0%BC%D0%B5%D0%BD%D1%82%D0%B0.1912%D0%B3%28pavlovs_museum%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63" y="3145124"/>
            <a:ext cx="3931462" cy="285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5233" y="6125809"/>
            <a:ext cx="4316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И. П. Павлов на кафедре физиологии Военно-медицинской академии, 1912 год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70095" y="3145124"/>
            <a:ext cx="28404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1904 году становится Нобелевским лауреатом в области </a:t>
            </a:r>
            <a:r>
              <a:rPr lang="ru-RU" sz="2400" dirty="0" smtClean="0"/>
              <a:t>медицины.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1052" y="2806570"/>
            <a:ext cx="4538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Университет </a:t>
            </a:r>
            <a:r>
              <a:rPr lang="ru-RU" sz="1600" dirty="0"/>
              <a:t>экспериментальной медицины</a:t>
            </a:r>
          </a:p>
        </p:txBody>
      </p:sp>
      <p:pic>
        <p:nvPicPr>
          <p:cNvPr id="7174" name="Picture 6" descr="https://upload.wikimedia.org/wikipedia/commons/thumb/c/cd/%D0%9F%D0%BE%D1%80%D1%82%D1%80%D0%B5%D1%82._%D0%98.%D0%9F._%D0%9F%D0%B0%D0%B2%D0%BB%D0%BE%D0%B2._~1890%D0%B3.%28c%29%D0%97%D0%B4%D0%BE%D0%B1%D0%BD%D0%BE%D0%B2_%D0%94.%D0%A1._%28pavlovs_museum_face_6_deadokey%29.jpg/220px-%D0%9F%D0%BE%D1%80%D1%82%D1%80%D0%B5%D1%82._%D0%98.%D0%9F._%D0%9F%D0%B0%D0%B2%D0%BB%D0%BE%D0%B2._~1890%D0%B3.%28c%29%D0%97%D0%B4%D0%BE%D0%B1%D0%BD%D0%BE%D0%B2_%D0%94.%D0%A1._%28pavlovs_museum_face_6_deadokey%2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9" b="14389"/>
          <a:stretch/>
        </p:blipFill>
        <p:spPr bwMode="auto">
          <a:xfrm>
            <a:off x="8110550" y="2585981"/>
            <a:ext cx="3173902" cy="402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28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571</Words>
  <Application>Microsoft Office PowerPoint</Application>
  <PresentationFormat>Широкоэкранный</PresentationFormat>
  <Paragraphs>76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ФЕДЕРАЛЬНОЕ ГОСУДАРСТВЕННОЕ БЮДЖЕТНОЕ ОБРАЗОВАТЕЛЬНОЕ УЧРЕЖДЕНИЕ ВЫСШЕГО ОБРАЗОВАНИЯ «АМУРСКИЙ ГУМАНИТАРНО-ПЕДАГОГИЧЕСКИЙ ГОСУДАРСТВЕННЫЙ УНИВЕРСИТЕТ» (ФГБОУ ВО «АмГПГУ»)   ЕСТЕСТВЕННО-ГЕОГРАФИЧЕСКИЙ ФАКУЛЬТЕТ   КАФЕДРА БЕЗОПАСТНОСТИ ЖИЗНЕДЕЯТЕЛЬНОСТИ И ЕСТЕСТВЕННЫХ НАУК </vt:lpstr>
      <vt:lpstr>План </vt:lpstr>
      <vt:lpstr>Кто он? </vt:lpstr>
      <vt:lpstr>Детство и юность</vt:lpstr>
      <vt:lpstr>Семинария</vt:lpstr>
      <vt:lpstr>Физиология</vt:lpstr>
      <vt:lpstr>Физиология</vt:lpstr>
      <vt:lpstr>Физиология</vt:lpstr>
      <vt:lpstr>Физиология</vt:lpstr>
      <vt:lpstr>Собака Павлова</vt:lpstr>
      <vt:lpstr>Личная жизнь</vt:lpstr>
      <vt:lpstr>Последние годы жизни</vt:lpstr>
      <vt:lpstr>Главные труды</vt:lpstr>
      <vt:lpstr>Источники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23</cp:revision>
  <dcterms:created xsi:type="dcterms:W3CDTF">2023-05-16T09:26:07Z</dcterms:created>
  <dcterms:modified xsi:type="dcterms:W3CDTF">2023-05-23T10:17:54Z</dcterms:modified>
</cp:coreProperties>
</file>